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4"/>
  </p:notesMasterIdLst>
  <p:sldIdLst>
    <p:sldId id="313" r:id="rId2"/>
    <p:sldId id="261" r:id="rId3"/>
    <p:sldId id="410" r:id="rId4"/>
    <p:sldId id="411" r:id="rId5"/>
    <p:sldId id="416" r:id="rId6"/>
    <p:sldId id="256" r:id="rId7"/>
    <p:sldId id="412" r:id="rId8"/>
    <p:sldId id="413" r:id="rId9"/>
    <p:sldId id="264" r:id="rId10"/>
    <p:sldId id="321" r:id="rId11"/>
    <p:sldId id="263" r:id="rId12"/>
    <p:sldId id="278" r:id="rId13"/>
    <p:sldId id="322" r:id="rId14"/>
    <p:sldId id="262" r:id="rId15"/>
    <p:sldId id="323" r:id="rId16"/>
    <p:sldId id="329" r:id="rId17"/>
    <p:sldId id="330" r:id="rId18"/>
    <p:sldId id="331" r:id="rId19"/>
    <p:sldId id="414" r:id="rId20"/>
    <p:sldId id="332" r:id="rId21"/>
    <p:sldId id="334" r:id="rId22"/>
    <p:sldId id="335" r:id="rId23"/>
    <p:sldId id="336" r:id="rId24"/>
    <p:sldId id="337" r:id="rId25"/>
    <p:sldId id="338" r:id="rId26"/>
    <p:sldId id="339" r:id="rId27"/>
    <p:sldId id="415" r:id="rId28"/>
    <p:sldId id="340" r:id="rId29"/>
    <p:sldId id="341" r:id="rId30"/>
    <p:sldId id="342" r:id="rId31"/>
    <p:sldId id="343" r:id="rId32"/>
    <p:sldId id="345" r:id="rId33"/>
    <p:sldId id="344" r:id="rId34"/>
    <p:sldId id="346" r:id="rId35"/>
    <p:sldId id="348" r:id="rId36"/>
    <p:sldId id="347" r:id="rId37"/>
    <p:sldId id="349" r:id="rId38"/>
    <p:sldId id="350" r:id="rId39"/>
    <p:sldId id="351" r:id="rId40"/>
    <p:sldId id="352" r:id="rId41"/>
    <p:sldId id="356" r:id="rId42"/>
    <p:sldId id="357" r:id="rId43"/>
    <p:sldId id="358" r:id="rId44"/>
    <p:sldId id="359" r:id="rId45"/>
    <p:sldId id="417" r:id="rId46"/>
    <p:sldId id="386" r:id="rId47"/>
    <p:sldId id="387" r:id="rId48"/>
    <p:sldId id="388" r:id="rId49"/>
    <p:sldId id="389" r:id="rId50"/>
    <p:sldId id="390" r:id="rId51"/>
    <p:sldId id="391" r:id="rId52"/>
    <p:sldId id="393" r:id="rId53"/>
    <p:sldId id="392" r:id="rId54"/>
    <p:sldId id="418" r:id="rId55"/>
    <p:sldId id="272" r:id="rId56"/>
    <p:sldId id="273" r:id="rId57"/>
    <p:sldId id="274" r:id="rId58"/>
    <p:sldId id="271" r:id="rId59"/>
    <p:sldId id="275" r:id="rId60"/>
    <p:sldId id="276" r:id="rId61"/>
    <p:sldId id="277" r:id="rId62"/>
    <p:sldId id="280" r:id="rId63"/>
    <p:sldId id="281" r:id="rId64"/>
    <p:sldId id="282" r:id="rId65"/>
    <p:sldId id="283" r:id="rId66"/>
    <p:sldId id="284" r:id="rId67"/>
    <p:sldId id="285" r:id="rId68"/>
    <p:sldId id="286" r:id="rId69"/>
    <p:sldId id="287" r:id="rId70"/>
    <p:sldId id="288" r:id="rId71"/>
    <p:sldId id="289" r:id="rId72"/>
    <p:sldId id="290" r:id="rId73"/>
    <p:sldId id="292" r:id="rId74"/>
    <p:sldId id="293" r:id="rId75"/>
    <p:sldId id="294" r:id="rId76"/>
    <p:sldId id="295" r:id="rId77"/>
    <p:sldId id="296" r:id="rId78"/>
    <p:sldId id="297" r:id="rId79"/>
    <p:sldId id="298" r:id="rId80"/>
    <p:sldId id="302" r:id="rId81"/>
    <p:sldId id="299" r:id="rId82"/>
    <p:sldId id="300" r:id="rId83"/>
    <p:sldId id="301" r:id="rId84"/>
    <p:sldId id="303" r:id="rId85"/>
    <p:sldId id="304" r:id="rId86"/>
    <p:sldId id="306" r:id="rId87"/>
    <p:sldId id="307" r:id="rId88"/>
    <p:sldId id="308" r:id="rId89"/>
    <p:sldId id="305" r:id="rId90"/>
    <p:sldId id="309" r:id="rId91"/>
    <p:sldId id="311" r:id="rId92"/>
    <p:sldId id="265"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35" autoAdjust="0"/>
    <p:restoredTop sz="77463" autoAdjust="0"/>
  </p:normalViewPr>
  <p:slideViewPr>
    <p:cSldViewPr snapToGrid="0">
      <p:cViewPr>
        <p:scale>
          <a:sx n="60" d="100"/>
          <a:sy n="60" d="100"/>
        </p:scale>
        <p:origin x="1008"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2431A-2025-45C6-A56E-8A288D16F5F1}" type="datetimeFigureOut">
              <a:rPr lang="zh-CN" altLang="en-US" smtClean="0"/>
              <a:t>2021/3/11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FABD-6E30-4318-A84C-0468B18F0F0A}" type="slidenum">
              <a:rPr lang="zh-CN" altLang="en-US" smtClean="0"/>
              <a:t>‹#›</a:t>
            </a:fld>
            <a:endParaRPr lang="zh-CN" altLang="en-US"/>
          </a:p>
        </p:txBody>
      </p:sp>
    </p:spTree>
    <p:extLst>
      <p:ext uri="{BB962C8B-B14F-4D97-AF65-F5344CB8AC3E}">
        <p14:creationId xmlns:p14="http://schemas.microsoft.com/office/powerpoint/2010/main" val="376522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7%BE%8E%E5%9B%BD%E5%9B%BD%E9%98%B2%E9%83%A8/343006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baike.baidu.com/item/US-984XN" TargetMode="External"/><Relationship Id="rId13" Type="http://schemas.openxmlformats.org/officeDocument/2006/relationships/hyperlink" Target="https://baike.baidu.com/item/Facebook" TargetMode="External"/><Relationship Id="rId3" Type="http://schemas.openxmlformats.org/officeDocument/2006/relationships/hyperlink" Target="https://baike.baidu.com/item/%E6%A3%B1%E9%95%9C%E8%AE%A1%E5%88%92/6037803" TargetMode="External"/><Relationship Id="rId7" Type="http://schemas.openxmlformats.org/officeDocument/2006/relationships/hyperlink" Target="https://baike.baidu.com/item/%E5%B0%8F%E5%B8%83%E4%BB%80/700938" TargetMode="External"/><Relationship Id="rId12" Type="http://schemas.openxmlformats.org/officeDocument/2006/relationships/hyperlink" Target="https://baike.baidu.com/item/%E8%81%94%E9%82%A6%E8%B0%83%E6%9F%A5%E5%B1%80/136531" TargetMode="External"/><Relationship Id="rId17" Type="http://schemas.openxmlformats.org/officeDocument/2006/relationships/hyperlink" Target="https://baike.baidu.com/item/AOL" TargetMode="External"/><Relationship Id="rId2" Type="http://schemas.openxmlformats.org/officeDocument/2006/relationships/slide" Target="../slides/slide60.xml"/><Relationship Id="rId16" Type="http://schemas.openxmlformats.org/officeDocument/2006/relationships/hyperlink" Target="https://baike.baidu.com/item/Skype" TargetMode="External"/><Relationship Id="rId1" Type="http://schemas.openxmlformats.org/officeDocument/2006/relationships/notesMaster" Target="../notesMasters/notesMaster1.xml"/><Relationship Id="rId6" Type="http://schemas.openxmlformats.org/officeDocument/2006/relationships/hyperlink" Target="https://baike.baidu.com/item/NSA" TargetMode="External"/><Relationship Id="rId11" Type="http://schemas.openxmlformats.org/officeDocument/2006/relationships/hyperlink" Target="https://baike.baidu.com/item/%E7%BE%8E%E5%9B%BD%E5%9B%BD%E5%AE%B6%E5%AE%89%E5%85%A8%E5%B1%80/300052" TargetMode="External"/><Relationship Id="rId5" Type="http://schemas.openxmlformats.org/officeDocument/2006/relationships/hyperlink" Target="https://baike.baidu.com/item/%E7%BE%8E%E5%9B%BD" TargetMode="External"/><Relationship Id="rId15" Type="http://schemas.openxmlformats.org/officeDocument/2006/relationships/hyperlink" Target="https://baike.baidu.com/item/YouTube" TargetMode="External"/><Relationship Id="rId10" Type="http://schemas.openxmlformats.org/officeDocument/2006/relationships/hyperlink" Target="https://baike.baidu.com/item/%E5%8D%8E%E7%9B%9B%E9%A1%BF%E9%82%AE%E6%8A%A5/4143680" TargetMode="External"/><Relationship Id="rId4" Type="http://schemas.openxmlformats.org/officeDocument/2006/relationships/hyperlink" Target="https://baike.baidu.com/item/PRISM/6030618" TargetMode="External"/><Relationship Id="rId9" Type="http://schemas.openxmlformats.org/officeDocument/2006/relationships/hyperlink" Target="https://baike.baidu.com/item/%E5%8D%AB%E6%8A%A5/4143861" TargetMode="External"/><Relationship Id="rId14" Type="http://schemas.openxmlformats.org/officeDocument/2006/relationships/hyperlink" Target="https://baike.baidu.com/item/PalTalk"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wnload.tech.qq.co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E4%BF%A1%E6%81%AF%E5%AE%89%E5%85%A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1</a:t>
            </a:fld>
            <a:endParaRPr lang="zh-CN" altLang="en-US"/>
          </a:p>
        </p:txBody>
      </p:sp>
    </p:spTree>
    <p:extLst>
      <p:ext uri="{BB962C8B-B14F-4D97-AF65-F5344CB8AC3E}">
        <p14:creationId xmlns:p14="http://schemas.microsoft.com/office/powerpoint/2010/main" val="43007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TCSEC</a:t>
            </a:r>
            <a:r>
              <a:rPr lang="zh-CN" altLang="en-US" dirty="0" smtClean="0"/>
              <a:t>  </a:t>
            </a:r>
            <a:r>
              <a:rPr lang="en-US" altLang="zh-CN" dirty="0" smtClean="0"/>
              <a:t>-Trusted Computer System Evaluation Criteria   </a:t>
            </a:r>
            <a:r>
              <a:rPr lang="zh-CN" altLang="en-US" dirty="0" smtClean="0"/>
              <a:t>是计算机系统安全评估的第一个正式标准，具有划时代的意义。该准则于</a:t>
            </a:r>
            <a:r>
              <a:rPr lang="en-US" altLang="zh-CN" dirty="0" smtClean="0"/>
              <a:t>1970</a:t>
            </a:r>
            <a:r>
              <a:rPr lang="zh-CN" altLang="en-US" dirty="0" smtClean="0"/>
              <a:t>年由美国国防科学委员会提出，并于</a:t>
            </a:r>
            <a:r>
              <a:rPr lang="en-US" altLang="zh-CN" dirty="0" smtClean="0"/>
              <a:t>1985</a:t>
            </a:r>
            <a:r>
              <a:rPr lang="zh-CN" altLang="en-US" dirty="0" smtClean="0"/>
              <a:t>年</a:t>
            </a:r>
            <a:r>
              <a:rPr lang="en-US" altLang="zh-CN" dirty="0" smtClean="0"/>
              <a:t>12</a:t>
            </a:r>
            <a:r>
              <a:rPr lang="zh-CN" altLang="en-US" dirty="0" smtClean="0"/>
              <a:t>月由</a:t>
            </a:r>
            <a:r>
              <a:rPr lang="zh-CN" altLang="en-US" dirty="0" smtClean="0">
                <a:hlinkClick r:id="rId3"/>
              </a:rPr>
              <a:t>美国国防部</a:t>
            </a:r>
            <a:r>
              <a:rPr lang="zh-CN" altLang="en-US" dirty="0" smtClean="0"/>
              <a:t>公布。</a:t>
            </a:r>
            <a:r>
              <a:rPr lang="en-US" altLang="zh-CN" dirty="0" smtClean="0"/>
              <a:t>TCSEC</a:t>
            </a:r>
            <a:r>
              <a:rPr lang="zh-CN" altLang="en-US" dirty="0" smtClean="0"/>
              <a:t>最初只是军用标准，后来延至民用领域。</a:t>
            </a:r>
            <a:r>
              <a:rPr lang="en-US" altLang="zh-CN" dirty="0" smtClean="0"/>
              <a:t>TCSEC</a:t>
            </a:r>
            <a:r>
              <a:rPr lang="zh-CN" altLang="en-US" dirty="0" smtClean="0"/>
              <a:t>将计算机系统的安全划分为</a:t>
            </a:r>
            <a:r>
              <a:rPr lang="en-US" altLang="zh-CN" dirty="0" smtClean="0"/>
              <a:t>4</a:t>
            </a:r>
            <a:r>
              <a:rPr lang="zh-CN" altLang="en-US" dirty="0" smtClean="0"/>
              <a:t>个等级、</a:t>
            </a:r>
            <a:r>
              <a:rPr lang="en-US" altLang="zh-CN" dirty="0" smtClean="0"/>
              <a:t>7</a:t>
            </a:r>
            <a:r>
              <a:rPr lang="zh-CN" altLang="en-US" dirty="0" smtClean="0"/>
              <a:t>个级别。</a:t>
            </a:r>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21</a:t>
            </a:fld>
            <a:endParaRPr lang="zh-CN" altLang="en-US"/>
          </a:p>
        </p:txBody>
      </p:sp>
    </p:spTree>
    <p:extLst>
      <p:ext uri="{BB962C8B-B14F-4D97-AF65-F5344CB8AC3E}">
        <p14:creationId xmlns:p14="http://schemas.microsoft.com/office/powerpoint/2010/main" val="196328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27</a:t>
            </a:fld>
            <a:endParaRPr lang="zh-CN" altLang="en-US"/>
          </a:p>
        </p:txBody>
      </p:sp>
    </p:spTree>
    <p:extLst>
      <p:ext uri="{BB962C8B-B14F-4D97-AF65-F5344CB8AC3E}">
        <p14:creationId xmlns:p14="http://schemas.microsoft.com/office/powerpoint/2010/main" val="54907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https://blog.csdn.net/weixin_33887443/article/details/85946497</a:t>
            </a:r>
          </a:p>
          <a:p>
            <a:endParaRPr lang="en-US" altLang="zh-CN" dirty="0" smtClean="0"/>
          </a:p>
          <a:p>
            <a:r>
              <a:rPr lang="zh-CN" altLang="en-US" dirty="0" smtClean="0"/>
              <a:t>反弹端口型木马分析了防火墙的特性后发现：防火墙对于连入的链接往往会进行非常严格的过滤，但是对于连出的链接却疏于防范。于是，与一般的木马相反，反弹端口型木马的服务端（被控制端）使用主动端口，客户端（控制端）使用被动端口，木马定时监测控制端的存在，发现控制端上线立即弹出端口主动连结控制端打开的端口，为了隐蔽起见，控制端的被动端口一般开在</a:t>
            </a:r>
            <a:r>
              <a:rPr lang="en-US" altLang="zh-CN" dirty="0" smtClean="0"/>
              <a:t>80</a:t>
            </a:r>
            <a:r>
              <a:rPr lang="zh-CN" altLang="en-US" dirty="0" smtClean="0"/>
              <a:t>，这样，即使用户使用端口扫描软件检查自己的端口，</a:t>
            </a:r>
            <a:r>
              <a:rPr lang="zh-CN" altLang="en-US" sz="1200" kern="1200" dirty="0" smtClean="0">
                <a:solidFill>
                  <a:schemeClr val="tx1"/>
                </a:solidFill>
                <a:effectLst/>
                <a:latin typeface="+mn-lt"/>
                <a:ea typeface="+mn-ea"/>
                <a:cs typeface="+mn-cs"/>
              </a:rPr>
              <a:t>发现的也是类似 </a:t>
            </a:r>
            <a:r>
              <a:rPr lang="en-US" altLang="zh-CN" sz="1200" kern="1200" dirty="0" smtClean="0">
                <a:solidFill>
                  <a:schemeClr val="tx1"/>
                </a:solidFill>
                <a:effectLst/>
                <a:latin typeface="+mn-lt"/>
                <a:ea typeface="+mn-ea"/>
                <a:cs typeface="+mn-cs"/>
              </a:rPr>
              <a:t>TCP UserIP:1026 ControllerIP:80 ESTABLISHED</a:t>
            </a:r>
            <a:r>
              <a:rPr lang="zh-CN" altLang="en-US" sz="1200" kern="1200" dirty="0" smtClean="0">
                <a:solidFill>
                  <a:schemeClr val="tx1"/>
                </a:solidFill>
                <a:effectLst/>
                <a:latin typeface="+mn-lt"/>
                <a:ea typeface="+mn-ea"/>
                <a:cs typeface="+mn-cs"/>
              </a:rPr>
              <a:t>的情况，稍微疏忽一点你就会以为是自己在浏览网页。</a:t>
            </a:r>
            <a:r>
              <a:rPr lang="zh-CN" altLang="en-US" dirty="0" smtClean="0"/>
              <a:t>（防火墙也会这么认为的，我想大概没有哪个防火墙会不给用户向外连接</a:t>
            </a:r>
            <a:r>
              <a:rPr lang="en-US" altLang="zh-CN" dirty="0" smtClean="0"/>
              <a:t>80</a:t>
            </a:r>
            <a:r>
              <a:rPr lang="zh-CN" altLang="en-US" dirty="0" smtClean="0"/>
              <a:t>端口吧，嘿嘿）看到这里，有人会问：那服务端怎么能知道控制端的</a:t>
            </a:r>
            <a:r>
              <a:rPr lang="en-US" altLang="zh-CN" dirty="0" smtClean="0"/>
              <a:t>IP</a:t>
            </a:r>
            <a:r>
              <a:rPr lang="zh-CN" altLang="en-US" dirty="0" smtClean="0"/>
              <a:t>地址呢？难道控制端只能使用固定的</a:t>
            </a:r>
            <a:r>
              <a:rPr lang="en-US" altLang="zh-CN" dirty="0" smtClean="0"/>
              <a:t>IP</a:t>
            </a:r>
            <a:r>
              <a:rPr lang="zh-CN" altLang="en-US" dirty="0" smtClean="0"/>
              <a:t>地址？哈哈，那不是自己找死么？一查就查到了。</a:t>
            </a:r>
          </a:p>
          <a:p>
            <a:r>
              <a:rPr lang="zh-CN" altLang="en-US" dirty="0" smtClean="0"/>
              <a:t>实际上，这种反弹端口的木马常常会采用固定</a:t>
            </a:r>
            <a:r>
              <a:rPr lang="en-US" altLang="zh-CN" dirty="0" smtClean="0"/>
              <a:t>IP</a:t>
            </a:r>
            <a:r>
              <a:rPr lang="zh-CN" altLang="en-US" dirty="0" smtClean="0"/>
              <a:t>的第三方存储设备来进行</a:t>
            </a:r>
            <a:r>
              <a:rPr lang="en-US" altLang="zh-CN" dirty="0" smtClean="0"/>
              <a:t>IP</a:t>
            </a:r>
            <a:r>
              <a:rPr lang="zh-CN" altLang="en-US" dirty="0" smtClean="0"/>
              <a:t>地址的传递。举一个简单的例子：事先约定好一个个人主页的空间，在其中放置一个文本文件，木马每分钟去</a:t>
            </a:r>
            <a:r>
              <a:rPr lang="en-US" altLang="zh-CN" dirty="0" smtClean="0"/>
              <a:t>GET</a:t>
            </a:r>
            <a:r>
              <a:rPr lang="zh-CN" altLang="en-US" dirty="0" smtClean="0"/>
              <a:t>一次这个文件，如果文件内容为空，就什么都不做，如果有内容就按照文本文件中的数据计算出控制端的</a:t>
            </a:r>
            <a:r>
              <a:rPr lang="en-US" altLang="zh-CN" dirty="0" smtClean="0"/>
              <a:t>IP</a:t>
            </a:r>
            <a:r>
              <a:rPr lang="zh-CN" altLang="en-US" dirty="0" smtClean="0"/>
              <a:t>和端口，反弹一个</a:t>
            </a:r>
            <a:r>
              <a:rPr lang="en-US" altLang="zh-CN" dirty="0" smtClean="0"/>
              <a:t>TCP</a:t>
            </a:r>
            <a:r>
              <a:rPr lang="zh-CN" altLang="en-US" dirty="0" smtClean="0"/>
              <a:t>链接回去，这样每次控制者上线只需要</a:t>
            </a:r>
            <a:r>
              <a:rPr lang="en-US" altLang="zh-CN" dirty="0" smtClean="0"/>
              <a:t>FTP</a:t>
            </a:r>
            <a:r>
              <a:rPr lang="zh-CN" altLang="en-US" dirty="0" smtClean="0"/>
              <a:t>一个</a:t>
            </a:r>
            <a:r>
              <a:rPr lang="en-US" altLang="zh-CN" dirty="0" smtClean="0"/>
              <a:t>INI</a:t>
            </a:r>
            <a:r>
              <a:rPr lang="zh-CN" altLang="en-US" dirty="0" smtClean="0"/>
              <a:t>文件就可以告诉木马自己的位置，为了保险起见，这个</a:t>
            </a:r>
            <a:r>
              <a:rPr lang="en-US" altLang="zh-CN" dirty="0" smtClean="0"/>
              <a:t>IP</a:t>
            </a:r>
            <a:r>
              <a:rPr lang="zh-CN" altLang="en-US" dirty="0" smtClean="0"/>
              <a:t>地址甚至可以经过一定的加密，除了服务和控制端，其他的人就算拿到了也没有任何的意义。对于一些能够分析报文、过滤</a:t>
            </a:r>
            <a:r>
              <a:rPr lang="en-US" altLang="zh-CN" dirty="0" smtClean="0"/>
              <a:t>TCP/UDP</a:t>
            </a:r>
            <a:r>
              <a:rPr lang="zh-CN" altLang="en-US" dirty="0" smtClean="0"/>
              <a:t>的防火墙，反弹端口型木马同样有办法对付，简单的来说，控制端使用</a:t>
            </a:r>
            <a:r>
              <a:rPr lang="en-US" altLang="zh-CN" dirty="0" smtClean="0"/>
              <a:t>80</a:t>
            </a:r>
            <a:r>
              <a:rPr lang="zh-CN" altLang="en-US" dirty="0" smtClean="0"/>
              <a:t>端口的木马完全可以真的使用</a:t>
            </a:r>
            <a:r>
              <a:rPr lang="en-US" altLang="zh-CN" dirty="0" smtClean="0"/>
              <a:t>HTTP</a:t>
            </a:r>
            <a:r>
              <a:rPr lang="zh-CN" altLang="en-US" dirty="0" smtClean="0"/>
              <a:t>协议，将传送的数据包含在</a:t>
            </a:r>
            <a:r>
              <a:rPr lang="en-US" altLang="zh-CN" dirty="0" smtClean="0"/>
              <a:t>HTTP</a:t>
            </a:r>
            <a:r>
              <a:rPr lang="zh-CN" altLang="en-US" dirty="0" smtClean="0"/>
              <a:t>的报文中，难道防火墙真的精明到可以分辨通过</a:t>
            </a:r>
            <a:r>
              <a:rPr lang="en-US" altLang="zh-CN" dirty="0" smtClean="0"/>
              <a:t>HTTP</a:t>
            </a:r>
            <a:r>
              <a:rPr lang="zh-CN" altLang="en-US" dirty="0" smtClean="0"/>
              <a:t>协议传送的究竟是网页还是控制命令和数据？</a:t>
            </a:r>
          </a:p>
          <a:p>
            <a:r>
              <a:rPr lang="zh-CN" altLang="en-US" dirty="0" smtClean="0"/>
              <a:t>一般使用反弹型木马，比如灰鸽子，你可以先申请一个免费主页空间，里面建立一个文件，然后配置灰鸽子读取里面的数据，你每次上线后修改这个文件，让他指向你的</a:t>
            </a:r>
            <a:r>
              <a:rPr lang="en-US" altLang="zh-CN" dirty="0" err="1" smtClean="0"/>
              <a:t>Ip</a:t>
            </a:r>
            <a:r>
              <a:rPr lang="zh-CN" altLang="en-US" dirty="0" smtClean="0"/>
              <a:t>，就可以了，你的肉鸡自动连接到你的机器。</a:t>
            </a:r>
          </a:p>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32</a:t>
            </a:fld>
            <a:endParaRPr lang="zh-CN" altLang="en-US"/>
          </a:p>
        </p:txBody>
      </p:sp>
    </p:spTree>
    <p:extLst>
      <p:ext uri="{BB962C8B-B14F-4D97-AF65-F5344CB8AC3E}">
        <p14:creationId xmlns:p14="http://schemas.microsoft.com/office/powerpoint/2010/main" val="151439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34</a:t>
            </a:fld>
            <a:endParaRPr lang="zh-CN" altLang="en-US"/>
          </a:p>
        </p:txBody>
      </p:sp>
    </p:spTree>
    <p:extLst>
      <p:ext uri="{BB962C8B-B14F-4D97-AF65-F5344CB8AC3E}">
        <p14:creationId xmlns:p14="http://schemas.microsoft.com/office/powerpoint/2010/main" val="278924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病毒、蠕虫和特洛伊木马是可导致您的计算机和计算机上的信息损坏的恶意程序。它们可能使你的网络和操作系统变慢，危害严重时甚至会完全破坏您的系统，并且，它们还可能使用您的计算机将它们自己传播给您的朋友、家人、同事以及 </a:t>
            </a:r>
            <a:r>
              <a:rPr lang="en-US" altLang="zh-CN" dirty="0" smtClean="0"/>
              <a:t>Web </a:t>
            </a:r>
            <a:r>
              <a:rPr lang="zh-CN" altLang="en-US" dirty="0" smtClean="0"/>
              <a:t>的其他地方，在更大范围内造成危害。这三种东西都是人为编制出的恶意代码，都会对用户照成危害，人们往往将它们统称作病毒，但其实这种称法并不准确，它们之间虽然有着共性，但也有着很大的差别。</a:t>
            </a:r>
          </a:p>
          <a:p>
            <a:endParaRPr lang="zh-CN" altLang="en-US" dirty="0" smtClean="0"/>
          </a:p>
          <a:p>
            <a:r>
              <a:rPr lang="zh-CN" altLang="en-US" dirty="0" smtClean="0"/>
              <a:t>   什么是病毒</a:t>
            </a:r>
          </a:p>
          <a:p>
            <a:endParaRPr lang="zh-CN" altLang="en-US" dirty="0" smtClean="0"/>
          </a:p>
          <a:p>
            <a:r>
              <a:rPr lang="zh-CN" altLang="en-US" dirty="0" smtClean="0"/>
              <a:t>    计算机病毒</a:t>
            </a:r>
            <a:r>
              <a:rPr lang="en-US" altLang="zh-CN" dirty="0" smtClean="0"/>
              <a:t>(Computer Virus),</a:t>
            </a:r>
            <a:r>
              <a:rPr lang="zh-CN" altLang="en-US" dirty="0" smtClean="0"/>
              <a:t>根据</a:t>
            </a:r>
            <a:r>
              <a:rPr lang="en-US" altLang="zh-CN" dirty="0" smtClean="0"/>
              <a:t>《</a:t>
            </a:r>
            <a:r>
              <a:rPr lang="zh-CN" altLang="en-US" dirty="0" smtClean="0"/>
              <a:t>中华人民共和国计算机信息系统安全保护条例</a:t>
            </a:r>
            <a:r>
              <a:rPr lang="en-US" altLang="zh-CN" dirty="0" smtClean="0"/>
              <a:t>》</a:t>
            </a:r>
            <a:r>
              <a:rPr lang="zh-CN" altLang="en-US" dirty="0" smtClean="0"/>
              <a:t>，病毒的明确定义是“指编制或者在计算机程序中插入的破坏计算机功能或者破坏数据，影响计算机使用并且能够自我复制的一组计算机指令或者程序代码”。</a:t>
            </a:r>
          </a:p>
          <a:p>
            <a:endParaRPr lang="zh-CN" altLang="en-US" dirty="0" smtClean="0"/>
          </a:p>
          <a:p>
            <a:r>
              <a:rPr lang="zh-CN" altLang="en-US" dirty="0" smtClean="0"/>
              <a:t>    病毒必须满足两个条件</a:t>
            </a:r>
            <a:r>
              <a:rPr lang="en-US" altLang="zh-CN" dirty="0" smtClean="0"/>
              <a:t>:</a:t>
            </a:r>
          </a:p>
          <a:p>
            <a:endParaRPr lang="en-US" altLang="zh-CN" dirty="0" smtClean="0"/>
          </a:p>
          <a:p>
            <a:r>
              <a:rPr lang="en-US" altLang="zh-CN" dirty="0" smtClean="0"/>
              <a:t>    1</a:t>
            </a:r>
            <a:r>
              <a:rPr lang="zh-CN" altLang="en-US" dirty="0" smtClean="0"/>
              <a:t>、它必须能自行执行。它通常将自己的代码置于另一个程序的执行路径中。</a:t>
            </a:r>
          </a:p>
          <a:p>
            <a:endParaRPr lang="zh-CN" altLang="en-US" dirty="0" smtClean="0"/>
          </a:p>
          <a:p>
            <a:r>
              <a:rPr lang="zh-CN" altLang="en-US" dirty="0" smtClean="0"/>
              <a:t>    </a:t>
            </a:r>
            <a:r>
              <a:rPr lang="en-US" altLang="zh-CN" dirty="0" smtClean="0"/>
              <a:t>2</a:t>
            </a:r>
            <a:r>
              <a:rPr lang="zh-CN" altLang="en-US" dirty="0" smtClean="0"/>
              <a:t>、它必须能自我复制。例如，它可能用受病毒感染的文件副本替换其他可执行文件。病毒既可以感染桌面计算机也可以感染网络服务器。</a:t>
            </a:r>
          </a:p>
          <a:p>
            <a:endParaRPr lang="zh-CN" altLang="en-US" dirty="0" smtClean="0"/>
          </a:p>
          <a:p>
            <a:r>
              <a:rPr lang="zh-CN" altLang="en-US" dirty="0" smtClean="0"/>
              <a:t>    此外，病毒往往还具有很强的感染性，一定的潜伏性，特定的触发性和很大的破坏性等，由于计算机所具有的这些特点与生物学上的病毒有相似之处，因些人们才将这种恶意程序代码称之为“计算机病毒”。</a:t>
            </a:r>
          </a:p>
          <a:p>
            <a:endParaRPr lang="zh-CN" altLang="en-US" dirty="0" smtClean="0"/>
          </a:p>
          <a:p>
            <a:r>
              <a:rPr lang="zh-CN" altLang="en-US" dirty="0" smtClean="0"/>
              <a:t>    一些病毒被设计为通过损坏程序、删除文件或重新格式化硬盘来损坏计算机。有些病毒不损坏计算机，而只是复制自身，并通过显示文本、视频和音频消息表明它们的存在。即使是这些良性病毒也会给计算机用户带来问题。通常它们会占据合法程序使用的计算机内存。结果，会引起操作异常，甚至导致系统崩溃。</a:t>
            </a:r>
          </a:p>
          <a:p>
            <a:endParaRPr lang="zh-CN" altLang="en-US" dirty="0" smtClean="0"/>
          </a:p>
          <a:p>
            <a:r>
              <a:rPr lang="zh-CN" altLang="en-US" dirty="0" smtClean="0"/>
              <a:t>    另外，许多病毒包含大量错误，这些错误可能导致系统崩溃和数据丢失。令人欣慰的是，在没有人员操作的情况下，一般的病毒不会自我传播，必须通过某个人共享文件或者发送电子邮件等方式才能将它一起移动。典型的病毒有黑色星期五病毒等。</a:t>
            </a:r>
          </a:p>
          <a:p>
            <a:endParaRPr lang="zh-CN" altLang="en-US" dirty="0" smtClean="0"/>
          </a:p>
          <a:p>
            <a:r>
              <a:rPr lang="zh-CN" altLang="en-US" dirty="0" smtClean="0"/>
              <a:t>   什么是蠕虫</a:t>
            </a:r>
          </a:p>
          <a:p>
            <a:endParaRPr lang="zh-CN" altLang="en-US" dirty="0" smtClean="0"/>
          </a:p>
          <a:p>
            <a:r>
              <a:rPr lang="zh-CN" altLang="en-US" dirty="0" smtClean="0"/>
              <a:t>    蠕虫</a:t>
            </a:r>
            <a:r>
              <a:rPr lang="en-US" altLang="zh-CN" dirty="0" smtClean="0"/>
              <a:t>(worm)</a:t>
            </a:r>
            <a:r>
              <a:rPr lang="zh-CN" altLang="en-US" dirty="0" smtClean="0"/>
              <a:t>也可以算是病毒中的一种，但是它与普通病毒之间有着很大的区别。</a:t>
            </a:r>
          </a:p>
          <a:p>
            <a:endParaRPr lang="zh-CN" altLang="en-US" dirty="0" smtClean="0"/>
          </a:p>
          <a:p>
            <a:r>
              <a:rPr lang="zh-CN" altLang="en-US" dirty="0" smtClean="0"/>
              <a:t>    一般认为</a:t>
            </a:r>
            <a:r>
              <a:rPr lang="en-US" altLang="zh-CN" dirty="0" smtClean="0"/>
              <a:t>:</a:t>
            </a:r>
            <a:r>
              <a:rPr lang="zh-CN" altLang="en-US" dirty="0" smtClean="0"/>
              <a:t>蠕虫是一种通过网络传播的恶性病毒，它具有病毒的一些共性，如传播性、隐蔽性、破坏性等等，同时具有自己的一些特征，如不利用文件寄生</a:t>
            </a:r>
            <a:r>
              <a:rPr lang="en-US" altLang="zh-CN" dirty="0" smtClean="0"/>
              <a:t>(</a:t>
            </a:r>
            <a:r>
              <a:rPr lang="zh-CN" altLang="en-US" dirty="0" smtClean="0"/>
              <a:t>有的只存在于内存中</a:t>
            </a:r>
            <a:r>
              <a:rPr lang="en-US" altLang="zh-CN" dirty="0" smtClean="0"/>
              <a:t>)</a:t>
            </a:r>
            <a:r>
              <a:rPr lang="zh-CN" altLang="en-US" dirty="0" smtClean="0"/>
              <a:t>，对网络造成拒绝服务，以及和黑客技术相结合，等等。</a:t>
            </a:r>
          </a:p>
          <a:p>
            <a:endParaRPr lang="zh-CN" altLang="en-US" dirty="0" smtClean="0"/>
          </a:p>
          <a:p>
            <a:r>
              <a:rPr lang="zh-CN" altLang="en-US" dirty="0" smtClean="0"/>
              <a:t>    普通病毒需要传播受感染的驻留文件来进行复制，而蠕虫不使用驻留文件即可在系统之间进行自我复制，普通病毒的传染能力主要是针对计算机内的文件系统而言，而蠕虫病毒的传染目标是互联网内的所有计算机。它能控制计算机上可以传输文件或信息的功能，一旦您的系统感染蠕虫，蠕虫即可自行传播，将自己从一台计算机复制到另一台计算机，更危险的是，它还可大量复制。因而在产生的破坏性上，蠕虫病毒也不是普通病毒所能比拟的，网络的发展使得蠕虫可以在短短的时间内蔓延整个网络，造成网络瘫痪</a:t>
            </a:r>
            <a:r>
              <a:rPr lang="en-US" altLang="zh-CN" dirty="0" smtClean="0"/>
              <a:t>!</a:t>
            </a:r>
            <a:r>
              <a:rPr lang="zh-CN" altLang="en-US" dirty="0" smtClean="0"/>
              <a:t>局域网条件下的共享文件夹、电子邮件</a:t>
            </a:r>
            <a:r>
              <a:rPr lang="en-US" altLang="zh-CN" dirty="0" smtClean="0"/>
              <a:t>Email</a:t>
            </a:r>
            <a:r>
              <a:rPr lang="zh-CN" altLang="en-US" dirty="0" smtClean="0"/>
              <a:t>、网络中的恶意网页、大量存在着漏洞的服务器等，都成为蠕虫传播的良好途径，蠕虫病毒可以在几个小时内蔓延全球，而且蠕虫的主动攻击性和突然爆发性将使得人们手足无措。</a:t>
            </a:r>
          </a:p>
          <a:p>
            <a:endParaRPr lang="zh-CN" altLang="en-US" dirty="0" smtClean="0"/>
          </a:p>
          <a:p>
            <a:r>
              <a:rPr lang="zh-CN" altLang="en-US" dirty="0" smtClean="0"/>
              <a:t>    此外，蠕虫会消耗内存或网络带宽，从而可能导致计算机崩溃。而且它的传播不必通过“宿主”程序或文件，因此可潜入您的系统并允许其他人远程控制您的计算机，这也使它的危害远较普通病毒为大。典型的蠕虫病毒有尼姆达、震荡波等。</a:t>
            </a:r>
          </a:p>
          <a:p>
            <a:endParaRPr lang="zh-CN" altLang="en-US" dirty="0" smtClean="0"/>
          </a:p>
          <a:p>
            <a:r>
              <a:rPr lang="zh-CN" altLang="en-US" dirty="0" smtClean="0"/>
              <a:t>   什么是木马</a:t>
            </a:r>
          </a:p>
          <a:p>
            <a:endParaRPr lang="zh-CN" altLang="en-US" dirty="0" smtClean="0"/>
          </a:p>
          <a:p>
            <a:r>
              <a:rPr lang="zh-CN" altLang="en-US" dirty="0" smtClean="0"/>
              <a:t>    木马</a:t>
            </a:r>
            <a:r>
              <a:rPr lang="en-US" altLang="zh-CN" dirty="0" smtClean="0"/>
              <a:t>(Trojan Horse)</a:t>
            </a:r>
            <a:r>
              <a:rPr lang="zh-CN" altLang="en-US" dirty="0" smtClean="0"/>
              <a:t>，是从希腊神话里面的“特洛伊木马”得名的</a:t>
            </a:r>
            <a:r>
              <a:rPr lang="en-US" altLang="zh-CN" dirty="0" smtClean="0"/>
              <a:t>,</a:t>
            </a:r>
            <a:r>
              <a:rPr lang="zh-CN" altLang="en-US" dirty="0" smtClean="0"/>
              <a:t>希腊人在一只假装人祭礼的巨大木马中藏匿了许多希腊士兵并引诱特洛伊人将它运进城内，等到夜里马腹内士兵与城外士兵里应外合，一举攻破了特洛伊城。而现在所谓的特洛伊木马正是指那些表面上是有用的软件、实际目的却是危害计算机安全并导致严重破坏的计算机程序。</a:t>
            </a:r>
          </a:p>
          <a:p>
            <a:endParaRPr lang="zh-CN" altLang="en-US" dirty="0" smtClean="0"/>
          </a:p>
          <a:p>
            <a:r>
              <a:rPr lang="zh-CN" altLang="en-US" dirty="0" smtClean="0"/>
              <a:t>    它是具有欺骗性的文件</a:t>
            </a:r>
            <a:r>
              <a:rPr lang="en-US" altLang="zh-CN" dirty="0" smtClean="0"/>
              <a:t>(</a:t>
            </a:r>
            <a:r>
              <a:rPr lang="zh-CN" altLang="en-US" dirty="0" smtClean="0"/>
              <a:t>宣称是良性的，但事实上是恶意的</a:t>
            </a:r>
            <a:r>
              <a:rPr lang="en-US" altLang="zh-CN" dirty="0" smtClean="0"/>
              <a:t>)</a:t>
            </a:r>
            <a:r>
              <a:rPr lang="zh-CN" altLang="en-US" dirty="0" smtClean="0"/>
              <a:t>，是一种基于远程控制的黑客工具，具有隐蔽性和非授权性的特点。所谓隐蔽性是指木马的设计者为了防止木马被发现，会采用多种手段隐藏木马，这样服务端即使发现感染了木马，也难以确定其具体位置</a:t>
            </a:r>
            <a:r>
              <a:rPr lang="en-US" altLang="zh-CN" dirty="0" smtClean="0"/>
              <a:t>;</a:t>
            </a:r>
            <a:r>
              <a:rPr lang="zh-CN" altLang="en-US" dirty="0" smtClean="0"/>
              <a:t>所谓非授权性是指一旦控制端与服务端连接后，控制端将窃取到服务端的很多操作权限，如修改文件，修改注册表，控制鼠标，键盘，窃取信息等等。一旦中了木马，你的系统可能就会门户大开，毫无秘密可言。</a:t>
            </a:r>
          </a:p>
          <a:p>
            <a:endParaRPr lang="zh-CN" altLang="en-US" dirty="0" smtClean="0"/>
          </a:p>
          <a:p>
            <a:r>
              <a:rPr lang="zh-CN" altLang="en-US" dirty="0" smtClean="0"/>
              <a:t>    特洛伊木马与病毒的重大区别是特洛伊木马不具传染性，它并不能像病毒那样复制自身，也并不</a:t>
            </a:r>
            <a:r>
              <a:rPr lang="en-US" altLang="zh-CN" dirty="0" smtClean="0"/>
              <a:t>"</a:t>
            </a:r>
            <a:r>
              <a:rPr lang="zh-CN" altLang="en-US" dirty="0" smtClean="0"/>
              <a:t>刻意</a:t>
            </a:r>
            <a:r>
              <a:rPr lang="en-US" altLang="zh-CN" dirty="0" smtClean="0"/>
              <a:t>"</a:t>
            </a:r>
            <a:r>
              <a:rPr lang="zh-CN" altLang="en-US" dirty="0" smtClean="0"/>
              <a:t>地去感染其他文件，它主要通过将自身伪装起来，吸引用户下载执行。</a:t>
            </a:r>
          </a:p>
          <a:p>
            <a:endParaRPr lang="zh-CN" altLang="en-US" dirty="0" smtClean="0"/>
          </a:p>
          <a:p>
            <a:r>
              <a:rPr lang="zh-CN" altLang="en-US" dirty="0" smtClean="0"/>
              <a:t>    特洛伊木马中包含能够在触发时导致数据丢失甚至被窃的恶意代码，要使特洛伊木马传播，必须在计算机上有效地启用这些程序，例如打开电子邮件附件或者将木马捆绑在软件中放到网络吸引人下载执行等。</a:t>
            </a:r>
          </a:p>
          <a:p>
            <a:endParaRPr lang="zh-CN" altLang="en-US" dirty="0" smtClean="0"/>
          </a:p>
          <a:p>
            <a:r>
              <a:rPr lang="zh-CN" altLang="en-US" dirty="0" smtClean="0"/>
              <a:t>    现在的木马一般主要以窃取用户相关信息为主要目的，相对病毒而言，我们可以简单地说，病毒破坏你的信息，而木马窃取你的信息。</a:t>
            </a:r>
          </a:p>
          <a:p>
            <a:endParaRPr lang="zh-CN" altLang="en-US" dirty="0" smtClean="0"/>
          </a:p>
          <a:p>
            <a:r>
              <a:rPr lang="zh-CN" altLang="en-US" dirty="0" smtClean="0"/>
              <a:t>    典型的特洛伊木马有灰鸽子、网银大盗等。 从上面这些内容中我们可以知道，实际上，普通病毒和部分种类的蠕虫还有所有的木马是无法自我传播的。感染病毒和木马的常见方式，一是运行了被感染有病毒木马的程序，一是浏览网页、邮件时被利用浏览器漏洞，病毒木马自动下载运行了，这基本上是目前最常见的两种感染方式了。</a:t>
            </a:r>
          </a:p>
          <a:p>
            <a:endParaRPr lang="zh-CN" altLang="en-US" dirty="0" smtClean="0"/>
          </a:p>
          <a:p>
            <a:r>
              <a:rPr lang="zh-CN" altLang="en-US" dirty="0" smtClean="0"/>
              <a:t>    因而要预防病毒木马，我们首先要提高警惕，不要轻易打开来历不明的可疑的文件、网站、邮件等，并且要及时为系统打上补丁，最后安装上防火墙还有一个可靠的杀毒软件并及时升级病毒库。如果做好了以上几点，基本上可以杜绝绝大多数的病毒木马。</a:t>
            </a:r>
          </a:p>
          <a:p>
            <a:r>
              <a:rPr lang="en-US" altLang="zh-CN" dirty="0" smtClean="0"/>
              <a:t>————————————————</a:t>
            </a:r>
          </a:p>
          <a:p>
            <a:r>
              <a:rPr lang="zh-CN" altLang="en-US" dirty="0" smtClean="0"/>
              <a:t>版权声明：本文为</a:t>
            </a:r>
            <a:r>
              <a:rPr lang="en-US" altLang="zh-CN" dirty="0" smtClean="0"/>
              <a:t>CSDN</a:t>
            </a:r>
            <a:r>
              <a:rPr lang="zh-CN" altLang="en-US" dirty="0" smtClean="0"/>
              <a:t>博主「韬哲」的原创文章，遵循 </a:t>
            </a:r>
            <a:r>
              <a:rPr lang="en-US" altLang="zh-CN" dirty="0" smtClean="0"/>
              <a:t>CC 4.0 BY-SA </a:t>
            </a:r>
            <a:r>
              <a:rPr lang="zh-CN" altLang="en-US" dirty="0" smtClean="0"/>
              <a:t>版权协议，转载请附上原文出处链接及本声明。</a:t>
            </a:r>
          </a:p>
          <a:p>
            <a:r>
              <a:rPr lang="zh-CN" altLang="en-US" dirty="0" smtClean="0"/>
              <a:t>原文链接：</a:t>
            </a:r>
            <a:r>
              <a:rPr lang="en-US" altLang="zh-CN" dirty="0" smtClean="0"/>
              <a:t>https://blog.csdn.net/shantikai/article/details/43062757</a:t>
            </a:r>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35</a:t>
            </a:fld>
            <a:endParaRPr lang="zh-CN" altLang="en-US"/>
          </a:p>
        </p:txBody>
      </p:sp>
    </p:spTree>
    <p:extLst>
      <p:ext uri="{BB962C8B-B14F-4D97-AF65-F5344CB8AC3E}">
        <p14:creationId xmlns:p14="http://schemas.microsoft.com/office/powerpoint/2010/main" val="1850970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36</a:t>
            </a:fld>
            <a:endParaRPr lang="zh-CN" altLang="en-US"/>
          </a:p>
        </p:txBody>
      </p:sp>
    </p:spTree>
    <p:extLst>
      <p:ext uri="{BB962C8B-B14F-4D97-AF65-F5344CB8AC3E}">
        <p14:creationId xmlns:p14="http://schemas.microsoft.com/office/powerpoint/2010/main" val="2478258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39</a:t>
            </a:fld>
            <a:endParaRPr lang="zh-CN" altLang="en-US"/>
          </a:p>
        </p:txBody>
      </p:sp>
    </p:spTree>
    <p:extLst>
      <p:ext uri="{BB962C8B-B14F-4D97-AF65-F5344CB8AC3E}">
        <p14:creationId xmlns:p14="http://schemas.microsoft.com/office/powerpoint/2010/main" val="61959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40</a:t>
            </a:fld>
            <a:endParaRPr lang="zh-CN" altLang="en-US"/>
          </a:p>
        </p:txBody>
      </p:sp>
    </p:spTree>
    <p:extLst>
      <p:ext uri="{BB962C8B-B14F-4D97-AF65-F5344CB8AC3E}">
        <p14:creationId xmlns:p14="http://schemas.microsoft.com/office/powerpoint/2010/main" val="65538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41</a:t>
            </a:fld>
            <a:endParaRPr lang="zh-CN" altLang="en-US"/>
          </a:p>
        </p:txBody>
      </p:sp>
    </p:spTree>
    <p:extLst>
      <p:ext uri="{BB962C8B-B14F-4D97-AF65-F5344CB8AC3E}">
        <p14:creationId xmlns:p14="http://schemas.microsoft.com/office/powerpoint/2010/main" val="62734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42</a:t>
            </a:fld>
            <a:endParaRPr lang="zh-CN" altLang="en-US"/>
          </a:p>
        </p:txBody>
      </p:sp>
    </p:spTree>
    <p:extLst>
      <p:ext uri="{BB962C8B-B14F-4D97-AF65-F5344CB8AC3E}">
        <p14:creationId xmlns:p14="http://schemas.microsoft.com/office/powerpoint/2010/main" val="401374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3</a:t>
            </a:fld>
            <a:endParaRPr lang="zh-CN" altLang="en-US"/>
          </a:p>
        </p:txBody>
      </p:sp>
    </p:spTree>
    <p:extLst>
      <p:ext uri="{BB962C8B-B14F-4D97-AF65-F5344CB8AC3E}">
        <p14:creationId xmlns:p14="http://schemas.microsoft.com/office/powerpoint/2010/main" val="86442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43</a:t>
            </a:fld>
            <a:endParaRPr lang="zh-CN" altLang="en-US"/>
          </a:p>
        </p:txBody>
      </p:sp>
    </p:spTree>
    <p:extLst>
      <p:ext uri="{BB962C8B-B14F-4D97-AF65-F5344CB8AC3E}">
        <p14:creationId xmlns:p14="http://schemas.microsoft.com/office/powerpoint/2010/main" val="864634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44</a:t>
            </a:fld>
            <a:endParaRPr lang="zh-CN" altLang="en-US"/>
          </a:p>
        </p:txBody>
      </p:sp>
    </p:spTree>
    <p:extLst>
      <p:ext uri="{BB962C8B-B14F-4D97-AF65-F5344CB8AC3E}">
        <p14:creationId xmlns:p14="http://schemas.microsoft.com/office/powerpoint/2010/main" val="1495776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45</a:t>
            </a:fld>
            <a:endParaRPr lang="zh-CN" altLang="en-US"/>
          </a:p>
        </p:txBody>
      </p:sp>
    </p:spTree>
    <p:extLst>
      <p:ext uri="{BB962C8B-B14F-4D97-AF65-F5344CB8AC3E}">
        <p14:creationId xmlns:p14="http://schemas.microsoft.com/office/powerpoint/2010/main" val="4273189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46</a:t>
            </a:fld>
            <a:endParaRPr lang="zh-CN" altLang="en-US"/>
          </a:p>
        </p:txBody>
      </p:sp>
    </p:spTree>
    <p:extLst>
      <p:ext uri="{BB962C8B-B14F-4D97-AF65-F5344CB8AC3E}">
        <p14:creationId xmlns:p14="http://schemas.microsoft.com/office/powerpoint/2010/main" val="2677624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47</a:t>
            </a:fld>
            <a:endParaRPr lang="zh-CN" altLang="en-US"/>
          </a:p>
        </p:txBody>
      </p:sp>
    </p:spTree>
    <p:extLst>
      <p:ext uri="{BB962C8B-B14F-4D97-AF65-F5344CB8AC3E}">
        <p14:creationId xmlns:p14="http://schemas.microsoft.com/office/powerpoint/2010/main" val="4073924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48</a:t>
            </a:fld>
            <a:endParaRPr lang="zh-CN" altLang="en-US"/>
          </a:p>
        </p:txBody>
      </p:sp>
    </p:spTree>
    <p:extLst>
      <p:ext uri="{BB962C8B-B14F-4D97-AF65-F5344CB8AC3E}">
        <p14:creationId xmlns:p14="http://schemas.microsoft.com/office/powerpoint/2010/main" val="1963003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49</a:t>
            </a:fld>
            <a:endParaRPr lang="zh-CN" altLang="en-US"/>
          </a:p>
        </p:txBody>
      </p:sp>
    </p:spTree>
    <p:extLst>
      <p:ext uri="{BB962C8B-B14F-4D97-AF65-F5344CB8AC3E}">
        <p14:creationId xmlns:p14="http://schemas.microsoft.com/office/powerpoint/2010/main" val="3523130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50</a:t>
            </a:fld>
            <a:endParaRPr lang="zh-CN" altLang="en-US"/>
          </a:p>
        </p:txBody>
      </p:sp>
    </p:spTree>
    <p:extLst>
      <p:ext uri="{BB962C8B-B14F-4D97-AF65-F5344CB8AC3E}">
        <p14:creationId xmlns:p14="http://schemas.microsoft.com/office/powerpoint/2010/main" val="2400572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51</a:t>
            </a:fld>
            <a:endParaRPr lang="zh-CN" altLang="en-US"/>
          </a:p>
        </p:txBody>
      </p:sp>
    </p:spTree>
    <p:extLst>
      <p:ext uri="{BB962C8B-B14F-4D97-AF65-F5344CB8AC3E}">
        <p14:creationId xmlns:p14="http://schemas.microsoft.com/office/powerpoint/2010/main" val="2951647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52</a:t>
            </a:fld>
            <a:endParaRPr lang="zh-CN" altLang="en-US"/>
          </a:p>
        </p:txBody>
      </p:sp>
    </p:spTree>
    <p:extLst>
      <p:ext uri="{BB962C8B-B14F-4D97-AF65-F5344CB8AC3E}">
        <p14:creationId xmlns:p14="http://schemas.microsoft.com/office/powerpoint/2010/main" val="4165519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4</a:t>
            </a:fld>
            <a:endParaRPr lang="zh-CN" altLang="en-US"/>
          </a:p>
        </p:txBody>
      </p:sp>
    </p:spTree>
    <p:extLst>
      <p:ext uri="{BB962C8B-B14F-4D97-AF65-F5344CB8AC3E}">
        <p14:creationId xmlns:p14="http://schemas.microsoft.com/office/powerpoint/2010/main" val="117191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53</a:t>
            </a:fld>
            <a:endParaRPr lang="zh-CN" altLang="en-US"/>
          </a:p>
        </p:txBody>
      </p:sp>
    </p:spTree>
    <p:extLst>
      <p:ext uri="{BB962C8B-B14F-4D97-AF65-F5344CB8AC3E}">
        <p14:creationId xmlns:p14="http://schemas.microsoft.com/office/powerpoint/2010/main" val="687132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54</a:t>
            </a:fld>
            <a:endParaRPr lang="zh-CN" altLang="en-US"/>
          </a:p>
        </p:txBody>
      </p:sp>
    </p:spTree>
    <p:extLst>
      <p:ext uri="{BB962C8B-B14F-4D97-AF65-F5344CB8AC3E}">
        <p14:creationId xmlns:p14="http://schemas.microsoft.com/office/powerpoint/2010/main" val="309069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斯诺登</a:t>
            </a:r>
            <a:r>
              <a:rPr lang="en-US" altLang="zh-CN" dirty="0" smtClean="0"/>
              <a:t>2013</a:t>
            </a:r>
            <a:r>
              <a:rPr lang="zh-CN" altLang="en-US" dirty="0" smtClean="0"/>
              <a:t>年</a:t>
            </a:r>
            <a:r>
              <a:rPr lang="en-US" altLang="zh-CN" dirty="0" smtClean="0"/>
              <a:t>6</a:t>
            </a:r>
            <a:r>
              <a:rPr lang="zh-CN" altLang="en-US" dirty="0" smtClean="0"/>
              <a:t>月向美国</a:t>
            </a:r>
            <a:r>
              <a:rPr lang="en-US" altLang="zh-CN" dirty="0" smtClean="0"/>
              <a:t>《</a:t>
            </a:r>
            <a:r>
              <a:rPr lang="zh-CN" altLang="en-US" dirty="0" smtClean="0"/>
              <a:t>华盛顿邮报</a:t>
            </a:r>
            <a:r>
              <a:rPr lang="en-US" altLang="zh-CN" dirty="0" smtClean="0"/>
              <a:t>》</a:t>
            </a:r>
            <a:r>
              <a:rPr lang="zh-CN" altLang="en-US" dirty="0" smtClean="0"/>
              <a:t>和英国</a:t>
            </a:r>
            <a:r>
              <a:rPr lang="en-US" altLang="zh-CN" dirty="0" smtClean="0"/>
              <a:t>《</a:t>
            </a:r>
            <a:r>
              <a:rPr lang="zh-CN" altLang="en-US" dirty="0" smtClean="0"/>
              <a:t>卫报</a:t>
            </a:r>
            <a:r>
              <a:rPr lang="en-US" altLang="zh-CN" dirty="0" smtClean="0"/>
              <a:t>》</a:t>
            </a:r>
            <a:r>
              <a:rPr lang="zh-CN" altLang="en-US" dirty="0" smtClean="0"/>
              <a:t>，</a:t>
            </a:r>
            <a:endParaRPr lang="en-US" altLang="zh-CN" dirty="0" smtClean="0"/>
          </a:p>
          <a:p>
            <a:r>
              <a:rPr lang="zh-CN" altLang="en-US" dirty="0" smtClean="0"/>
              <a:t>提供了一系列有关美英特工部门进行互联网监视跟踪计划的机密材料，引发“棱镜门”事件。美国政府随后宣布通缉斯诺登，并以间谍罪等</a:t>
            </a:r>
            <a:r>
              <a:rPr lang="en-US" altLang="zh-CN" dirty="0" smtClean="0"/>
              <a:t>3</a:t>
            </a:r>
            <a:r>
              <a:rPr lang="zh-CN" altLang="en-US" dirty="0" smtClean="0"/>
              <a:t>项重罪对其进行起诉。</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hlinkClick r:id="rId3"/>
              </a:rPr>
              <a:t>棱镜计划</a:t>
            </a:r>
            <a:r>
              <a:rPr lang="zh-CN" altLang="en-US" dirty="0" smtClean="0"/>
              <a:t>（</a:t>
            </a:r>
            <a:r>
              <a:rPr lang="en-US" altLang="zh-CN" dirty="0" smtClean="0">
                <a:hlinkClick r:id="rId4"/>
              </a:rPr>
              <a:t>PRISM</a:t>
            </a:r>
            <a:r>
              <a:rPr lang="zh-CN" altLang="en-US" dirty="0" smtClean="0"/>
              <a:t>）是一项由</a:t>
            </a:r>
            <a:r>
              <a:rPr lang="zh-CN" altLang="en-US" dirty="0" smtClean="0">
                <a:hlinkClick r:id="rId5"/>
              </a:rPr>
              <a:t>美国</a:t>
            </a:r>
            <a:r>
              <a:rPr lang="zh-CN" altLang="en-US" dirty="0" smtClean="0"/>
              <a:t>国家安全局（</a:t>
            </a:r>
            <a:r>
              <a:rPr lang="en-US" altLang="zh-CN" dirty="0" smtClean="0">
                <a:hlinkClick r:id="rId6"/>
              </a:rPr>
              <a:t>NSA</a:t>
            </a:r>
            <a:r>
              <a:rPr lang="zh-CN" altLang="en-US" dirty="0" smtClean="0"/>
              <a:t>）自</a:t>
            </a:r>
            <a:r>
              <a:rPr lang="en-US" altLang="zh-CN" dirty="0" smtClean="0"/>
              <a:t>2007</a:t>
            </a:r>
            <a:r>
              <a:rPr lang="zh-CN" altLang="en-US" dirty="0" smtClean="0"/>
              <a:t>年</a:t>
            </a:r>
            <a:r>
              <a:rPr lang="zh-CN" altLang="en-US" dirty="0" smtClean="0">
                <a:hlinkClick r:id="rId7"/>
              </a:rPr>
              <a:t>小布什</a:t>
            </a:r>
            <a:r>
              <a:rPr lang="zh-CN" altLang="en-US" dirty="0" smtClean="0"/>
              <a:t>时期起开始实施的绝密电子监听计划，该计划的正式名号为“</a:t>
            </a:r>
            <a:r>
              <a:rPr lang="en-US" altLang="zh-CN" dirty="0" smtClean="0">
                <a:hlinkClick r:id="rId8"/>
              </a:rPr>
              <a:t>US-984XN</a:t>
            </a:r>
            <a:r>
              <a:rPr lang="zh-CN" altLang="en-US" dirty="0" smtClean="0"/>
              <a:t>”。英国</a:t>
            </a:r>
            <a:r>
              <a:rPr lang="en-US" altLang="zh-CN" dirty="0" smtClean="0"/>
              <a:t>《</a:t>
            </a:r>
            <a:r>
              <a:rPr lang="zh-CN" altLang="en-US" dirty="0" smtClean="0">
                <a:hlinkClick r:id="rId9"/>
              </a:rPr>
              <a:t>卫报</a:t>
            </a:r>
            <a:r>
              <a:rPr lang="en-US" altLang="zh-CN" dirty="0" smtClean="0"/>
              <a:t>》</a:t>
            </a:r>
            <a:r>
              <a:rPr lang="zh-CN" altLang="en-US" dirty="0" smtClean="0"/>
              <a:t>和美国</a:t>
            </a:r>
            <a:r>
              <a:rPr lang="en-US" altLang="zh-CN" dirty="0" smtClean="0"/>
              <a:t>《</a:t>
            </a:r>
            <a:r>
              <a:rPr lang="zh-CN" altLang="en-US" dirty="0" smtClean="0">
                <a:hlinkClick r:id="rId10"/>
              </a:rPr>
              <a:t>华盛顿邮报</a:t>
            </a:r>
            <a:r>
              <a:rPr lang="en-US" altLang="zh-CN" dirty="0" smtClean="0"/>
              <a:t>》2013</a:t>
            </a:r>
            <a:r>
              <a:rPr lang="zh-CN" altLang="en-US" dirty="0" smtClean="0"/>
              <a:t>年</a:t>
            </a:r>
            <a:r>
              <a:rPr lang="en-US" altLang="zh-CN" dirty="0" smtClean="0"/>
              <a:t>6</a:t>
            </a:r>
            <a:r>
              <a:rPr lang="zh-CN" altLang="en-US" dirty="0" smtClean="0"/>
              <a:t>月</a:t>
            </a:r>
            <a:r>
              <a:rPr lang="en-US" altLang="zh-CN" dirty="0" smtClean="0"/>
              <a:t>6</a:t>
            </a:r>
            <a:r>
              <a:rPr lang="zh-CN" altLang="en-US" dirty="0" smtClean="0"/>
              <a:t>日报道，</a:t>
            </a:r>
            <a:r>
              <a:rPr lang="zh-CN" altLang="en-US" dirty="0" smtClean="0">
                <a:hlinkClick r:id="rId11"/>
              </a:rPr>
              <a:t>美国国家安全局</a:t>
            </a:r>
            <a:r>
              <a:rPr lang="zh-CN" altLang="en-US" dirty="0" smtClean="0"/>
              <a:t>（</a:t>
            </a:r>
            <a:r>
              <a:rPr lang="en-US" altLang="zh-CN" dirty="0" smtClean="0"/>
              <a:t>NSA</a:t>
            </a:r>
            <a:r>
              <a:rPr lang="zh-CN" altLang="en-US" dirty="0" smtClean="0"/>
              <a:t>）和</a:t>
            </a:r>
            <a:r>
              <a:rPr lang="zh-CN" altLang="en-US" dirty="0" smtClean="0">
                <a:hlinkClick r:id="rId12"/>
              </a:rPr>
              <a:t>联邦调查局</a:t>
            </a:r>
            <a:r>
              <a:rPr lang="zh-CN" altLang="en-US" dirty="0" smtClean="0"/>
              <a:t>（</a:t>
            </a:r>
            <a:r>
              <a:rPr lang="en-US" altLang="zh-CN" dirty="0" smtClean="0"/>
              <a:t>FBI</a:t>
            </a:r>
            <a:r>
              <a:rPr lang="zh-CN" altLang="en-US" dirty="0" smtClean="0"/>
              <a:t>）于</a:t>
            </a:r>
            <a:r>
              <a:rPr lang="en-US" altLang="zh-CN" dirty="0" smtClean="0"/>
              <a:t>2007</a:t>
            </a:r>
            <a:r>
              <a:rPr lang="zh-CN" altLang="en-US" dirty="0" smtClean="0"/>
              <a:t>年启动了一个代号为“棱镜”的秘密监控项目</a:t>
            </a:r>
            <a:r>
              <a:rPr lang="zh-CN" altLang="en-US" baseline="30000" dirty="0" smtClean="0"/>
              <a:t> </a:t>
            </a:r>
            <a:r>
              <a:rPr lang="zh-CN" altLang="en-US" dirty="0" smtClean="0"/>
              <a:t>  ，直接进入美国网际网络公司的中心服务器里挖掘数据、收集情报，包括微软、雅虎、谷歌、</a:t>
            </a:r>
            <a:r>
              <a:rPr lang="en-US" altLang="zh-CN" dirty="0" smtClean="0">
                <a:hlinkClick r:id="rId13"/>
              </a:rPr>
              <a:t>Facebook</a:t>
            </a:r>
            <a:r>
              <a:rPr lang="zh-CN" altLang="en-US" dirty="0" smtClean="0"/>
              <a:t>、</a:t>
            </a:r>
            <a:r>
              <a:rPr lang="en-US" altLang="zh-CN" dirty="0" err="1" smtClean="0">
                <a:hlinkClick r:id="rId14"/>
              </a:rPr>
              <a:t>PalTalk</a:t>
            </a:r>
            <a:r>
              <a:rPr lang="zh-CN" altLang="en-US" dirty="0" smtClean="0"/>
              <a:t>、</a:t>
            </a:r>
            <a:r>
              <a:rPr lang="en-US" altLang="zh-CN" dirty="0" smtClean="0">
                <a:hlinkClick r:id="rId15"/>
              </a:rPr>
              <a:t>YouTube</a:t>
            </a:r>
            <a:r>
              <a:rPr lang="zh-CN" altLang="en-US" dirty="0" smtClean="0"/>
              <a:t>、</a:t>
            </a:r>
            <a:r>
              <a:rPr lang="en-US" altLang="zh-CN" dirty="0" smtClean="0">
                <a:hlinkClick r:id="rId16"/>
              </a:rPr>
              <a:t>Skype</a:t>
            </a:r>
            <a:r>
              <a:rPr lang="zh-CN" altLang="en-US" dirty="0" smtClean="0"/>
              <a:t>、</a:t>
            </a:r>
            <a:r>
              <a:rPr lang="en-US" altLang="zh-CN" dirty="0" smtClean="0">
                <a:hlinkClick r:id="rId17"/>
              </a:rPr>
              <a:t>AOL</a:t>
            </a:r>
            <a:r>
              <a:rPr lang="zh-CN" altLang="en-US" dirty="0" smtClean="0"/>
              <a:t>、苹果在内的</a:t>
            </a:r>
            <a:r>
              <a:rPr lang="en-US" altLang="zh-CN" dirty="0" smtClean="0"/>
              <a:t>9</a:t>
            </a:r>
            <a:r>
              <a:rPr lang="zh-CN" altLang="en-US" dirty="0" smtClean="0"/>
              <a:t>家国际网络巨头皆参与其中。</a:t>
            </a:r>
          </a:p>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60</a:t>
            </a:fld>
            <a:endParaRPr lang="zh-CN" altLang="en-US"/>
          </a:p>
        </p:txBody>
      </p:sp>
    </p:spTree>
    <p:extLst>
      <p:ext uri="{BB962C8B-B14F-4D97-AF65-F5344CB8AC3E}">
        <p14:creationId xmlns:p14="http://schemas.microsoft.com/office/powerpoint/2010/main" val="2825282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乌克兰电网攻击事件：</a:t>
            </a:r>
            <a:r>
              <a:rPr lang="en-US" altLang="zh-CN" dirty="0" smtClean="0"/>
              <a:t>2015</a:t>
            </a:r>
            <a:r>
              <a:rPr lang="zh-CN" altLang="en-US" dirty="0" smtClean="0"/>
              <a:t>年</a:t>
            </a:r>
            <a:r>
              <a:rPr lang="en-US" altLang="zh-CN" dirty="0" smtClean="0"/>
              <a:t>12</a:t>
            </a:r>
            <a:r>
              <a:rPr lang="zh-CN" altLang="en-US" dirty="0" smtClean="0"/>
              <a:t>月</a:t>
            </a:r>
            <a:r>
              <a:rPr lang="en-US" altLang="zh-CN" dirty="0" smtClean="0"/>
              <a:t>23</a:t>
            </a:r>
            <a:r>
              <a:rPr lang="zh-CN" altLang="en-US" dirty="0" smtClean="0"/>
              <a:t>日下午，也就是圣诞节的前两天，乌克兰首都基辅部分地区和乌克兰西部的</a:t>
            </a:r>
            <a:r>
              <a:rPr lang="en-US" altLang="zh-CN" dirty="0" smtClean="0"/>
              <a:t>140</a:t>
            </a:r>
            <a:r>
              <a:rPr lang="zh-CN" altLang="en-US" dirty="0" smtClean="0"/>
              <a:t>万名居民突然发现家中停电。这次停电不是因为电力短缺，而是遭到了黑客攻击。</a:t>
            </a:r>
          </a:p>
          <a:p>
            <a:r>
              <a:rPr lang="zh-CN" altLang="en-US" dirty="0" smtClean="0"/>
              <a:t>黑客利用欺骗手段让电力公司员工</a:t>
            </a:r>
            <a:r>
              <a:rPr lang="zh-CN" altLang="en-US" dirty="0" smtClean="0">
                <a:hlinkClick r:id="rId3"/>
              </a:rPr>
              <a:t>下载</a:t>
            </a:r>
            <a:r>
              <a:rPr lang="zh-CN" altLang="en-US" dirty="0" smtClean="0"/>
              <a:t>了一款恶意软件“</a:t>
            </a:r>
            <a:r>
              <a:rPr lang="en-US" altLang="zh-CN" dirty="0" err="1" smtClean="0"/>
              <a:t>BlackEnergy</a:t>
            </a:r>
            <a:r>
              <a:rPr lang="en-US" altLang="zh-CN" dirty="0" smtClean="0"/>
              <a:t>”(</a:t>
            </a:r>
            <a:r>
              <a:rPr lang="zh-CN" altLang="en-US" dirty="0" smtClean="0"/>
              <a:t>黑暗力量</a:t>
            </a:r>
            <a:r>
              <a:rPr lang="en-US" altLang="zh-CN" dirty="0" smtClean="0"/>
              <a:t>)</a:t>
            </a:r>
            <a:r>
              <a:rPr lang="zh-CN" altLang="en-US" dirty="0" smtClean="0"/>
              <a:t>。该恶意软件最早可追溯到</a:t>
            </a:r>
            <a:r>
              <a:rPr lang="en-US" altLang="zh-CN" dirty="0" smtClean="0"/>
              <a:t>2007</a:t>
            </a:r>
            <a:r>
              <a:rPr lang="zh-CN" altLang="en-US" dirty="0" smtClean="0"/>
              <a:t>年，由俄罗斯地下黑客组织开发并广泛使用，包括用来“刺探”全球各国的电力公司。</a:t>
            </a:r>
          </a:p>
          <a:p>
            <a:r>
              <a:rPr lang="zh-CN" altLang="en-US" dirty="0" smtClean="0"/>
              <a:t>当天，黑客攻击了约</a:t>
            </a:r>
            <a:r>
              <a:rPr lang="en-US" altLang="zh-CN" dirty="0" smtClean="0"/>
              <a:t>60</a:t>
            </a:r>
            <a:r>
              <a:rPr lang="zh-CN" altLang="en-US" dirty="0" smtClean="0"/>
              <a:t>座变电站。黑客首先操作恶意软件将电力公司的主控电脑与变电站断连，随后又在系统中植入病毒，让电脑全体瘫痪。与此同时，黑客还对电力公司的电话通讯进行了干扰，导致受到停电影响的居民无法和电力公司进行联系。</a:t>
            </a:r>
            <a:endParaRPr lang="en-US" altLang="zh-CN" dirty="0" smtClean="0"/>
          </a:p>
          <a:p>
            <a:endParaRPr lang="en-US" altLang="zh-CN" dirty="0" smtClean="0"/>
          </a:p>
          <a:p>
            <a:endParaRPr lang="en-US" altLang="zh-CN" dirty="0" smtClean="0"/>
          </a:p>
          <a:p>
            <a:r>
              <a:rPr lang="zh-CN" altLang="en-US" b="1" dirty="0" smtClean="0"/>
              <a:t>伊拉克网络战先于空袭打响</a:t>
            </a:r>
            <a:endParaRPr lang="zh-CN" altLang="en-US" dirty="0" smtClean="0"/>
          </a:p>
          <a:p>
            <a:r>
              <a:rPr lang="zh-CN" altLang="en-US" dirty="0" smtClean="0"/>
              <a:t>    </a:t>
            </a:r>
            <a:r>
              <a:rPr lang="en-US" altLang="zh-CN" dirty="0" smtClean="0"/>
              <a:t>2003</a:t>
            </a:r>
            <a:r>
              <a:rPr lang="zh-CN" altLang="en-US" dirty="0" smtClean="0"/>
              <a:t>年</a:t>
            </a:r>
            <a:r>
              <a:rPr lang="en-US" altLang="zh-CN" dirty="0" smtClean="0"/>
              <a:t>3</a:t>
            </a:r>
            <a:r>
              <a:rPr lang="zh-CN" altLang="en-US" dirty="0" smtClean="0"/>
              <a:t>月</a:t>
            </a:r>
            <a:r>
              <a:rPr lang="en-US" altLang="zh-CN" dirty="0" smtClean="0"/>
              <a:t>20</a:t>
            </a:r>
            <a:r>
              <a:rPr lang="zh-CN" altLang="en-US" dirty="0" smtClean="0"/>
              <a:t>日美英联军对伊拉克实施的大规模空中突袭，常被用作界定伊拉克战争开始的一个标志。但实际上早在</a:t>
            </a:r>
            <a:r>
              <a:rPr lang="en-US" altLang="zh-CN" dirty="0" smtClean="0"/>
              <a:t>3</a:t>
            </a:r>
            <a:r>
              <a:rPr lang="zh-CN" altLang="en-US" dirty="0" smtClean="0"/>
              <a:t>月</a:t>
            </a:r>
            <a:r>
              <a:rPr lang="en-US" altLang="zh-CN" dirty="0" smtClean="0"/>
              <a:t>14</a:t>
            </a:r>
            <a:r>
              <a:rPr lang="zh-CN" altLang="en-US" dirty="0" smtClean="0"/>
              <a:t>日前，伊拉克战争就已经在网络空间打响了。美国政府及军方的网络攻击力量，利用各种网络攻击手段，对伊拉克不宣而战，伊拉克政府及军方的各重要部门的计算机网络均遭到了大规模、长时间的攻击。伊拉克方面因技术落后加上无预先防范措施，计算机网络不是被瘫痪，就是遭到“接管”。于是，伊拉克依赖于网络的各重要部门，包括军队的指挥与通信系统，均陷入了混乱。这种在网络空间实施的“先期作战”，效果远胜于传统的“火力准备”，它为美军随后展开的军事打击赢得了主动。它的特殊功效也昭示着信息化战争背景下作战方式的一种新变化。</a:t>
            </a:r>
          </a:p>
          <a:p>
            <a:r>
              <a:rPr lang="zh-CN" altLang="en-US" b="1" dirty="0" smtClean="0"/>
              <a:t>    电子邮件成为摧垮萨达姆政权的秘密武器</a:t>
            </a:r>
            <a:endParaRPr lang="en-US" altLang="zh-CN" b="1" dirty="0" smtClean="0"/>
          </a:p>
          <a:p>
            <a:r>
              <a:rPr lang="zh-CN" altLang="en-US" b="1" dirty="0" smtClean="0"/>
              <a:t>    网络战贯穿于伊拉克战争始终</a:t>
            </a:r>
            <a:endParaRPr lang="en-US" altLang="zh-CN" b="1" dirty="0" smtClean="0"/>
          </a:p>
          <a:p>
            <a:r>
              <a:rPr lang="zh-CN" altLang="en-US" b="1" dirty="0" smtClean="0"/>
              <a:t> 伊拉克网络战开启了网络安全的新模式</a:t>
            </a:r>
            <a:endParaRPr lang="en-US" altLang="zh-CN" b="1" dirty="0" smtClean="0"/>
          </a:p>
          <a:p>
            <a:endParaRPr lang="en-US" altLang="zh-CN" b="1" dirty="0" smtClean="0"/>
          </a:p>
          <a:p>
            <a:r>
              <a:rPr lang="zh-CN" altLang="en-US" dirty="0" smtClean="0"/>
              <a:t>据美国纽约时报</a:t>
            </a:r>
            <a:r>
              <a:rPr lang="en-US" altLang="zh-CN" dirty="0" smtClean="0"/>
              <a:t>6</a:t>
            </a:r>
            <a:r>
              <a:rPr lang="zh-CN" altLang="en-US" dirty="0" smtClean="0"/>
              <a:t>月</a:t>
            </a:r>
            <a:r>
              <a:rPr lang="en-US" altLang="zh-CN" dirty="0" smtClean="0"/>
              <a:t>15</a:t>
            </a:r>
            <a:r>
              <a:rPr lang="zh-CN" altLang="en-US" dirty="0" smtClean="0"/>
              <a:t>日报道，有美国退休的官员爆料，在</a:t>
            </a:r>
            <a:r>
              <a:rPr lang="en-US" altLang="zh-CN" dirty="0" smtClean="0"/>
              <a:t>2012</a:t>
            </a:r>
            <a:r>
              <a:rPr lang="zh-CN" altLang="en-US" dirty="0" smtClean="0"/>
              <a:t>年的时候，美国在俄罗斯电网中植入了病毒程序，只要美国需要，可随时神不知鬼不觉的发起网络攻击，这足够令俄罗斯付出巨大的代价。这件事情经过</a:t>
            </a:r>
            <a:r>
              <a:rPr lang="en-US" altLang="zh-CN" dirty="0" smtClean="0"/>
              <a:t>《</a:t>
            </a:r>
            <a:r>
              <a:rPr lang="zh-CN" altLang="en-US" dirty="0" smtClean="0"/>
              <a:t>纽约时报</a:t>
            </a:r>
            <a:r>
              <a:rPr lang="en-US" altLang="zh-CN" dirty="0" smtClean="0"/>
              <a:t>》</a:t>
            </a:r>
            <a:r>
              <a:rPr lang="zh-CN" altLang="en-US" dirty="0" smtClean="0"/>
              <a:t>曝光后，立即引起了国际社会的普遍关注。目前，俄罗斯方面已经开始组织国内的网络部队对俄罗斯电网中的病毒进行大规模清查</a:t>
            </a:r>
            <a:endParaRPr lang="en-US" altLang="zh-CN" dirty="0" smtClean="0"/>
          </a:p>
          <a:p>
            <a:endParaRPr lang="en-US" altLang="zh-CN" dirty="0" smtClean="0"/>
          </a:p>
          <a:p>
            <a:r>
              <a:rPr lang="zh-CN" altLang="en-US" dirty="0" smtClean="0"/>
              <a:t>美国媒体</a:t>
            </a:r>
            <a:r>
              <a:rPr lang="en-US" altLang="zh-CN" dirty="0" smtClean="0"/>
              <a:t>2019</a:t>
            </a:r>
            <a:r>
              <a:rPr lang="zh-CN" altLang="en-US" dirty="0" smtClean="0"/>
              <a:t>年</a:t>
            </a:r>
            <a:r>
              <a:rPr lang="en-US" altLang="zh-CN" dirty="0" smtClean="0"/>
              <a:t>6</a:t>
            </a:r>
            <a:r>
              <a:rPr lang="zh-CN" altLang="en-US" dirty="0" smtClean="0"/>
              <a:t>月</a:t>
            </a:r>
            <a:r>
              <a:rPr lang="en-US" altLang="zh-CN" dirty="0" smtClean="0"/>
              <a:t>22</a:t>
            </a:r>
            <a:r>
              <a:rPr lang="zh-CN" altLang="en-US" dirty="0" smtClean="0"/>
              <a:t>日披露，在伊朗击落一架美军“全球鹰”无人侦察机后，美国网络司令部对伊朗导弹控制系统和情报网络发动“报复性”攻击。</a:t>
            </a:r>
            <a:r>
              <a:rPr lang="en-US" altLang="zh-CN" dirty="0" smtClean="0"/>
              <a:t>《</a:t>
            </a:r>
            <a:r>
              <a:rPr lang="zh-CN" altLang="en-US" dirty="0" smtClean="0"/>
              <a:t>华盛顿邮报</a:t>
            </a:r>
            <a:r>
              <a:rPr lang="en-US" altLang="zh-CN" dirty="0" smtClean="0"/>
              <a:t>》</a:t>
            </a:r>
            <a:r>
              <a:rPr lang="zh-CN" altLang="en-US" dirty="0" smtClean="0"/>
              <a:t>援引知情人士的话说，</a:t>
            </a:r>
            <a:r>
              <a:rPr lang="zh-CN" altLang="en-US" b="1" dirty="0" smtClean="0"/>
              <a:t>此次攻击旨在瘫痪伊朗控制火箭和导弹发射的电脑系统</a:t>
            </a:r>
            <a:r>
              <a:rPr lang="zh-CN" altLang="en-US" dirty="0" smtClean="0"/>
              <a:t>。</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61</a:t>
            </a:fld>
            <a:endParaRPr lang="zh-CN" altLang="en-US"/>
          </a:p>
        </p:txBody>
      </p:sp>
    </p:spTree>
    <p:extLst>
      <p:ext uri="{BB962C8B-B14F-4D97-AF65-F5344CB8AC3E}">
        <p14:creationId xmlns:p14="http://schemas.microsoft.com/office/powerpoint/2010/main" val="113350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6</a:t>
            </a:fld>
            <a:endParaRPr lang="zh-CN" altLang="en-US"/>
          </a:p>
        </p:txBody>
      </p:sp>
    </p:spTree>
    <p:extLst>
      <p:ext uri="{BB962C8B-B14F-4D97-AF65-F5344CB8AC3E}">
        <p14:creationId xmlns:p14="http://schemas.microsoft.com/office/powerpoint/2010/main" val="33034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7</a:t>
            </a:fld>
            <a:endParaRPr lang="zh-CN" altLang="en-US"/>
          </a:p>
        </p:txBody>
      </p:sp>
    </p:spTree>
    <p:extLst>
      <p:ext uri="{BB962C8B-B14F-4D97-AF65-F5344CB8AC3E}">
        <p14:creationId xmlns:p14="http://schemas.microsoft.com/office/powerpoint/2010/main" val="56572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8</a:t>
            </a:fld>
            <a:endParaRPr lang="zh-CN" altLang="en-US"/>
          </a:p>
        </p:txBody>
      </p:sp>
    </p:spTree>
    <p:extLst>
      <p:ext uri="{BB962C8B-B14F-4D97-AF65-F5344CB8AC3E}">
        <p14:creationId xmlns:p14="http://schemas.microsoft.com/office/powerpoint/2010/main" val="345007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百度百科</a:t>
            </a:r>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9</a:t>
            </a:fld>
            <a:endParaRPr lang="zh-CN" altLang="en-US"/>
          </a:p>
        </p:txBody>
      </p:sp>
    </p:spTree>
    <p:extLst>
      <p:ext uri="{BB962C8B-B14F-4D97-AF65-F5344CB8AC3E}">
        <p14:creationId xmlns:p14="http://schemas.microsoft.com/office/powerpoint/2010/main" val="1235118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数据完整性</a:t>
            </a:r>
            <a:r>
              <a:rPr lang="zh-CN" altLang="en-US" dirty="0" smtClean="0"/>
              <a:t>（</a:t>
            </a:r>
            <a:r>
              <a:rPr lang="en-US" altLang="zh-CN" dirty="0" smtClean="0"/>
              <a:t>Data integrity</a:t>
            </a:r>
            <a:r>
              <a:rPr lang="zh-CN" altLang="en-US" dirty="0" smtClean="0"/>
              <a:t>）是</a:t>
            </a:r>
            <a:r>
              <a:rPr lang="zh-CN" altLang="en-US" dirty="0" smtClean="0">
                <a:hlinkClick r:id="rId3" tooltip="信息安全"/>
              </a:rPr>
              <a:t>信息安全</a:t>
            </a:r>
            <a:r>
              <a:rPr lang="zh-CN" altLang="en-US" dirty="0" smtClean="0"/>
              <a:t>的三个基本要点之一，指在传输、存储信息或数据的过程中，确保信息或数据不被未授权的篡改或在篡改后能够被迅速发现。在</a:t>
            </a:r>
            <a:r>
              <a:rPr lang="zh-CN" altLang="en-US" dirty="0" smtClean="0">
                <a:hlinkClick r:id="rId3" tooltip="信息安全"/>
              </a:rPr>
              <a:t>信息安全</a:t>
            </a:r>
            <a:r>
              <a:rPr lang="zh-CN" altLang="en-US" dirty="0" smtClean="0"/>
              <a:t>领域使用过程中，常常和保密性边界混淆。以普通</a:t>
            </a:r>
            <a:r>
              <a:rPr lang="en-US" altLang="zh-CN" dirty="0" smtClean="0"/>
              <a:t>RSA</a:t>
            </a:r>
            <a:r>
              <a:rPr lang="zh-CN" altLang="en-US" dirty="0" smtClean="0"/>
              <a:t>对数值信息加密为例，黑客或恶意用户在没有获得密钥破解密文的情况下，可以通过对密文进行线性运算，相应改变量值信息的值。例如交易金额为</a:t>
            </a:r>
            <a:r>
              <a:rPr lang="en-US" altLang="zh-CN" dirty="0" smtClean="0"/>
              <a:t>X</a:t>
            </a:r>
            <a:r>
              <a:rPr lang="zh-CN" altLang="en-US" dirty="0" smtClean="0"/>
              <a:t>元，通过对密文乘</a:t>
            </a:r>
            <a:r>
              <a:rPr lang="en-US" altLang="zh-CN" dirty="0" smtClean="0"/>
              <a:t>2</a:t>
            </a:r>
            <a:r>
              <a:rPr lang="zh-CN" altLang="en-US" dirty="0" smtClean="0"/>
              <a:t>，可以使交易金额成为</a:t>
            </a:r>
            <a:r>
              <a:rPr lang="en-US" altLang="zh-CN" dirty="0" smtClean="0"/>
              <a:t>2X</a:t>
            </a:r>
            <a:r>
              <a:rPr lang="zh-CN" altLang="en-US" dirty="0" smtClean="0"/>
              <a:t>。也称为可延展性（</a:t>
            </a:r>
            <a:r>
              <a:rPr lang="en-US" altLang="zh-CN" dirty="0" smtClean="0"/>
              <a:t>malleably</a:t>
            </a:r>
            <a:r>
              <a:rPr lang="zh-CN" altLang="en-US" dirty="0" smtClean="0"/>
              <a:t>）。为解决以上问题，通常使用数字签名或散列函数对密文进行保护。 </a:t>
            </a:r>
            <a:endParaRPr lang="en-US" altLang="zh-CN" dirty="0" smtClean="0"/>
          </a:p>
          <a:p>
            <a:endParaRPr lang="en-US" altLang="zh-CN" dirty="0" smtClean="0"/>
          </a:p>
          <a:p>
            <a:pPr>
              <a:buClr>
                <a:schemeClr val="tx1"/>
              </a:buClr>
            </a:pPr>
            <a:r>
              <a:rPr lang="zh-CN" altLang="en-US" dirty="0" smtClean="0">
                <a:latin typeface="楷体_GB2312" pitchFamily="49" charset="-122"/>
                <a:ea typeface="楷体_GB2312" pitchFamily="49" charset="-122"/>
              </a:rPr>
              <a:t>保密性</a:t>
            </a:r>
            <a:r>
              <a:rPr lang="en-US" altLang="zh-CN" dirty="0" smtClean="0">
                <a:latin typeface="楷体_GB2312" pitchFamily="49" charset="-122"/>
                <a:ea typeface="楷体_GB2312" pitchFamily="49" charset="-122"/>
              </a:rPr>
              <a:t>: </a:t>
            </a:r>
            <a:r>
              <a:rPr lang="zh-CN" altLang="en-US" dirty="0" smtClean="0">
                <a:latin typeface="楷体_GB2312" pitchFamily="49" charset="-122"/>
                <a:ea typeface="楷体_GB2312" pitchFamily="49" charset="-122"/>
              </a:rPr>
              <a:t>确保信息在存储、使用、传输过程中</a:t>
            </a:r>
            <a:r>
              <a:rPr lang="zh-CN" altLang="en-US" dirty="0" smtClean="0">
                <a:solidFill>
                  <a:srgbClr val="990000"/>
                </a:solidFill>
                <a:latin typeface="楷体_GB2312" pitchFamily="49" charset="-122"/>
                <a:ea typeface="楷体_GB2312" pitchFamily="49" charset="-122"/>
              </a:rPr>
              <a:t>不会泄露给非授权的用户或者实体</a:t>
            </a:r>
            <a:r>
              <a:rPr lang="zh-CN" altLang="en-US" dirty="0" smtClean="0">
                <a:latin typeface="楷体_GB2312" pitchFamily="49" charset="-122"/>
                <a:ea typeface="楷体_GB2312" pitchFamily="49" charset="-122"/>
              </a:rPr>
              <a:t>。</a:t>
            </a:r>
          </a:p>
          <a:p>
            <a:pPr>
              <a:buClr>
                <a:schemeClr val="tx1"/>
              </a:buClr>
            </a:pPr>
            <a:r>
              <a:rPr lang="zh-CN" altLang="en-US" dirty="0" smtClean="0">
                <a:latin typeface="楷体_GB2312" pitchFamily="49" charset="-122"/>
                <a:ea typeface="楷体_GB2312" pitchFamily="49" charset="-122"/>
              </a:rPr>
              <a:t>完整性</a:t>
            </a:r>
            <a:r>
              <a:rPr lang="en-US" altLang="zh-CN" dirty="0" smtClean="0">
                <a:latin typeface="楷体_GB2312" pitchFamily="49" charset="-122"/>
                <a:ea typeface="楷体_GB2312" pitchFamily="49" charset="-122"/>
              </a:rPr>
              <a:t>: </a:t>
            </a:r>
            <a:r>
              <a:rPr lang="zh-CN" altLang="en-US" dirty="0" smtClean="0">
                <a:latin typeface="楷体_GB2312" pitchFamily="49" charset="-122"/>
                <a:ea typeface="楷体_GB2312" pitchFamily="49" charset="-122"/>
              </a:rPr>
              <a:t>确保信息在存储、使用、传输过程中</a:t>
            </a:r>
            <a:r>
              <a:rPr lang="zh-CN" altLang="en-US" dirty="0" smtClean="0">
                <a:solidFill>
                  <a:srgbClr val="990000"/>
                </a:solidFill>
                <a:latin typeface="楷体_GB2312" pitchFamily="49" charset="-122"/>
                <a:ea typeface="楷体_GB2312" pitchFamily="49" charset="-122"/>
              </a:rPr>
              <a:t>不被非授权用户篡改</a:t>
            </a:r>
            <a:r>
              <a:rPr lang="en-US" altLang="zh-CN" dirty="0" smtClean="0">
                <a:latin typeface="楷体_GB2312" pitchFamily="49" charset="-122"/>
                <a:ea typeface="楷体_GB2312" pitchFamily="49" charset="-122"/>
              </a:rPr>
              <a:t>;</a:t>
            </a:r>
            <a:r>
              <a:rPr lang="zh-CN" altLang="en-US" dirty="0" smtClean="0">
                <a:solidFill>
                  <a:srgbClr val="990000"/>
                </a:solidFill>
                <a:latin typeface="楷体_GB2312" pitchFamily="49" charset="-122"/>
                <a:ea typeface="楷体_GB2312" pitchFamily="49" charset="-122"/>
              </a:rPr>
              <a:t>防止授权用户对信息进行不恰当的篡改</a:t>
            </a:r>
            <a:r>
              <a:rPr lang="en-US" altLang="zh-CN" dirty="0" smtClean="0">
                <a:latin typeface="楷体_GB2312" pitchFamily="49" charset="-122"/>
                <a:ea typeface="楷体_GB2312" pitchFamily="49" charset="-122"/>
              </a:rPr>
              <a:t>;</a:t>
            </a:r>
            <a:r>
              <a:rPr lang="zh-CN" altLang="en-US" dirty="0" smtClean="0">
                <a:solidFill>
                  <a:srgbClr val="990000"/>
                </a:solidFill>
                <a:latin typeface="楷体_GB2312" pitchFamily="49" charset="-122"/>
                <a:ea typeface="楷体_GB2312" pitchFamily="49" charset="-122"/>
              </a:rPr>
              <a:t>保证信息的内外一致性。</a:t>
            </a:r>
          </a:p>
          <a:p>
            <a:pPr>
              <a:buClr>
                <a:schemeClr val="tx1"/>
              </a:buClr>
            </a:pPr>
            <a:r>
              <a:rPr lang="zh-CN" altLang="en-US" dirty="0" smtClean="0">
                <a:latin typeface="楷体_GB2312" pitchFamily="49" charset="-122"/>
                <a:ea typeface="楷体_GB2312" pitchFamily="49" charset="-122"/>
              </a:rPr>
              <a:t>可用性</a:t>
            </a:r>
            <a:r>
              <a:rPr lang="en-US" altLang="zh-CN" dirty="0" smtClean="0">
                <a:latin typeface="楷体_GB2312" pitchFamily="49" charset="-122"/>
                <a:ea typeface="楷体_GB2312" pitchFamily="49" charset="-122"/>
              </a:rPr>
              <a:t>: </a:t>
            </a:r>
            <a:r>
              <a:rPr lang="zh-CN" altLang="en-US" dirty="0" smtClean="0">
                <a:latin typeface="楷体_GB2312" pitchFamily="49" charset="-122"/>
                <a:ea typeface="楷体_GB2312" pitchFamily="49" charset="-122"/>
              </a:rPr>
              <a:t>确保授权用户或者实体对于信息及资源的正常使用不会被异常拒绝，允许其可靠而且及时地访问信息及资源。</a:t>
            </a:r>
          </a:p>
          <a:p>
            <a:endParaRPr lang="zh-CN" altLang="en-US" dirty="0"/>
          </a:p>
        </p:txBody>
      </p:sp>
      <p:sp>
        <p:nvSpPr>
          <p:cNvPr id="4" name="灯片编号占位符 3"/>
          <p:cNvSpPr>
            <a:spLocks noGrp="1"/>
          </p:cNvSpPr>
          <p:nvPr>
            <p:ph type="sldNum" sz="quarter" idx="10"/>
          </p:nvPr>
        </p:nvSpPr>
        <p:spPr/>
        <p:txBody>
          <a:bodyPr/>
          <a:lstStyle/>
          <a:p>
            <a:fld id="{50FCFABD-6E30-4318-A84C-0468B18F0F0A}" type="slidenum">
              <a:rPr lang="zh-CN" altLang="en-US" smtClean="0"/>
              <a:t>14</a:t>
            </a:fld>
            <a:endParaRPr lang="zh-CN" altLang="en-US"/>
          </a:p>
        </p:txBody>
      </p:sp>
    </p:spTree>
    <p:extLst>
      <p:ext uri="{BB962C8B-B14F-4D97-AF65-F5344CB8AC3E}">
        <p14:creationId xmlns:p14="http://schemas.microsoft.com/office/powerpoint/2010/main" val="474573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t>19</a:t>
            </a:fld>
            <a:endParaRPr lang="zh-CN" altLang="en-US"/>
          </a:p>
        </p:txBody>
      </p:sp>
    </p:spTree>
    <p:extLst>
      <p:ext uri="{BB962C8B-B14F-4D97-AF65-F5344CB8AC3E}">
        <p14:creationId xmlns:p14="http://schemas.microsoft.com/office/powerpoint/2010/main" val="3171468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C049DF-09E5-49E0-80EF-A9FBECEE9977}" type="datetime1">
              <a:rPr lang="zh-CN" altLang="en-US" smtClean="0"/>
              <a:t>2021/3/11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6DA2B91-A0D1-437A-9D7F-CB2309AAF4E7}" type="slidenum">
              <a:rPr lang="zh-CN" altLang="en-US" smtClean="0"/>
              <a:t>‹#›</a:t>
            </a:fld>
            <a:endParaRPr lang="zh-CN" altLang="en-US"/>
          </a:p>
        </p:txBody>
      </p:sp>
      <p:sp>
        <p:nvSpPr>
          <p:cNvPr id="7" name="标题 1"/>
          <p:cNvSpPr txBox="1">
            <a:spLocks/>
          </p:cNvSpPr>
          <p:nvPr userDrawn="1"/>
        </p:nvSpPr>
        <p:spPr>
          <a:xfrm>
            <a:off x="2529555" y="2781702"/>
            <a:ext cx="7084464" cy="81607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400" kern="1200" baseline="0">
                <a:solidFill>
                  <a:schemeClr val="tx1"/>
                </a:solidFill>
                <a:latin typeface="Times New Roman" panose="02020603050405020304" pitchFamily="18" charset="0"/>
                <a:ea typeface="黑体" panose="02010609060101010101" pitchFamily="49" charset="-122"/>
                <a:cs typeface="+mj-cs"/>
              </a:defRPr>
            </a:lvl1pPr>
          </a:lstStyle>
          <a:p>
            <a:r>
              <a:rPr lang="zh-CN" altLang="en-US" smtClean="0"/>
              <a:t>单击此处编辑母版标题样式</a:t>
            </a:r>
            <a:endParaRPr lang="zh-CN" altLang="en-US" dirty="0"/>
          </a:p>
        </p:txBody>
      </p:sp>
      <p:sp>
        <p:nvSpPr>
          <p:cNvPr id="8" name="副标题 2"/>
          <p:cNvSpPr txBox="1">
            <a:spLocks/>
          </p:cNvSpPr>
          <p:nvPr userDrawn="1"/>
        </p:nvSpPr>
        <p:spPr>
          <a:xfrm>
            <a:off x="2529555" y="3674276"/>
            <a:ext cx="7084464" cy="486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Times New Roman" panose="02020603050405020304" pitchFamily="18" charset="0"/>
                <a:ea typeface="宋体" panose="02010600030101010101"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mtClean="0"/>
              <a:t>单击以编辑母版副标题样式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0222" y="613138"/>
            <a:ext cx="1991555" cy="1991555"/>
          </a:xfrm>
          <a:prstGeom prst="rect">
            <a:avLst/>
          </a:prstGeom>
        </p:spPr>
      </p:pic>
    </p:spTree>
    <p:extLst>
      <p:ext uri="{BB962C8B-B14F-4D97-AF65-F5344CB8AC3E}">
        <p14:creationId xmlns:p14="http://schemas.microsoft.com/office/powerpoint/2010/main" val="137049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5CE883F-F9B8-412F-BB36-1A749E8025A3}" type="datetime1">
              <a:rPr lang="zh-CN" altLang="en-US" smtClean="0"/>
              <a:t>2021/3/11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189419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CFE0DD0-BE12-4ED3-877B-867EC66A2657}" type="datetime1">
              <a:rPr lang="zh-CN" altLang="en-US" smtClean="0"/>
              <a:t>2021/3/11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295096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2021/3/11</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331939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414F5C-9AC9-40E2-B05A-0579AA1015F7}" type="datetime1">
              <a:rPr lang="zh-CN" altLang="en-US" smtClean="0"/>
              <a:t>2021/3/11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6DA2B91-A0D1-437A-9D7F-CB2309AAF4E7}" type="slidenum">
              <a:rPr lang="zh-CN" altLang="en-US" smtClean="0"/>
              <a:t>‹#›</a:t>
            </a:fld>
            <a:endParaRPr lang="zh-CN" altLang="en-US"/>
          </a:p>
        </p:txBody>
      </p:sp>
      <p:sp>
        <p:nvSpPr>
          <p:cNvPr id="7" name="标题 1"/>
          <p:cNvSpPr>
            <a:spLocks noGrp="1"/>
          </p:cNvSpPr>
          <p:nvPr>
            <p:ph type="title"/>
          </p:nvPr>
        </p:nvSpPr>
        <p:spPr>
          <a:xfrm>
            <a:off x="634006" y="364304"/>
            <a:ext cx="4444016" cy="378554"/>
          </a:xfrm>
        </p:spPr>
        <p:txBody>
          <a:bodyPr>
            <a:noAutofit/>
          </a:bodyPr>
          <a:lstStyle>
            <a:lvl1pPr>
              <a:defRPr sz="2200" kern="1200" spc="500" baseline="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内容占位符 2"/>
          <p:cNvSpPr>
            <a:spLocks noGrp="1"/>
          </p:cNvSpPr>
          <p:nvPr>
            <p:ph idx="1"/>
          </p:nvPr>
        </p:nvSpPr>
        <p:spPr>
          <a:xfrm>
            <a:off x="838200" y="1162975"/>
            <a:ext cx="10515600" cy="5022866"/>
          </a:xfrm>
        </p:spPr>
        <p:txBody>
          <a:bodyPr/>
          <a:lstStyle>
            <a:lvl1pPr marL="358775" indent="-358775">
              <a:lnSpc>
                <a:spcPct val="130000"/>
              </a:lnSpc>
              <a:buSzPct val="110000"/>
              <a:buFont typeface="Arial" panose="020B0604020202020204" pitchFamily="34" charset="0"/>
              <a:buChar char="•"/>
              <a:defRPr baseline="0">
                <a:latin typeface="Times New Roman" panose="02020603050405020304" pitchFamily="18" charset="0"/>
                <a:ea typeface="黑体" panose="02010609060101010101" pitchFamily="49" charset="-122"/>
              </a:defRPr>
            </a:lvl1pPr>
            <a:lvl2pPr marL="803275" indent="-346075">
              <a:lnSpc>
                <a:spcPct val="130000"/>
              </a:lnSpc>
              <a:buSzPct val="120000"/>
              <a:buFont typeface="Times New Roman" panose="02020603050405020304" pitchFamily="18" charset="0"/>
              <a:buChar char="–"/>
              <a:defRPr baseline="0">
                <a:latin typeface="Times New Roman" panose="02020603050405020304" pitchFamily="18" charset="0"/>
                <a:ea typeface="黑体" panose="02010609060101010101" pitchFamily="49" charset="-122"/>
              </a:defRPr>
            </a:lvl2pPr>
            <a:lvl3pPr>
              <a:lnSpc>
                <a:spcPct val="130000"/>
              </a:lnSpc>
              <a:defRPr baseline="0">
                <a:latin typeface="Times New Roman" panose="02020603050405020304" pitchFamily="18" charset="0"/>
                <a:ea typeface="黑体" panose="02010609060101010101" pitchFamily="49" charset="-122"/>
              </a:defRPr>
            </a:lvl3pPr>
            <a:lvl4pPr>
              <a:lnSpc>
                <a:spcPct val="130000"/>
              </a:lnSpc>
              <a:defRPr baseline="0">
                <a:latin typeface="Times New Roman" panose="02020603050405020304" pitchFamily="18" charset="0"/>
                <a:ea typeface="黑体" panose="02010609060101010101" pitchFamily="49" charset="-122"/>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Tree>
    <p:extLst>
      <p:ext uri="{BB962C8B-B14F-4D97-AF65-F5344CB8AC3E}">
        <p14:creationId xmlns:p14="http://schemas.microsoft.com/office/powerpoint/2010/main" val="190244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ADA92A-DC7A-45D3-A2FF-F97A1DACA122}" type="datetime1">
              <a:rPr lang="zh-CN" altLang="en-US" smtClean="0"/>
              <a:t>2021/3/11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6DA2B91-A0D1-437A-9D7F-CB2309AAF4E7}" type="slidenum">
              <a:rPr lang="zh-CN" altLang="en-US" smtClean="0"/>
              <a:t>‹#›</a:t>
            </a:fld>
            <a:endParaRPr lang="zh-CN" altLang="en-US"/>
          </a:p>
        </p:txBody>
      </p:sp>
      <p:sp>
        <p:nvSpPr>
          <p:cNvPr id="7" name="矩形 6">
            <a:extLst>
              <a:ext uri="{FF2B5EF4-FFF2-40B4-BE49-F238E27FC236}">
                <a16:creationId xmlns:a16="http://schemas.microsoft.com/office/drawing/2014/main" id="{FE11974F-BED5-4346-886F-49C87EEC19BA}"/>
              </a:ext>
            </a:extLst>
          </p:cNvPr>
          <p:cNvSpPr/>
          <p:nvPr userDrawn="1"/>
        </p:nvSpPr>
        <p:spPr>
          <a:xfrm>
            <a:off x="0" y="190482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a:spLocks noGrp="1"/>
          </p:cNvSpPr>
          <p:nvPr>
            <p:ph type="title"/>
          </p:nvPr>
        </p:nvSpPr>
        <p:spPr>
          <a:xfrm>
            <a:off x="6061845" y="3426475"/>
            <a:ext cx="6130155" cy="590931"/>
          </a:xfrm>
          <a:noFill/>
        </p:spPr>
        <p:txBody>
          <a:bodyPr wrap="square" rtlCol="0">
            <a:spAutoFit/>
          </a:bodyPr>
          <a:lstStyle>
            <a:lvl1pPr>
              <a:defRPr lang="zh-CN" altLang="en-US" sz="3600" b="1" spc="300">
                <a:solidFill>
                  <a:schemeClr val="bg1"/>
                </a:solidFill>
                <a:latin typeface="微软雅黑" panose="020B0503020204020204" pitchFamily="34" charset="-122"/>
                <a:ea typeface="微软雅黑" panose="020B0503020204020204" pitchFamily="34" charset="-122"/>
                <a:cs typeface="+mn-cs"/>
              </a:defRPr>
            </a:lvl1pPr>
          </a:lstStyle>
          <a:p>
            <a:pPr marL="0" lvl="0"/>
            <a:r>
              <a:rPr lang="zh-CN" altLang="en-US" dirty="0" smtClean="0"/>
              <a:t>单击此处编辑母版标题样式</a:t>
            </a:r>
            <a:endParaRPr lang="zh-CN" altLang="en-US" dirty="0"/>
          </a:p>
        </p:txBody>
      </p:sp>
      <p:sp>
        <p:nvSpPr>
          <p:cNvPr id="9" name="文本占位符 2"/>
          <p:cNvSpPr>
            <a:spLocks noGrp="1"/>
          </p:cNvSpPr>
          <p:nvPr>
            <p:ph type="body" idx="1"/>
          </p:nvPr>
        </p:nvSpPr>
        <p:spPr>
          <a:xfrm>
            <a:off x="1477428" y="2321111"/>
            <a:ext cx="1313597" cy="434677"/>
          </a:xfrm>
        </p:spPr>
        <p:txBody>
          <a:bodyPr>
            <a:noAutofit/>
          </a:bodyPr>
          <a:lstStyle>
            <a:lvl1pPr marL="0" indent="0">
              <a:buNone/>
              <a:defRPr lang="zh-CN" altLang="en-US" sz="5400" b="1" kern="1200" spc="300" dirty="0" smtClean="0">
                <a:solidFill>
                  <a:schemeClr val="bg1"/>
                </a:solidFill>
                <a:latin typeface="微软雅黑" panose="020B0503020204020204" pitchFamily="34" charset="-122"/>
                <a:ea typeface="微软雅黑" panose="020B0503020204020204" pitchFamily="34"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p>
        </p:txBody>
      </p:sp>
      <p:grpSp>
        <p:nvGrpSpPr>
          <p:cNvPr id="10" name="组合 9">
            <a:extLst>
              <a:ext uri="{FF2B5EF4-FFF2-40B4-BE49-F238E27FC236}">
                <a16:creationId xmlns:a16="http://schemas.microsoft.com/office/drawing/2014/main" id="{8C75C424-1E74-4412-BEB2-B0F1A08CAC58}"/>
              </a:ext>
            </a:extLst>
          </p:cNvPr>
          <p:cNvGrpSpPr/>
          <p:nvPr userDrawn="1"/>
        </p:nvGrpSpPr>
        <p:grpSpPr>
          <a:xfrm>
            <a:off x="0" y="2475346"/>
            <a:ext cx="12192000" cy="542052"/>
            <a:chOff x="0" y="2475346"/>
            <a:chExt cx="12192000" cy="542052"/>
          </a:xfrm>
        </p:grpSpPr>
        <p:sp>
          <p:nvSpPr>
            <p:cNvPr id="11" name="矩形 10">
              <a:extLst>
                <a:ext uri="{FF2B5EF4-FFF2-40B4-BE49-F238E27FC236}">
                  <a16:creationId xmlns:a16="http://schemas.microsoft.com/office/drawing/2014/main" id="{955C966B-7A8B-41D7-B15E-194C5F35AA1E}"/>
                </a:ext>
              </a:extLst>
            </p:cNvPr>
            <p:cNvSpPr/>
            <p:nvPr/>
          </p:nvSpPr>
          <p:spPr>
            <a:xfrm>
              <a:off x="2858264" y="2475346"/>
              <a:ext cx="93337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895836" y="2485034"/>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4702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62975"/>
            <a:ext cx="5181600" cy="5013989"/>
          </a:xfrm>
        </p:spPr>
        <p:txBody>
          <a:bodyPr vert="horz" lIns="91440" tIns="45720" rIns="91440" bIns="45720" rtlCol="0">
            <a:normAutofit/>
          </a:bodyPr>
          <a:lstStyle>
            <a:lvl1pPr>
              <a:defRPr lang="zh-CN" altLang="en-US" baseline="0" smtClean="0">
                <a:latin typeface="Times New Roman" panose="02020603050405020304" pitchFamily="18" charset="0"/>
                <a:ea typeface="黑体" panose="02010609060101010101" pitchFamily="49" charset="-122"/>
              </a:defRPr>
            </a:lvl1pPr>
            <a:lvl2pPr>
              <a:defRPr lang="zh-CN" altLang="en-US" baseline="0" smtClean="0">
                <a:latin typeface="Times New Roman" panose="02020603050405020304" pitchFamily="18" charset="0"/>
                <a:ea typeface="黑体" panose="02010609060101010101" pitchFamily="49" charset="-122"/>
              </a:defRPr>
            </a:lvl2pPr>
            <a:lvl3pPr>
              <a:defRPr lang="zh-CN" altLang="en-US" baseline="0" smtClean="0">
                <a:latin typeface="Times New Roman" panose="02020603050405020304" pitchFamily="18" charset="0"/>
                <a:ea typeface="黑体" panose="02010609060101010101" pitchFamily="49" charset="-122"/>
              </a:defRPr>
            </a:lvl3pPr>
            <a:lvl4pPr>
              <a:defRPr lang="zh-CN" altLang="en-US" baseline="0" smtClean="0">
                <a:latin typeface="Times New Roman" panose="02020603050405020304" pitchFamily="18" charset="0"/>
                <a:ea typeface="黑体" panose="02010609060101010101" pitchFamily="49" charset="-122"/>
              </a:defRPr>
            </a:lvl4pPr>
            <a:lvl5pPr>
              <a:defRPr lang="en-US" dirty="0"/>
            </a:lvl5pPr>
          </a:lstStyle>
          <a:p>
            <a:pPr marL="358775" lvl="0" indent="-358775">
              <a:lnSpc>
                <a:spcPct val="130000"/>
              </a:lnSpc>
              <a:buSzPct val="110000"/>
            </a:pPr>
            <a:r>
              <a:rPr lang="zh-CN" altLang="en-US" dirty="0" smtClean="0"/>
              <a:t>编辑母版文本样式</a:t>
            </a:r>
          </a:p>
          <a:p>
            <a:pPr marL="803275" lvl="1" indent="-346075">
              <a:lnSpc>
                <a:spcPct val="130000"/>
              </a:lnSpc>
              <a:buSzPct val="120000"/>
              <a:buFont typeface="Times New Roman" panose="02020603050405020304" pitchFamily="18" charset="0"/>
              <a:buChar char="–"/>
            </a:pPr>
            <a:r>
              <a:rPr lang="zh-CN" altLang="en-US" dirty="0" smtClean="0"/>
              <a:t>第二级</a:t>
            </a:r>
          </a:p>
          <a:p>
            <a:pPr lvl="2">
              <a:lnSpc>
                <a:spcPct val="130000"/>
              </a:lnSpc>
            </a:pPr>
            <a:r>
              <a:rPr lang="zh-CN" altLang="en-US" dirty="0" smtClean="0"/>
              <a:t>第三级</a:t>
            </a:r>
          </a:p>
          <a:p>
            <a:pPr lvl="3">
              <a:lnSpc>
                <a:spcPct val="130000"/>
              </a:lnSpc>
            </a:pPr>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162976"/>
            <a:ext cx="5181600" cy="5013988"/>
          </a:xfrm>
        </p:spPr>
        <p:txBody>
          <a:bodyPr vert="horz" lIns="91440" tIns="45720" rIns="91440" bIns="45720" rtlCol="0">
            <a:normAutofit/>
          </a:bodyPr>
          <a:lstStyle>
            <a:lvl1pPr>
              <a:defRPr lang="zh-CN" altLang="en-US" baseline="0" smtClean="0">
                <a:latin typeface="Times New Roman" panose="02020603050405020304" pitchFamily="18" charset="0"/>
                <a:ea typeface="黑体" panose="02010609060101010101" pitchFamily="49" charset="-122"/>
              </a:defRPr>
            </a:lvl1pPr>
            <a:lvl2pPr>
              <a:defRPr lang="zh-CN" altLang="en-US" baseline="0" smtClean="0">
                <a:latin typeface="Times New Roman" panose="02020603050405020304" pitchFamily="18" charset="0"/>
                <a:ea typeface="黑体" panose="02010609060101010101" pitchFamily="49" charset="-122"/>
              </a:defRPr>
            </a:lvl2pPr>
            <a:lvl3pPr>
              <a:defRPr lang="zh-CN" altLang="en-US" baseline="0" smtClean="0">
                <a:latin typeface="Times New Roman" panose="02020603050405020304" pitchFamily="18" charset="0"/>
                <a:ea typeface="黑体" panose="02010609060101010101" pitchFamily="49" charset="-122"/>
              </a:defRPr>
            </a:lvl3pPr>
            <a:lvl4pPr>
              <a:defRPr lang="zh-CN" altLang="en-US" baseline="0" smtClean="0">
                <a:latin typeface="Times New Roman" panose="02020603050405020304" pitchFamily="18" charset="0"/>
                <a:ea typeface="黑体" panose="02010609060101010101" pitchFamily="49" charset="-122"/>
              </a:defRPr>
            </a:lvl4pPr>
            <a:lvl5pPr>
              <a:defRPr lang="en-US" dirty="0"/>
            </a:lvl5pPr>
          </a:lstStyle>
          <a:p>
            <a:pPr marL="358775" lvl="0" indent="-358775">
              <a:lnSpc>
                <a:spcPct val="130000"/>
              </a:lnSpc>
              <a:buSzPct val="110000"/>
            </a:pPr>
            <a:r>
              <a:rPr lang="zh-CN" altLang="en-US" dirty="0" smtClean="0"/>
              <a:t>编辑母版文本样式</a:t>
            </a:r>
          </a:p>
          <a:p>
            <a:pPr marL="803275" lvl="1" indent="-346075">
              <a:lnSpc>
                <a:spcPct val="130000"/>
              </a:lnSpc>
              <a:buSzPct val="120000"/>
              <a:buFont typeface="Times New Roman" panose="02020603050405020304" pitchFamily="18" charset="0"/>
              <a:buChar char="–"/>
            </a:pPr>
            <a:r>
              <a:rPr lang="zh-CN" altLang="en-US" dirty="0" smtClean="0"/>
              <a:t>第二级</a:t>
            </a:r>
          </a:p>
          <a:p>
            <a:pPr lvl="2">
              <a:lnSpc>
                <a:spcPct val="130000"/>
              </a:lnSpc>
            </a:pPr>
            <a:r>
              <a:rPr lang="zh-CN" altLang="en-US" dirty="0" smtClean="0"/>
              <a:t>第三级</a:t>
            </a:r>
          </a:p>
          <a:p>
            <a:pPr lvl="3">
              <a:lnSpc>
                <a:spcPct val="130000"/>
              </a:lnSpc>
            </a:pPr>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2C90B9A3-660E-45D2-B28C-50CAB38A61BB}" type="datetime1">
              <a:rPr lang="zh-CN" altLang="en-US" smtClean="0"/>
              <a:t>2021/3/11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6DA2B91-A0D1-437A-9D7F-CB2309AAF4E7}" type="slidenum">
              <a:rPr lang="zh-CN" altLang="en-US" smtClean="0"/>
              <a:t>‹#›</a:t>
            </a:fld>
            <a:endParaRPr lang="zh-CN" altLang="en-US"/>
          </a:p>
        </p:txBody>
      </p:sp>
      <p:sp>
        <p:nvSpPr>
          <p:cNvPr id="9" name="标题 1"/>
          <p:cNvSpPr>
            <a:spLocks noGrp="1"/>
          </p:cNvSpPr>
          <p:nvPr>
            <p:ph type="title"/>
          </p:nvPr>
        </p:nvSpPr>
        <p:spPr>
          <a:xfrm>
            <a:off x="634006" y="372862"/>
            <a:ext cx="4319733" cy="355107"/>
          </a:xfrm>
        </p:spPr>
        <p:txBody>
          <a:bodyPr>
            <a:noAutofit/>
          </a:bodyPr>
          <a:lstStyle>
            <a:lvl1pPr>
              <a:defRPr sz="2200" kern="1200" spc="500" baseline="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466214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916744"/>
          </a:xfrm>
        </p:spPr>
        <p:txBody>
          <a:bodyPr>
            <a:normAutofit/>
          </a:bodyPr>
          <a:lstStyle>
            <a:lvl1pPr>
              <a:defRPr sz="4000">
                <a:latin typeface="黑体" panose="02010609060101010101" pitchFamily="49" charset="-122"/>
                <a:ea typeface="黑体" panose="02010609060101010101" pitchFamily="49" charset="-122"/>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34787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237798"/>
            <a:ext cx="5157787" cy="395186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64368" y="134787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237798"/>
            <a:ext cx="5183188" cy="3951865"/>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p>
            <a:fld id="{EADD31BF-18F5-4CD8-AB13-1A87A92B4D64}" type="datetime1">
              <a:rPr lang="zh-CN" altLang="en-US" smtClean="0"/>
              <a:t>2021/3/11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3816941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5649"/>
          </a:xfrm>
        </p:spPr>
        <p:txBody>
          <a:bodyPr>
            <a:normAutofit/>
          </a:bodyPr>
          <a:lstStyle>
            <a:lvl1pPr>
              <a:defRPr sz="4000">
                <a:latin typeface="黑体" panose="02010609060101010101" pitchFamily="49" charset="-122"/>
                <a:ea typeface="黑体" panose="02010609060101010101" pitchFamily="49" charset="-122"/>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E7FB13B-DE30-4E2E-984C-2637435A5C40}" type="datetime1">
              <a:rPr lang="zh-CN" altLang="en-US" smtClean="0"/>
              <a:t>2021/3/11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190156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4BB8E4-FF00-4D75-B994-9B124288CA52}" type="datetime1">
              <a:rPr lang="zh-CN" altLang="en-US" smtClean="0"/>
              <a:t>2021/3/11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153029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6047B410-29E9-4C96-9F03-AE01CB2CB652}" type="datetime1">
              <a:rPr lang="zh-CN" altLang="en-US" smtClean="0"/>
              <a:t>2021/3/11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41103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4E694B3-CF71-4BB0-9390-5A5D015C927F}" type="datetime1">
              <a:rPr lang="zh-CN" altLang="en-US" smtClean="0"/>
              <a:t>2021/3/11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2959359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81423-07F6-4CE0-9F26-217F749D5476}" type="datetime1">
              <a:rPr lang="zh-CN" altLang="en-US" smtClean="0"/>
              <a:t>2021/3/11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A2B91-A0D1-437A-9D7F-CB2309AAF4E7}" type="slidenum">
              <a:rPr lang="zh-CN" altLang="en-US" smtClean="0"/>
              <a:t>‹#›</a:t>
            </a:fld>
            <a:endParaRPr lang="zh-CN" altLang="en-US"/>
          </a:p>
        </p:txBody>
      </p:sp>
    </p:spTree>
    <p:extLst>
      <p:ext uri="{BB962C8B-B14F-4D97-AF65-F5344CB8AC3E}">
        <p14:creationId xmlns:p14="http://schemas.microsoft.com/office/powerpoint/2010/main" val="22309758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emf"/><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emf"/><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emf"/></Relationships>
</file>

<file path=ppt/slides/_rels/slide7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7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8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2B5F9587-4CFB-4363-9AD0-736F03B41A63}"/>
              </a:ext>
            </a:extLst>
          </p:cNvPr>
          <p:cNvCxnSpPr>
            <a:cxnSpLocks/>
          </p:cNvCxnSpPr>
          <p:nvPr/>
        </p:nvCxnSpPr>
        <p:spPr>
          <a:xfrm>
            <a:off x="3484881" y="2773680"/>
            <a:ext cx="5516879" cy="10160"/>
          </a:xfrm>
          <a:prstGeom prst="line">
            <a:avLst/>
          </a:prstGeom>
          <a:ln w="38100">
            <a:solidFill>
              <a:srgbClr val="004098"/>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8DECB90-59F5-48D2-873F-9773CB178071}"/>
              </a:ext>
            </a:extLst>
          </p:cNvPr>
          <p:cNvSpPr txBox="1"/>
          <p:nvPr/>
        </p:nvSpPr>
        <p:spPr>
          <a:xfrm>
            <a:off x="3505201" y="2862616"/>
            <a:ext cx="5425440"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smtClean="0">
                <a:ln>
                  <a:noFill/>
                </a:ln>
                <a:solidFill>
                  <a:srgbClr val="004578"/>
                </a:solidFill>
                <a:effectLst/>
                <a:uLnTx/>
                <a:uFillTx/>
                <a:latin typeface="黑体" panose="02010609060101010101" pitchFamily="49" charset="-122"/>
                <a:ea typeface="黑体" panose="02010609060101010101" pitchFamily="49" charset="-122"/>
              </a:rPr>
              <a:t>网络安全</a:t>
            </a:r>
            <a:endParaRPr kumimoji="0" lang="zh-CN" altLang="en-US" sz="5400" b="0" i="0" u="none" strike="noStrike" kern="1200" cap="none" spc="0" normalizeH="0" baseline="0" noProof="0" dirty="0">
              <a:ln>
                <a:noFill/>
              </a:ln>
              <a:solidFill>
                <a:srgbClr val="004578"/>
              </a:solidFill>
              <a:effectLst/>
              <a:uLnTx/>
              <a:uFillTx/>
              <a:latin typeface="黑体" panose="02010609060101010101" pitchFamily="49" charset="-122"/>
              <a:ea typeface="黑体" panose="02010609060101010101" pitchFamily="49" charset="-122"/>
            </a:endParaRPr>
          </a:p>
        </p:txBody>
      </p:sp>
      <p:cxnSp>
        <p:nvCxnSpPr>
          <p:cNvPr id="16" name="直接连接符 15">
            <a:extLst>
              <a:ext uri="{FF2B5EF4-FFF2-40B4-BE49-F238E27FC236}">
                <a16:creationId xmlns:a16="http://schemas.microsoft.com/office/drawing/2014/main" id="{7134FBB8-2207-4766-A8A9-0211878451AF}"/>
              </a:ext>
            </a:extLst>
          </p:cNvPr>
          <p:cNvCxnSpPr>
            <a:cxnSpLocks/>
          </p:cNvCxnSpPr>
          <p:nvPr/>
        </p:nvCxnSpPr>
        <p:spPr>
          <a:xfrm>
            <a:off x="3484881" y="4241766"/>
            <a:ext cx="5516879" cy="0"/>
          </a:xfrm>
          <a:prstGeom prst="line">
            <a:avLst/>
          </a:prstGeom>
          <a:ln w="38100">
            <a:solidFill>
              <a:srgbClr val="004098"/>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922489D-4E7F-4184-81A1-A48FD0BCFBD3}"/>
              </a:ext>
            </a:extLst>
          </p:cNvPr>
          <p:cNvSpPr txBox="1"/>
          <p:nvPr/>
        </p:nvSpPr>
        <p:spPr>
          <a:xfrm>
            <a:off x="3769360" y="3780101"/>
            <a:ext cx="5008880" cy="461665"/>
          </a:xfrm>
          <a:prstGeom prst="rect">
            <a:avLst/>
          </a:prstGeom>
          <a:noFill/>
        </p:spPr>
        <p:txBody>
          <a:bodyPr wrap="square" rtlCol="0">
            <a:spAutoFit/>
          </a:bodyPr>
          <a:lstStyle/>
          <a:p>
            <a:pPr lvl="0" algn="dist" defTabSz="914400">
              <a:defRPr/>
            </a:pPr>
            <a:r>
              <a:rPr lang="en-US" altLang="zh-CN" sz="2400" dirty="0" smtClean="0">
                <a:solidFill>
                  <a:srgbClr val="004578"/>
                </a:solidFill>
                <a:latin typeface="Times New Roman" panose="02020603050405020304" pitchFamily="18" charset="0"/>
                <a:ea typeface="微软雅黑" panose="020B0503020204020204" pitchFamily="34" charset="-122"/>
                <a:cs typeface="Times New Roman" panose="02020603050405020304" pitchFamily="18" charset="0"/>
              </a:rPr>
              <a:t>NETWORK SECURITY</a:t>
            </a:r>
            <a:endParaRPr kumimoji="0" lang="zh-CN" altLang="en-US" sz="2400" b="0" i="0" u="none" strike="noStrike" kern="1200" cap="none" spc="0" normalizeH="0" baseline="0" noProof="0" dirty="0">
              <a:ln>
                <a:noFill/>
              </a:ln>
              <a:solidFill>
                <a:srgbClr val="00457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0222" y="613138"/>
            <a:ext cx="1991555" cy="1991555"/>
          </a:xfrm>
          <a:prstGeom prst="rect">
            <a:avLst/>
          </a:prstGeom>
        </p:spPr>
      </p:pic>
      <p:sp>
        <p:nvSpPr>
          <p:cNvPr id="21" name="文本框 20">
            <a:extLst>
              <a:ext uri="{FF2B5EF4-FFF2-40B4-BE49-F238E27FC236}">
                <a16:creationId xmlns:a16="http://schemas.microsoft.com/office/drawing/2014/main" id="{D27E696C-8169-4143-9140-A26A90133493}"/>
              </a:ext>
            </a:extLst>
          </p:cNvPr>
          <p:cNvSpPr txBox="1"/>
          <p:nvPr/>
        </p:nvSpPr>
        <p:spPr>
          <a:xfrm>
            <a:off x="7533640" y="6399488"/>
            <a:ext cx="29362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网络与信息安全研究中心</a:t>
            </a:r>
            <a:endParaRPr kumimoji="0" lang="zh-CN" altLang="en-US" sz="1800" b="0" i="0" u="none" strike="noStrike" kern="1200" cap="none" spc="0" normalizeH="0" baseline="0" noProof="0" dirty="0">
              <a:ln>
                <a:noFill/>
              </a:ln>
              <a:solidFill>
                <a:schemeClr val="accent1">
                  <a:lumMod val="50000"/>
                </a:schemeClr>
              </a:solidFill>
              <a:effectLst/>
              <a:uLnTx/>
              <a:uFillTx/>
              <a:latin typeface="Stencil" panose="040409050D0802020404" pitchFamily="82" charset="0"/>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10231120" y="6288788"/>
            <a:ext cx="1804670" cy="631371"/>
          </a:xfrm>
          <a:prstGeom prst="rect">
            <a:avLst/>
          </a:prstGeom>
        </p:spPr>
      </p:pic>
    </p:spTree>
    <p:extLst>
      <p:ext uri="{BB962C8B-B14F-4D97-AF65-F5344CB8AC3E}">
        <p14:creationId xmlns:p14="http://schemas.microsoft.com/office/powerpoint/2010/main" val="4211147196"/>
      </p:ext>
    </p:extLst>
  </p:cSld>
  <p:clrMapOvr>
    <a:masterClrMapping/>
  </p:clrMapOvr>
  <mc:AlternateContent xmlns:mc="http://schemas.openxmlformats.org/markup-compatibility/2006" xmlns:p14="http://schemas.microsoft.com/office/powerpoint/2010/main">
    <mc:Choice Requires="p14">
      <p:transition spd="slow" p14:dur="999" advTm="3000"/>
    </mc:Choice>
    <mc:Fallback xmlns="">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54097"/>
            <a:ext cx="10609104" cy="5022866"/>
          </a:xfrm>
        </p:spPr>
        <p:txBody>
          <a:bodyPr/>
          <a:lstStyle/>
          <a:p>
            <a:pPr algn="just"/>
            <a:r>
              <a:rPr lang="zh-CN" altLang="en-US" b="1" spc="-5" dirty="0">
                <a:latin typeface="华文行楷"/>
                <a:cs typeface="华文行楷"/>
              </a:rPr>
              <a:t>网</a:t>
            </a:r>
            <a:r>
              <a:rPr lang="zh-CN" altLang="en-US" b="1" spc="-10" dirty="0">
                <a:latin typeface="华文行楷"/>
                <a:cs typeface="华文行楷"/>
              </a:rPr>
              <a:t>络安</a:t>
            </a:r>
            <a:r>
              <a:rPr lang="zh-CN" altLang="en-US" b="1" dirty="0">
                <a:latin typeface="华文行楷"/>
                <a:cs typeface="华文行楷"/>
              </a:rPr>
              <a:t>全</a:t>
            </a:r>
            <a:r>
              <a:rPr lang="en-US" altLang="zh-CN" b="1" spc="-15" dirty="0">
                <a:latin typeface="Times New Roman"/>
                <a:cs typeface="Times New Roman"/>
              </a:rPr>
              <a:t>(</a:t>
            </a:r>
            <a:r>
              <a:rPr lang="en-US" altLang="zh-CN" b="1" spc="-5" dirty="0" smtClean="0">
                <a:solidFill>
                  <a:srgbClr val="0000C7"/>
                </a:solidFill>
                <a:latin typeface="Times New Roman"/>
                <a:cs typeface="Times New Roman"/>
              </a:rPr>
              <a:t>ne</a:t>
            </a:r>
            <a:r>
              <a:rPr lang="en-US" altLang="zh-CN" b="1" dirty="0" smtClean="0">
                <a:solidFill>
                  <a:srgbClr val="0000C7"/>
                </a:solidFill>
                <a:latin typeface="Times New Roman"/>
                <a:cs typeface="Times New Roman"/>
              </a:rPr>
              <a:t>t</a:t>
            </a:r>
            <a:r>
              <a:rPr lang="en-US" altLang="zh-CN" b="1" spc="-20" dirty="0" smtClean="0">
                <a:solidFill>
                  <a:srgbClr val="0000C7"/>
                </a:solidFill>
                <a:latin typeface="Times New Roman"/>
                <a:cs typeface="Times New Roman"/>
              </a:rPr>
              <a:t>w</a:t>
            </a:r>
            <a:r>
              <a:rPr lang="en-US" altLang="zh-CN" b="1" spc="-5" dirty="0" smtClean="0">
                <a:solidFill>
                  <a:srgbClr val="0000C7"/>
                </a:solidFill>
                <a:latin typeface="Times New Roman"/>
                <a:cs typeface="Times New Roman"/>
              </a:rPr>
              <a:t>o</a:t>
            </a:r>
            <a:r>
              <a:rPr lang="en-US" altLang="zh-CN" b="1" dirty="0" smtClean="0">
                <a:solidFill>
                  <a:srgbClr val="0000C7"/>
                </a:solidFill>
                <a:latin typeface="Times New Roman"/>
                <a:cs typeface="Times New Roman"/>
              </a:rPr>
              <a:t>r</a:t>
            </a:r>
            <a:r>
              <a:rPr lang="en-US" altLang="zh-CN" b="1" spc="-5" dirty="0" smtClean="0">
                <a:solidFill>
                  <a:srgbClr val="0000C7"/>
                </a:solidFill>
                <a:latin typeface="Times New Roman"/>
                <a:cs typeface="Times New Roman"/>
              </a:rPr>
              <a:t>k </a:t>
            </a:r>
            <a:r>
              <a:rPr lang="en-US" altLang="zh-CN" b="1" spc="5" dirty="0" smtClean="0">
                <a:solidFill>
                  <a:srgbClr val="0000C7"/>
                </a:solidFill>
                <a:latin typeface="Times New Roman"/>
                <a:cs typeface="Times New Roman"/>
              </a:rPr>
              <a:t>s</a:t>
            </a:r>
            <a:r>
              <a:rPr lang="en-US" altLang="zh-CN" b="1" spc="-5" dirty="0" smtClean="0">
                <a:solidFill>
                  <a:srgbClr val="0000C7"/>
                </a:solidFill>
                <a:latin typeface="Times New Roman"/>
                <a:cs typeface="Times New Roman"/>
              </a:rPr>
              <a:t>ecuri</a:t>
            </a:r>
            <a:r>
              <a:rPr lang="en-US" altLang="zh-CN" b="1" dirty="0" smtClean="0">
                <a:solidFill>
                  <a:srgbClr val="0000C7"/>
                </a:solidFill>
                <a:latin typeface="Times New Roman"/>
                <a:cs typeface="Times New Roman"/>
              </a:rPr>
              <a:t>t</a:t>
            </a:r>
            <a:r>
              <a:rPr lang="en-US" altLang="zh-CN" b="1" spc="-10" dirty="0" smtClean="0">
                <a:solidFill>
                  <a:srgbClr val="0000C7"/>
                </a:solidFill>
                <a:latin typeface="Times New Roman"/>
                <a:cs typeface="Times New Roman"/>
              </a:rPr>
              <a:t>y</a:t>
            </a:r>
            <a:r>
              <a:rPr lang="en-US" altLang="zh-CN" b="1" spc="-5" dirty="0">
                <a:latin typeface="Times New Roman"/>
                <a:cs typeface="Times New Roman"/>
              </a:rPr>
              <a:t>)</a:t>
            </a:r>
            <a:r>
              <a:rPr lang="zh-CN" altLang="en-US" spc="-5" dirty="0">
                <a:latin typeface="华文行楷"/>
                <a:cs typeface="华文行楷"/>
              </a:rPr>
              <a:t>是指网络</a:t>
            </a:r>
            <a:r>
              <a:rPr lang="zh-CN" altLang="en-US" dirty="0">
                <a:latin typeface="华文行楷"/>
                <a:cs typeface="华文行楷"/>
              </a:rPr>
              <a:t>系</a:t>
            </a:r>
            <a:r>
              <a:rPr lang="zh-CN" altLang="en-US" spc="-5" dirty="0">
                <a:latin typeface="华文行楷"/>
                <a:cs typeface="华文行楷"/>
              </a:rPr>
              <a:t>统的硬</a:t>
            </a:r>
            <a:r>
              <a:rPr lang="zh-CN" altLang="en-US" spc="10" dirty="0">
                <a:latin typeface="华文行楷"/>
                <a:cs typeface="华文行楷"/>
              </a:rPr>
              <a:t>件</a:t>
            </a:r>
            <a:r>
              <a:rPr lang="zh-CN" altLang="en-US" spc="-5" dirty="0">
                <a:latin typeface="华文行楷"/>
                <a:cs typeface="华文行楷"/>
              </a:rPr>
              <a:t>、 软件及</a:t>
            </a:r>
            <a:r>
              <a:rPr lang="zh-CN" altLang="en-US" dirty="0">
                <a:latin typeface="华文行楷"/>
                <a:cs typeface="华文行楷"/>
              </a:rPr>
              <a:t>其</a:t>
            </a:r>
            <a:r>
              <a:rPr lang="zh-CN" altLang="en-US" spc="-5" dirty="0">
                <a:latin typeface="华文行楷"/>
                <a:cs typeface="华文行楷"/>
              </a:rPr>
              <a:t>系统中</a:t>
            </a:r>
            <a:r>
              <a:rPr lang="zh-CN" altLang="en-US" dirty="0">
                <a:latin typeface="华文行楷"/>
                <a:cs typeface="华文行楷"/>
              </a:rPr>
              <a:t>的</a:t>
            </a:r>
            <a:r>
              <a:rPr lang="zh-CN" altLang="en-US" spc="-5" dirty="0">
                <a:latin typeface="华文行楷"/>
                <a:cs typeface="华文行楷"/>
              </a:rPr>
              <a:t>数据受</a:t>
            </a:r>
            <a:r>
              <a:rPr lang="zh-CN" altLang="en-US" dirty="0">
                <a:latin typeface="华文行楷"/>
                <a:cs typeface="华文行楷"/>
              </a:rPr>
              <a:t>到</a:t>
            </a:r>
            <a:r>
              <a:rPr lang="zh-CN" altLang="en-US" spc="-5" dirty="0">
                <a:latin typeface="华文行楷"/>
                <a:cs typeface="华文行楷"/>
              </a:rPr>
              <a:t>保</a:t>
            </a:r>
            <a:r>
              <a:rPr lang="zh-CN" altLang="en-US" spc="5" dirty="0">
                <a:latin typeface="华文行楷"/>
                <a:cs typeface="华文行楷"/>
              </a:rPr>
              <a:t>护</a:t>
            </a:r>
            <a:r>
              <a:rPr lang="zh-CN" altLang="en-US" spc="-10" dirty="0">
                <a:latin typeface="华文行楷"/>
                <a:cs typeface="华文行楷"/>
              </a:rPr>
              <a:t>，</a:t>
            </a:r>
            <a:r>
              <a:rPr lang="zh-CN" altLang="en-US" spc="-5" dirty="0">
                <a:latin typeface="华文行楷"/>
                <a:cs typeface="华文行楷"/>
              </a:rPr>
              <a:t>不因偶然</a:t>
            </a:r>
            <a:r>
              <a:rPr lang="zh-CN" altLang="en-US" dirty="0">
                <a:latin typeface="华文行楷"/>
                <a:cs typeface="华文行楷"/>
              </a:rPr>
              <a:t>的</a:t>
            </a:r>
            <a:r>
              <a:rPr lang="zh-CN" altLang="en-US" spc="-5" dirty="0" smtClean="0">
                <a:latin typeface="华文行楷"/>
                <a:cs typeface="华文行楷"/>
              </a:rPr>
              <a:t>或者</a:t>
            </a:r>
            <a:r>
              <a:rPr lang="zh-CN" altLang="en-US" spc="-5" dirty="0">
                <a:latin typeface="华文行楷"/>
                <a:cs typeface="华文行楷"/>
              </a:rPr>
              <a:t>恶意的原因而遭受到破</a:t>
            </a:r>
            <a:r>
              <a:rPr lang="zh-CN" altLang="en-US" spc="15" dirty="0">
                <a:latin typeface="华文行楷"/>
                <a:cs typeface="华文行楷"/>
              </a:rPr>
              <a:t>坏</a:t>
            </a:r>
            <a:r>
              <a:rPr lang="zh-CN" altLang="en-US" spc="-5" dirty="0">
                <a:latin typeface="华文行楷"/>
                <a:cs typeface="华文行楷"/>
              </a:rPr>
              <a:t>、</a:t>
            </a:r>
            <a:r>
              <a:rPr lang="zh-CN" altLang="en-US" dirty="0">
                <a:latin typeface="华文行楷"/>
                <a:cs typeface="华文行楷"/>
              </a:rPr>
              <a:t>更</a:t>
            </a:r>
            <a:r>
              <a:rPr lang="zh-CN" altLang="en-US" spc="-5" dirty="0">
                <a:latin typeface="华文行楷"/>
                <a:cs typeface="华文行楷"/>
              </a:rPr>
              <a:t>改</a:t>
            </a:r>
            <a:r>
              <a:rPr lang="zh-CN" altLang="en-US" dirty="0">
                <a:latin typeface="华文行楷"/>
                <a:cs typeface="华文行楷"/>
              </a:rPr>
              <a:t>、</a:t>
            </a:r>
            <a:r>
              <a:rPr lang="zh-CN" altLang="en-US" spc="-5" dirty="0">
                <a:latin typeface="华文行楷"/>
                <a:cs typeface="华文行楷"/>
              </a:rPr>
              <a:t>泄</a:t>
            </a:r>
            <a:r>
              <a:rPr lang="zh-CN" altLang="en-US" dirty="0">
                <a:latin typeface="华文行楷"/>
                <a:cs typeface="华文行楷"/>
              </a:rPr>
              <a:t>露</a:t>
            </a:r>
            <a:r>
              <a:rPr lang="zh-CN" altLang="en-US" spc="-5" dirty="0">
                <a:latin typeface="华文行楷"/>
                <a:cs typeface="华文行楷"/>
              </a:rPr>
              <a:t>，</a:t>
            </a:r>
            <a:r>
              <a:rPr lang="zh-CN" altLang="en-US" dirty="0">
                <a:latin typeface="华文行楷"/>
                <a:cs typeface="华文行楷"/>
              </a:rPr>
              <a:t>系统 </a:t>
            </a:r>
            <a:r>
              <a:rPr lang="zh-CN" altLang="en-US" spc="-5" dirty="0">
                <a:latin typeface="华文行楷"/>
                <a:cs typeface="华文行楷"/>
              </a:rPr>
              <a:t>连续可靠正常地运行，网络服务不中断。</a:t>
            </a:r>
            <a:endParaRPr lang="zh-CN" altLang="en-US" dirty="0">
              <a:latin typeface="华文行楷"/>
              <a:cs typeface="华文行楷"/>
            </a:endParaRPr>
          </a:p>
          <a:p>
            <a:r>
              <a:rPr lang="zh-CN" altLang="en-US" spc="-5" dirty="0">
                <a:latin typeface="宋体"/>
                <a:cs typeface="宋体"/>
              </a:rPr>
              <a:t>网络安全大体上可以分为信息系</a:t>
            </a:r>
            <a:r>
              <a:rPr lang="zh-CN" altLang="en-US" spc="15" dirty="0">
                <a:latin typeface="宋体"/>
                <a:cs typeface="宋体"/>
              </a:rPr>
              <a:t>统</a:t>
            </a:r>
            <a:r>
              <a:rPr lang="zh-CN" altLang="en-US" dirty="0">
                <a:latin typeface="宋体"/>
                <a:cs typeface="宋体"/>
              </a:rPr>
              <a:t>（</a:t>
            </a:r>
            <a:r>
              <a:rPr lang="zh-CN" altLang="en-US" spc="-5" dirty="0">
                <a:latin typeface="宋体"/>
                <a:cs typeface="宋体"/>
              </a:rPr>
              <a:t>如主机</a:t>
            </a:r>
            <a:r>
              <a:rPr lang="zh-CN" altLang="en-US" dirty="0">
                <a:latin typeface="宋体"/>
                <a:cs typeface="宋体"/>
              </a:rPr>
              <a:t>、</a:t>
            </a:r>
            <a:r>
              <a:rPr lang="zh-CN" altLang="en-US" spc="-5" dirty="0" smtClean="0">
                <a:latin typeface="宋体"/>
                <a:cs typeface="宋体"/>
              </a:rPr>
              <a:t>网络</a:t>
            </a:r>
            <a:r>
              <a:rPr lang="zh-CN" altLang="en-US" spc="-5" dirty="0">
                <a:latin typeface="宋体"/>
                <a:cs typeface="宋体"/>
              </a:rPr>
              <a:t>服务</a:t>
            </a:r>
            <a:r>
              <a:rPr lang="zh-CN" altLang="en-US" dirty="0">
                <a:latin typeface="宋体"/>
                <a:cs typeface="宋体"/>
              </a:rPr>
              <a:t>器</a:t>
            </a:r>
            <a:r>
              <a:rPr lang="zh-CN" altLang="en-US" spc="-10" dirty="0">
                <a:latin typeface="宋体"/>
                <a:cs typeface="宋体"/>
              </a:rPr>
              <a:t>）</a:t>
            </a:r>
            <a:r>
              <a:rPr lang="zh-CN" altLang="en-US" spc="-5" dirty="0">
                <a:latin typeface="宋体"/>
                <a:cs typeface="宋体"/>
              </a:rPr>
              <a:t>的安</a:t>
            </a:r>
            <a:r>
              <a:rPr lang="zh-CN" altLang="en-US" dirty="0">
                <a:latin typeface="宋体"/>
                <a:cs typeface="宋体"/>
              </a:rPr>
              <a:t>全</a:t>
            </a:r>
            <a:r>
              <a:rPr lang="zh-CN" altLang="en-US" spc="-10" dirty="0">
                <a:latin typeface="宋体"/>
                <a:cs typeface="宋体"/>
              </a:rPr>
              <a:t>、</a:t>
            </a:r>
            <a:r>
              <a:rPr lang="zh-CN" altLang="en-US" spc="-5" dirty="0">
                <a:latin typeface="宋体"/>
                <a:cs typeface="宋体"/>
              </a:rPr>
              <a:t>网络边界</a:t>
            </a:r>
            <a:r>
              <a:rPr lang="zh-CN" altLang="en-US" dirty="0">
                <a:latin typeface="宋体"/>
                <a:cs typeface="宋体"/>
              </a:rPr>
              <a:t>的</a:t>
            </a:r>
            <a:r>
              <a:rPr lang="zh-CN" altLang="en-US" spc="-5" dirty="0">
                <a:latin typeface="宋体"/>
                <a:cs typeface="宋体"/>
              </a:rPr>
              <a:t>安全及</a:t>
            </a:r>
            <a:r>
              <a:rPr lang="zh-CN" altLang="en-US" dirty="0">
                <a:latin typeface="宋体"/>
                <a:cs typeface="宋体"/>
              </a:rPr>
              <a:t>网</a:t>
            </a:r>
            <a:r>
              <a:rPr lang="zh-CN" altLang="en-US" spc="-5" dirty="0">
                <a:latin typeface="宋体"/>
                <a:cs typeface="宋体"/>
              </a:rPr>
              <a:t>络</a:t>
            </a:r>
            <a:r>
              <a:rPr lang="zh-CN" altLang="en-US" spc="-5" dirty="0" smtClean="0">
                <a:latin typeface="宋体"/>
                <a:cs typeface="宋体"/>
              </a:rPr>
              <a:t>通信的</a:t>
            </a:r>
            <a:r>
              <a:rPr lang="zh-CN" altLang="en-US" spc="-5" dirty="0">
                <a:latin typeface="宋体"/>
                <a:cs typeface="宋体"/>
              </a:rPr>
              <a:t>安全</a:t>
            </a:r>
            <a:endParaRPr lang="zh-CN" altLang="en-US" dirty="0"/>
          </a:p>
        </p:txBody>
      </p:sp>
      <p:grpSp>
        <p:nvGrpSpPr>
          <p:cNvPr id="4" name="组合 3">
            <a:extLst>
              <a:ext uri="{FF2B5EF4-FFF2-40B4-BE49-F238E27FC236}">
                <a16:creationId xmlns:a16="http://schemas.microsoft.com/office/drawing/2014/main" id="{94FACF2C-E8EA-4EBB-A5F5-624C5A2029E3}"/>
              </a:ext>
            </a:extLst>
          </p:cNvPr>
          <p:cNvGrpSpPr/>
          <p:nvPr/>
        </p:nvGrpSpPr>
        <p:grpSpPr>
          <a:xfrm>
            <a:off x="1" y="336652"/>
            <a:ext cx="12191999" cy="400110"/>
            <a:chOff x="0" y="247949"/>
            <a:chExt cx="12191999" cy="400110"/>
          </a:xfrm>
          <a:effectLst/>
        </p:grpSpPr>
        <p:sp>
          <p:nvSpPr>
            <p:cNvPr id="5" name="矩形 4">
              <a:extLst>
                <a:ext uri="{FF2B5EF4-FFF2-40B4-BE49-F238E27FC236}">
                  <a16:creationId xmlns:a16="http://schemas.microsoft.com/office/drawing/2014/main" id="{F9A61405-0682-4602-BF60-F734C8C97EA0}"/>
                </a:ext>
              </a:extLst>
            </p:cNvPr>
            <p:cNvSpPr/>
            <p:nvPr/>
          </p:nvSpPr>
          <p:spPr>
            <a:xfrm>
              <a:off x="3405937"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7">
              <a:extLst>
                <a:ext uri="{FF2B5EF4-FFF2-40B4-BE49-F238E27FC236}">
                  <a16:creationId xmlns:a16="http://schemas.microsoft.com/office/drawing/2014/main" id="{A14467AD-D84F-4CF0-9B77-D33FECC89748}"/>
                </a:ext>
              </a:extLst>
            </p:cNvPr>
            <p:cNvSpPr txBox="1"/>
            <p:nvPr/>
          </p:nvSpPr>
          <p:spPr>
            <a:xfrm>
              <a:off x="689328" y="247949"/>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10</a:t>
            </a:fld>
            <a:endParaRPr lang="zh-CN" altLang="en-US"/>
          </a:p>
        </p:txBody>
      </p:sp>
    </p:spTree>
    <p:extLst>
      <p:ext uri="{BB962C8B-B14F-4D97-AF65-F5344CB8AC3E}">
        <p14:creationId xmlns:p14="http://schemas.microsoft.com/office/powerpoint/2010/main" val="424213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3187" y="1248109"/>
            <a:ext cx="10806988" cy="4960186"/>
          </a:xfrm>
        </p:spPr>
        <p:txBody>
          <a:bodyPr vert="horz" lIns="91440" tIns="45720" rIns="91440" bIns="45720" rtlCol="0">
            <a:normAutofit/>
          </a:bodyPr>
          <a:lstStyle/>
          <a:p>
            <a:pPr marL="358775" indent="-358775">
              <a:lnSpc>
                <a:spcPct val="130000"/>
              </a:lnSpc>
              <a:buSzPct val="110000"/>
            </a:pPr>
            <a:r>
              <a:rPr lang="en-US" altLang="zh-CN" dirty="0">
                <a:latin typeface="Times New Roman" panose="02020603050405020304" pitchFamily="18" charset="0"/>
                <a:ea typeface="黑体" panose="02010609060101010101" pitchFamily="49" charset="-122"/>
              </a:rPr>
              <a:t>Information Security</a:t>
            </a:r>
          </a:p>
          <a:p>
            <a:pPr marL="803275" lvl="1" indent="-346075">
              <a:lnSpc>
                <a:spcPct val="130000"/>
              </a:lnSpc>
              <a:buSzPct val="120000"/>
              <a:buFont typeface="Times New Roman" panose="02020603050405020304" pitchFamily="18" charset="0"/>
              <a:buChar char="–"/>
            </a:pPr>
            <a:r>
              <a:rPr lang="en-US" altLang="zh-CN" dirty="0">
                <a:latin typeface="Times New Roman" panose="02020603050405020304" pitchFamily="18" charset="0"/>
                <a:ea typeface="黑体" panose="02010609060101010101" pitchFamily="49" charset="-122"/>
              </a:rPr>
              <a:t>Information security is the practice of protecting information by mitigating information risks. It typically involves preventing or at least reducing the probability of unauthorized/inappropriate access, use, disclosure, disruption, deletion/destruction, corruption, modification, inspection, recording or devaluation, although it may also involve reducing the adverse impacts of incidents.</a:t>
            </a:r>
          </a:p>
        </p:txBody>
      </p:sp>
      <p:grpSp>
        <p:nvGrpSpPr>
          <p:cNvPr id="11" name="组合 10">
            <a:extLst>
              <a:ext uri="{FF2B5EF4-FFF2-40B4-BE49-F238E27FC236}">
                <a16:creationId xmlns:a16="http://schemas.microsoft.com/office/drawing/2014/main" id="{94FACF2C-E8EA-4EBB-A5F5-624C5A2029E3}"/>
              </a:ext>
            </a:extLst>
          </p:cNvPr>
          <p:cNvGrpSpPr/>
          <p:nvPr/>
        </p:nvGrpSpPr>
        <p:grpSpPr>
          <a:xfrm>
            <a:off x="1" y="324489"/>
            <a:ext cx="12191999" cy="400110"/>
            <a:chOff x="0" y="235786"/>
            <a:chExt cx="12191999" cy="400110"/>
          </a:xfrm>
          <a:effectLst/>
        </p:grpSpPr>
        <p:sp>
          <p:nvSpPr>
            <p:cNvPr id="12" name="矩形 11">
              <a:extLst>
                <a:ext uri="{FF2B5EF4-FFF2-40B4-BE49-F238E27FC236}">
                  <a16:creationId xmlns:a16="http://schemas.microsoft.com/office/drawing/2014/main" id="{F9A61405-0682-4602-BF60-F734C8C97EA0}"/>
                </a:ext>
              </a:extLst>
            </p:cNvPr>
            <p:cNvSpPr/>
            <p:nvPr/>
          </p:nvSpPr>
          <p:spPr>
            <a:xfrm>
              <a:off x="3405937" y="247949"/>
              <a:ext cx="8786062"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7">
              <a:extLst>
                <a:ext uri="{FF2B5EF4-FFF2-40B4-BE49-F238E27FC236}">
                  <a16:creationId xmlns:a16="http://schemas.microsoft.com/office/drawing/2014/main" id="{A14467AD-D84F-4CF0-9B77-D33FECC89748}"/>
                </a:ext>
              </a:extLst>
            </p:cNvPr>
            <p:cNvSpPr txBox="1"/>
            <p:nvPr/>
          </p:nvSpPr>
          <p:spPr>
            <a:xfrm>
              <a:off x="723907" y="235786"/>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smtClean="0">
                  <a:solidFill>
                    <a:srgbClr val="084772"/>
                  </a:solidFill>
                  <a:latin typeface="微软雅黑" panose="020B0503020204020204" pitchFamily="34" charset="-122"/>
                  <a:ea typeface="微软雅黑" panose="020B0503020204020204" pitchFamily="34" charset="-122"/>
                </a:rPr>
                <a:t>何谓网络安全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11</a:t>
            </a:fld>
            <a:endParaRPr lang="zh-CN" altLang="en-US"/>
          </a:p>
        </p:txBody>
      </p:sp>
    </p:spTree>
    <p:extLst>
      <p:ext uri="{BB962C8B-B14F-4D97-AF65-F5344CB8AC3E}">
        <p14:creationId xmlns:p14="http://schemas.microsoft.com/office/powerpoint/2010/main" val="8051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61198" y="1498366"/>
            <a:ext cx="10515600" cy="4431956"/>
          </a:xfrm>
        </p:spPr>
        <p:txBody>
          <a:bodyPr vert="horz" lIns="91440" tIns="45720" rIns="91440" bIns="45720" rtlCol="0">
            <a:normAutofit/>
          </a:bodyPr>
          <a:lstStyle/>
          <a:p>
            <a:pPr marL="358775" indent="-358775">
              <a:lnSpc>
                <a:spcPct val="130000"/>
              </a:lnSpc>
              <a:buSzPct val="110000"/>
            </a:pPr>
            <a:r>
              <a:rPr lang="en-US" altLang="zh-CN" sz="3200" dirty="0">
                <a:latin typeface="Times New Roman" panose="02020603050405020304" pitchFamily="18" charset="0"/>
                <a:ea typeface="黑体" panose="02010609060101010101" pitchFamily="49" charset="-122"/>
              </a:rPr>
              <a:t>Network Security</a:t>
            </a:r>
          </a:p>
          <a:p>
            <a:pPr marL="803275" lvl="1" indent="-346075">
              <a:lnSpc>
                <a:spcPct val="130000"/>
              </a:lnSpc>
              <a:buSzPct val="120000"/>
              <a:buFont typeface="Times New Roman" panose="02020603050405020304" pitchFamily="18" charset="0"/>
              <a:buChar char="–"/>
            </a:pPr>
            <a:r>
              <a:rPr lang="en-US" altLang="zh-CN" sz="2800" dirty="0">
                <a:latin typeface="Times New Roman" panose="02020603050405020304" pitchFamily="18" charset="0"/>
                <a:ea typeface="黑体" panose="02010609060101010101" pitchFamily="49" charset="-122"/>
              </a:rPr>
              <a:t>Network security consists of the policies and practices adopted to prevent and monitor unauthorized access, misuse, modification, or denial of a </a:t>
            </a:r>
            <a:r>
              <a:rPr lang="en-US" altLang="zh-CN" sz="2800" u="sng" dirty="0" smtClean="0">
                <a:latin typeface="Times New Roman" panose="02020603050405020304" pitchFamily="18" charset="0"/>
                <a:ea typeface="黑体" panose="02010609060101010101" pitchFamily="49" charset="-122"/>
              </a:rPr>
              <a:t>computer </a:t>
            </a:r>
            <a:r>
              <a:rPr lang="en-US" altLang="zh-CN" sz="2800" u="sng" dirty="0">
                <a:latin typeface="Times New Roman" panose="02020603050405020304" pitchFamily="18" charset="0"/>
                <a:ea typeface="黑体" panose="02010609060101010101" pitchFamily="49" charset="-122"/>
              </a:rPr>
              <a:t>network</a:t>
            </a:r>
            <a:r>
              <a:rPr lang="en-US" altLang="zh-CN" sz="2800" dirty="0">
                <a:latin typeface="Times New Roman" panose="02020603050405020304" pitchFamily="18" charset="0"/>
                <a:ea typeface="黑体" panose="02010609060101010101" pitchFamily="49" charset="-122"/>
              </a:rPr>
              <a:t> and </a:t>
            </a:r>
            <a:r>
              <a:rPr lang="en-US" altLang="zh-CN" sz="2800" u="sng" dirty="0">
                <a:latin typeface="Times New Roman" panose="02020603050405020304" pitchFamily="18" charset="0"/>
                <a:ea typeface="黑体" panose="02010609060101010101" pitchFamily="49" charset="-122"/>
              </a:rPr>
              <a:t>network-accessible resources</a:t>
            </a:r>
            <a:r>
              <a:rPr lang="en-US" altLang="zh-CN" sz="2800" dirty="0">
                <a:latin typeface="Times New Roman" panose="02020603050405020304" pitchFamily="18" charset="0"/>
                <a:ea typeface="黑体" panose="02010609060101010101" pitchFamily="49" charset="-122"/>
              </a:rPr>
              <a:t>.</a:t>
            </a:r>
            <a:endParaRPr lang="zh-CN" altLang="en-US" sz="2800" dirty="0">
              <a:latin typeface="Times New Roman" panose="02020603050405020304" pitchFamily="18" charset="0"/>
              <a:ea typeface="黑体" panose="02010609060101010101" pitchFamily="49" charset="-122"/>
            </a:endParaRPr>
          </a:p>
        </p:txBody>
      </p:sp>
      <p:grpSp>
        <p:nvGrpSpPr>
          <p:cNvPr id="11" name="组合 10">
            <a:extLst>
              <a:ext uri="{FF2B5EF4-FFF2-40B4-BE49-F238E27FC236}">
                <a16:creationId xmlns:a16="http://schemas.microsoft.com/office/drawing/2014/main" id="{94FACF2C-E8EA-4EBB-A5F5-624C5A2029E3}"/>
              </a:ext>
            </a:extLst>
          </p:cNvPr>
          <p:cNvGrpSpPr/>
          <p:nvPr/>
        </p:nvGrpSpPr>
        <p:grpSpPr>
          <a:xfrm>
            <a:off x="1" y="336652"/>
            <a:ext cx="12191999" cy="400110"/>
            <a:chOff x="0" y="247949"/>
            <a:chExt cx="12191999" cy="400110"/>
          </a:xfrm>
          <a:effectLst/>
        </p:grpSpPr>
        <p:sp>
          <p:nvSpPr>
            <p:cNvPr id="12" name="矩形 11">
              <a:extLst>
                <a:ext uri="{FF2B5EF4-FFF2-40B4-BE49-F238E27FC236}">
                  <a16:creationId xmlns:a16="http://schemas.microsoft.com/office/drawing/2014/main" id="{F9A61405-0682-4602-BF60-F734C8C97EA0}"/>
                </a:ext>
              </a:extLst>
            </p:cNvPr>
            <p:cNvSpPr/>
            <p:nvPr/>
          </p:nvSpPr>
          <p:spPr>
            <a:xfrm>
              <a:off x="3405937" y="247949"/>
              <a:ext cx="8786062"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7">
              <a:extLst>
                <a:ext uri="{FF2B5EF4-FFF2-40B4-BE49-F238E27FC236}">
                  <a16:creationId xmlns:a16="http://schemas.microsoft.com/office/drawing/2014/main" id="{A14467AD-D84F-4CF0-9B77-D33FECC89748}"/>
                </a:ext>
              </a:extLst>
            </p:cNvPr>
            <p:cNvSpPr txBox="1"/>
            <p:nvPr/>
          </p:nvSpPr>
          <p:spPr>
            <a:xfrm>
              <a:off x="765471" y="247949"/>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12</a:t>
            </a:fld>
            <a:endParaRPr lang="zh-CN" altLang="en-US"/>
          </a:p>
        </p:txBody>
      </p:sp>
    </p:spTree>
    <p:extLst>
      <p:ext uri="{BB962C8B-B14F-4D97-AF65-F5344CB8AC3E}">
        <p14:creationId xmlns:p14="http://schemas.microsoft.com/office/powerpoint/2010/main" val="1020715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62975"/>
            <a:ext cx="10172505" cy="5022866"/>
          </a:xfrm>
        </p:spPr>
        <p:txBody>
          <a:bodyPr/>
          <a:lstStyle/>
          <a:p>
            <a:r>
              <a:rPr lang="zh-CN" altLang="en-US" spc="-10" dirty="0">
                <a:cs typeface="华文行楷"/>
              </a:rPr>
              <a:t>网络安全的</a:t>
            </a:r>
            <a:r>
              <a:rPr lang="zh-CN" altLang="en-US" spc="-10" dirty="0" smtClean="0">
                <a:cs typeface="华文行楷"/>
              </a:rPr>
              <a:t>目标</a:t>
            </a:r>
            <a:endParaRPr lang="en-US" altLang="zh-CN" spc="-10" dirty="0" smtClean="0">
              <a:cs typeface="华文行楷"/>
            </a:endParaRPr>
          </a:p>
          <a:p>
            <a:pPr lvl="1"/>
            <a:r>
              <a:rPr lang="zh-CN" altLang="en-US" spc="-10" dirty="0" smtClean="0">
                <a:cs typeface="华文行楷"/>
              </a:rPr>
              <a:t>是</a:t>
            </a:r>
            <a:r>
              <a:rPr lang="zh-CN" altLang="en-US" spc="-10" dirty="0">
                <a:cs typeface="华文行楷"/>
              </a:rPr>
              <a:t>保护网络系统中信息的机密</a:t>
            </a:r>
            <a:r>
              <a:rPr lang="zh-CN" altLang="en-US" spc="35" dirty="0">
                <a:cs typeface="华文行楷"/>
              </a:rPr>
              <a:t>性</a:t>
            </a:r>
            <a:r>
              <a:rPr lang="zh-CN" altLang="en-US" spc="-10" dirty="0">
                <a:cs typeface="华文行楷"/>
              </a:rPr>
              <a:t>、 </a:t>
            </a:r>
            <a:r>
              <a:rPr lang="zh-CN" altLang="en-US" spc="-5" dirty="0">
                <a:cs typeface="华文行楷"/>
              </a:rPr>
              <a:t>完整</a:t>
            </a:r>
            <a:r>
              <a:rPr lang="zh-CN" altLang="en-US" spc="-10" dirty="0">
                <a:cs typeface="华文行楷"/>
              </a:rPr>
              <a:t>性、</a:t>
            </a:r>
            <a:r>
              <a:rPr lang="zh-CN" altLang="en-US" spc="-5" dirty="0">
                <a:cs typeface="华文行楷"/>
              </a:rPr>
              <a:t>可用</a:t>
            </a:r>
            <a:r>
              <a:rPr lang="zh-CN" altLang="en-US" spc="-10" dirty="0">
                <a:cs typeface="华文行楷"/>
              </a:rPr>
              <a:t>性、</a:t>
            </a:r>
            <a:r>
              <a:rPr lang="zh-CN" altLang="en-US" spc="-5" dirty="0">
                <a:cs typeface="华文行楷"/>
              </a:rPr>
              <a:t>不可</a:t>
            </a:r>
            <a:r>
              <a:rPr lang="zh-CN" altLang="en-US" spc="-10" dirty="0">
                <a:cs typeface="华文行楷"/>
              </a:rPr>
              <a:t>抵赖</a:t>
            </a:r>
            <a:r>
              <a:rPr lang="zh-CN" altLang="en-US" dirty="0">
                <a:cs typeface="华文行楷"/>
              </a:rPr>
              <a:t>性</a:t>
            </a:r>
            <a:r>
              <a:rPr lang="zh-CN" altLang="en-US" spc="-5" dirty="0">
                <a:cs typeface="华文行楷"/>
              </a:rPr>
              <a:t>和</a:t>
            </a:r>
            <a:r>
              <a:rPr lang="zh-CN" altLang="en-US" spc="-10" dirty="0">
                <a:cs typeface="华文行楷"/>
              </a:rPr>
              <a:t>可控</a:t>
            </a:r>
            <a:r>
              <a:rPr lang="zh-CN" altLang="en-US" dirty="0">
                <a:cs typeface="华文行楷"/>
              </a:rPr>
              <a:t>性</a:t>
            </a:r>
            <a:r>
              <a:rPr lang="zh-CN" altLang="en-US" spc="-10" dirty="0">
                <a:cs typeface="华文行楷"/>
              </a:rPr>
              <a:t>等</a:t>
            </a:r>
            <a:r>
              <a:rPr lang="zh-CN" altLang="en-US" spc="-5" dirty="0" smtClean="0">
                <a:cs typeface="华文行楷"/>
              </a:rPr>
              <a:t>。</a:t>
            </a:r>
            <a:endParaRPr lang="en-US" altLang="zh-CN" spc="-5" dirty="0" smtClean="0">
              <a:cs typeface="华文行楷"/>
            </a:endParaRPr>
          </a:p>
          <a:p>
            <a:r>
              <a:rPr lang="zh-CN" altLang="en-US" spc="130" dirty="0">
                <a:cs typeface="宋体"/>
              </a:rPr>
              <a:t>信</a:t>
            </a:r>
            <a:r>
              <a:rPr lang="zh-CN" altLang="en-US" spc="110" dirty="0">
                <a:cs typeface="宋体"/>
              </a:rPr>
              <a:t>息</a:t>
            </a:r>
            <a:r>
              <a:rPr lang="zh-CN" altLang="en-US" spc="130" dirty="0">
                <a:cs typeface="宋体"/>
              </a:rPr>
              <a:t>安全的</a:t>
            </a:r>
            <a:r>
              <a:rPr lang="zh-CN" altLang="en-US" spc="110" dirty="0">
                <a:cs typeface="宋体"/>
              </a:rPr>
              <a:t>三</a:t>
            </a:r>
            <a:r>
              <a:rPr lang="zh-CN" altLang="en-US" spc="130" dirty="0">
                <a:cs typeface="宋体"/>
              </a:rPr>
              <a:t>要</a:t>
            </a:r>
            <a:r>
              <a:rPr lang="zh-CN" altLang="en-US" spc="150" dirty="0">
                <a:cs typeface="宋体"/>
              </a:rPr>
              <a:t>素 </a:t>
            </a:r>
            <a:r>
              <a:rPr lang="en-US" altLang="zh-CN" spc="150" dirty="0" smtClean="0">
                <a:cs typeface="宋体"/>
              </a:rPr>
              <a:t>-</a:t>
            </a:r>
            <a:r>
              <a:rPr lang="en-US" altLang="zh-CN" b="1" spc="150" dirty="0" smtClean="0">
                <a:solidFill>
                  <a:srgbClr val="C00000"/>
                </a:solidFill>
                <a:cs typeface="宋体"/>
              </a:rPr>
              <a:t>CIA</a:t>
            </a:r>
            <a:endParaRPr lang="zh-CN" altLang="en-US" dirty="0"/>
          </a:p>
          <a:p>
            <a:pPr lvl="1"/>
            <a:r>
              <a:rPr lang="zh-CN" altLang="en-US" spc="-15" dirty="0" smtClean="0">
                <a:cs typeface="宋体"/>
              </a:rPr>
              <a:t>机密</a:t>
            </a:r>
            <a:r>
              <a:rPr lang="zh-CN" altLang="en-US" spc="125" dirty="0" smtClean="0">
                <a:cs typeface="宋体"/>
              </a:rPr>
              <a:t>性</a:t>
            </a:r>
            <a:r>
              <a:rPr lang="en-US" altLang="zh-CN" spc="125" dirty="0" smtClean="0">
                <a:cs typeface="宋体"/>
              </a:rPr>
              <a:t>-</a:t>
            </a:r>
            <a:r>
              <a:rPr lang="en-US" altLang="zh-CN" b="1" spc="125" dirty="0" smtClean="0">
                <a:solidFill>
                  <a:srgbClr val="C00000"/>
                </a:solidFill>
                <a:cs typeface="宋体"/>
              </a:rPr>
              <a:t>C</a:t>
            </a:r>
            <a:r>
              <a:rPr lang="en-US" altLang="zh-CN" spc="125" dirty="0" smtClean="0">
                <a:cs typeface="宋体"/>
              </a:rPr>
              <a:t>onfidentiality</a:t>
            </a:r>
            <a:r>
              <a:rPr lang="zh-CN" altLang="en-US" spc="114" dirty="0" smtClean="0">
                <a:cs typeface="宋体"/>
              </a:rPr>
              <a:t>、</a:t>
            </a:r>
            <a:r>
              <a:rPr lang="zh-CN" altLang="en-US" spc="125" dirty="0" smtClean="0">
                <a:cs typeface="宋体"/>
              </a:rPr>
              <a:t>完整性</a:t>
            </a:r>
            <a:r>
              <a:rPr lang="en-US" altLang="zh-CN" spc="125" dirty="0" smtClean="0">
                <a:cs typeface="宋体"/>
              </a:rPr>
              <a:t>-</a:t>
            </a:r>
            <a:r>
              <a:rPr lang="en-US" altLang="zh-CN" b="1" spc="125" dirty="0" smtClean="0">
                <a:solidFill>
                  <a:srgbClr val="C00000"/>
                </a:solidFill>
                <a:cs typeface="宋体"/>
              </a:rPr>
              <a:t>I</a:t>
            </a:r>
            <a:r>
              <a:rPr lang="en-US" altLang="zh-CN" spc="125" dirty="0" smtClean="0">
                <a:cs typeface="宋体"/>
              </a:rPr>
              <a:t>ntegrity</a:t>
            </a:r>
            <a:r>
              <a:rPr lang="zh-CN" altLang="en-US" spc="114" dirty="0" smtClean="0">
                <a:cs typeface="宋体"/>
              </a:rPr>
              <a:t>、</a:t>
            </a:r>
            <a:r>
              <a:rPr lang="zh-CN" altLang="en-US" spc="125" dirty="0" smtClean="0">
                <a:cs typeface="宋体"/>
              </a:rPr>
              <a:t>可用性</a:t>
            </a:r>
            <a:r>
              <a:rPr lang="en-US" altLang="zh-CN" spc="125" dirty="0" smtClean="0">
                <a:cs typeface="宋体"/>
              </a:rPr>
              <a:t>-</a:t>
            </a:r>
            <a:r>
              <a:rPr lang="en-US" altLang="zh-CN" b="1" spc="125" dirty="0" smtClean="0">
                <a:solidFill>
                  <a:srgbClr val="C00000"/>
                </a:solidFill>
                <a:cs typeface="宋体"/>
              </a:rPr>
              <a:t>A</a:t>
            </a:r>
            <a:r>
              <a:rPr lang="en-US" altLang="zh-CN" spc="125" dirty="0" smtClean="0">
                <a:cs typeface="宋体"/>
              </a:rPr>
              <a:t>vailability</a:t>
            </a:r>
            <a:endParaRPr lang="zh-CN" altLang="en-US" dirty="0"/>
          </a:p>
        </p:txBody>
      </p:sp>
      <p:sp>
        <p:nvSpPr>
          <p:cNvPr id="5" name="矩形 4">
            <a:extLst>
              <a:ext uri="{FF2B5EF4-FFF2-40B4-BE49-F238E27FC236}">
                <a16:creationId xmlns:a16="http://schemas.microsoft.com/office/drawing/2014/main" id="{F9A61405-0682-4602-BF60-F734C8C97EA0}"/>
              </a:ext>
            </a:extLst>
          </p:cNvPr>
          <p:cNvSpPr/>
          <p:nvPr/>
        </p:nvSpPr>
        <p:spPr>
          <a:xfrm>
            <a:off x="3329795" y="346277"/>
            <a:ext cx="8862205"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1" y="346277"/>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27">
            <a:extLst>
              <a:ext uri="{FF2B5EF4-FFF2-40B4-BE49-F238E27FC236}">
                <a16:creationId xmlns:a16="http://schemas.microsoft.com/office/drawing/2014/main" id="{A14467AD-D84F-4CF0-9B77-D33FECC89748}"/>
              </a:ext>
            </a:extLst>
          </p:cNvPr>
          <p:cNvSpPr txBox="1"/>
          <p:nvPr/>
        </p:nvSpPr>
        <p:spPr>
          <a:xfrm>
            <a:off x="689329" y="336652"/>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13</a:t>
            </a:fld>
            <a:endParaRPr lang="zh-CN" altLang="en-US"/>
          </a:p>
        </p:txBody>
      </p:sp>
    </p:spTree>
    <p:extLst>
      <p:ext uri="{BB962C8B-B14F-4D97-AF65-F5344CB8AC3E}">
        <p14:creationId xmlns:p14="http://schemas.microsoft.com/office/powerpoint/2010/main" val="335356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8"/>
          <p:cNvSpPr txBox="1"/>
          <p:nvPr/>
        </p:nvSpPr>
        <p:spPr>
          <a:xfrm>
            <a:off x="4624019" y="1515477"/>
            <a:ext cx="2794610" cy="1005788"/>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cs typeface="Levenim MT" panose="02010502060101010101" pitchFamily="2" charset="-79"/>
              </a:rPr>
              <a:t>保密性                           </a:t>
            </a:r>
            <a:r>
              <a:rPr lang="en-US" altLang="zh-CN" sz="2400" dirty="0">
                <a:latin typeface="微软雅黑" panose="020B0503020204020204" pitchFamily="34" charset="-122"/>
                <a:ea typeface="微软雅黑" panose="020B0503020204020204" pitchFamily="34" charset="-122"/>
                <a:cs typeface="Levenim MT" panose="02010502060101010101" pitchFamily="2" charset="-79"/>
              </a:rPr>
              <a:t>Confidentiality</a:t>
            </a:r>
            <a:endParaRPr lang="zh-CN" altLang="en-US" sz="2400" dirty="0">
              <a:latin typeface="微软雅黑" panose="020B0503020204020204" pitchFamily="34" charset="-122"/>
              <a:ea typeface="微软雅黑" panose="020B0503020204020204" pitchFamily="34" charset="-122"/>
              <a:cs typeface="Levenim MT" panose="02010502060101010101" pitchFamily="2" charset="-79"/>
            </a:endParaRPr>
          </a:p>
        </p:txBody>
      </p:sp>
      <p:sp>
        <p:nvSpPr>
          <p:cNvPr id="9" name="TextBox 18"/>
          <p:cNvSpPr txBox="1"/>
          <p:nvPr/>
        </p:nvSpPr>
        <p:spPr>
          <a:xfrm>
            <a:off x="2450592" y="4984626"/>
            <a:ext cx="1831318" cy="830997"/>
          </a:xfrm>
          <a:prstGeom prst="rect">
            <a:avLst/>
          </a:prstGeom>
          <a:noFill/>
        </p:spPr>
        <p:txBody>
          <a:bodyPr wrap="square" rtlCol="0">
            <a:spAutoFit/>
          </a:bodyPr>
          <a:lstStyle/>
          <a:p>
            <a:pPr algn="ctr">
              <a:defRPr/>
            </a:pPr>
            <a:r>
              <a:rPr lang="zh-CN" altLang="en-US" sz="2400" dirty="0" smtClean="0">
                <a:latin typeface="微软雅黑" panose="020B0503020204020204" pitchFamily="34" charset="-122"/>
                <a:ea typeface="微软雅黑" panose="020B0503020204020204" pitchFamily="34" charset="-122"/>
                <a:cs typeface="Levenim MT" panose="02010502060101010101" pitchFamily="2" charset="-79"/>
              </a:rPr>
              <a:t>完整性                                      </a:t>
            </a:r>
            <a:r>
              <a:rPr lang="en-US" altLang="zh-CN" sz="2400" dirty="0" smtClean="0">
                <a:latin typeface="微软雅黑" panose="020B0503020204020204" pitchFamily="34" charset="-122"/>
                <a:ea typeface="微软雅黑" panose="020B0503020204020204" pitchFamily="34" charset="-122"/>
                <a:cs typeface="Levenim MT" panose="02010502060101010101" pitchFamily="2" charset="-79"/>
              </a:rPr>
              <a:t>Integrity</a:t>
            </a:r>
            <a:endParaRPr lang="en-US" altLang="zh-CN" sz="2400" dirty="0">
              <a:latin typeface="微软雅黑" panose="020B0503020204020204" pitchFamily="34" charset="-122"/>
              <a:ea typeface="微软雅黑" panose="020B0503020204020204" pitchFamily="34" charset="-122"/>
              <a:cs typeface="Levenim MT" panose="02010502060101010101" pitchFamily="2" charset="-79"/>
            </a:endParaRPr>
          </a:p>
        </p:txBody>
      </p:sp>
      <p:sp>
        <p:nvSpPr>
          <p:cNvPr id="10" name="等腰三角形 9"/>
          <p:cNvSpPr/>
          <p:nvPr/>
        </p:nvSpPr>
        <p:spPr>
          <a:xfrm>
            <a:off x="4361688" y="2485641"/>
            <a:ext cx="3319272" cy="2852928"/>
          </a:xfrm>
          <a:prstGeom prst="triangle">
            <a:avLst/>
          </a:prstGeom>
          <a:solidFill>
            <a:schemeClr val="accent2">
              <a:lumMod val="75000"/>
            </a:schemeClr>
          </a:solidFill>
          <a:ln>
            <a:no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p:cNvSpPr txBox="1"/>
          <p:nvPr/>
        </p:nvSpPr>
        <p:spPr>
          <a:xfrm>
            <a:off x="5192268" y="3912104"/>
            <a:ext cx="1658112" cy="523220"/>
          </a:xfrm>
          <a:prstGeom prst="rect">
            <a:avLst/>
          </a:prstGeom>
          <a:noFill/>
        </p:spPr>
        <p:txBody>
          <a:bodyPr wrap="square" rtlCol="0">
            <a:spAutoFit/>
          </a:bodyPr>
          <a:lstStyle/>
          <a:p>
            <a:r>
              <a:rPr lang="zh-CN" altLang="en-US" sz="28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a:t>
            </a:r>
            <a:r>
              <a:rPr lang="zh-CN" altLang="en-US" sz="2800"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a:t>
            </a:r>
            <a:endParaRPr lang="zh-CN" altLang="en-US" sz="28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3" name="TextBox 18"/>
          <p:cNvSpPr txBox="1"/>
          <p:nvPr/>
        </p:nvSpPr>
        <p:spPr>
          <a:xfrm>
            <a:off x="7843034" y="4984626"/>
            <a:ext cx="1803885" cy="830997"/>
          </a:xfrm>
          <a:prstGeom prst="rect">
            <a:avLst/>
          </a:prstGeom>
          <a:noFill/>
        </p:spPr>
        <p:txBody>
          <a:bodyPr wrap="square" rtlCol="0">
            <a:spAutoFit/>
          </a:bodyPr>
          <a:lstStyle/>
          <a:p>
            <a:pPr algn="ctr">
              <a:defRPr/>
            </a:pPr>
            <a:r>
              <a:rPr lang="zh-CN" altLang="en-US" sz="2400" dirty="0" smtClean="0">
                <a:latin typeface="微软雅黑" panose="020B0503020204020204" pitchFamily="34" charset="-122"/>
                <a:ea typeface="微软雅黑" panose="020B0503020204020204" pitchFamily="34" charset="-122"/>
                <a:cs typeface="Levenim MT" panose="02010502060101010101" pitchFamily="2" charset="-79"/>
              </a:rPr>
              <a:t>可用性</a:t>
            </a:r>
            <a:r>
              <a:rPr lang="en-US" altLang="zh-CN" sz="2400" dirty="0" smtClean="0">
                <a:latin typeface="微软雅黑" panose="020B0503020204020204" pitchFamily="34" charset="-122"/>
                <a:ea typeface="微软雅黑" panose="020B0503020204020204" pitchFamily="34" charset="-122"/>
                <a:cs typeface="Levenim MT" panose="02010502060101010101" pitchFamily="2" charset="-79"/>
              </a:rPr>
              <a:t>Availability</a:t>
            </a:r>
            <a:endParaRPr lang="en-US" altLang="zh-CN" sz="2400" dirty="0">
              <a:latin typeface="微软雅黑" panose="020B0503020204020204" pitchFamily="34" charset="-122"/>
              <a:ea typeface="微软雅黑" panose="020B0503020204020204" pitchFamily="34" charset="-122"/>
              <a:cs typeface="Levenim MT" panose="02010502060101010101" pitchFamily="2" charset="-79"/>
            </a:endParaRPr>
          </a:p>
        </p:txBody>
      </p:sp>
      <p:sp>
        <p:nvSpPr>
          <p:cNvPr id="16" name="矩形标注 15"/>
          <p:cNvSpPr/>
          <p:nvPr/>
        </p:nvSpPr>
        <p:spPr>
          <a:xfrm>
            <a:off x="7680960" y="874018"/>
            <a:ext cx="2791438" cy="1282918"/>
          </a:xfrm>
          <a:prstGeom prst="wedgeRectCallout">
            <a:avLst>
              <a:gd name="adj1" fmla="val -73577"/>
              <a:gd name="adj2" fmla="val 38672"/>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2"/>
                </a:solidFill>
                <a:latin typeface="黑体" panose="02010609060101010101" pitchFamily="49" charset="-122"/>
                <a:ea typeface="黑体" panose="02010609060101010101" pitchFamily="49" charset="-122"/>
              </a:rPr>
              <a:t>保密性，又称机密性，是指信息在存储、使用、传输过程中不会泄露给非授权的用户或者实体</a:t>
            </a:r>
          </a:p>
        </p:txBody>
      </p:sp>
      <p:sp>
        <p:nvSpPr>
          <p:cNvPr id="17" name="矩形标注 16"/>
          <p:cNvSpPr/>
          <p:nvPr/>
        </p:nvSpPr>
        <p:spPr>
          <a:xfrm>
            <a:off x="208256" y="3259766"/>
            <a:ext cx="2887484" cy="1304677"/>
          </a:xfrm>
          <a:prstGeom prst="wedgeRectCallout">
            <a:avLst>
              <a:gd name="adj1" fmla="val 34002"/>
              <a:gd name="adj2" fmla="val 73405"/>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2"/>
                </a:solidFill>
                <a:latin typeface="黑体" panose="02010609060101010101" pitchFamily="49" charset="-122"/>
                <a:ea typeface="黑体" panose="02010609060101010101" pitchFamily="49" charset="-122"/>
              </a:rPr>
              <a:t>在存储、使用、传输过程</a:t>
            </a:r>
            <a:r>
              <a:rPr lang="zh-CN" altLang="en-US" dirty="0">
                <a:solidFill>
                  <a:schemeClr val="tx2"/>
                </a:solidFill>
                <a:latin typeface="黑体" panose="02010609060101010101" pitchFamily="49" charset="-122"/>
                <a:ea typeface="黑体" panose="02010609060101010101" pitchFamily="49" charset="-122"/>
              </a:rPr>
              <a:t>中，确保信息或数据不</a:t>
            </a:r>
            <a:r>
              <a:rPr lang="zh-CN" altLang="en-US" dirty="0" smtClean="0">
                <a:solidFill>
                  <a:schemeClr val="tx2"/>
                </a:solidFill>
                <a:latin typeface="黑体" panose="02010609060101010101" pitchFamily="49" charset="-122"/>
                <a:ea typeface="黑体" panose="02010609060101010101" pitchFamily="49" charset="-122"/>
              </a:rPr>
              <a:t>被非授权用户篡改</a:t>
            </a:r>
            <a:r>
              <a:rPr lang="zh-CN" altLang="en-US" dirty="0">
                <a:solidFill>
                  <a:schemeClr val="tx2"/>
                </a:solidFill>
                <a:latin typeface="黑体" panose="02010609060101010101" pitchFamily="49" charset="-122"/>
                <a:ea typeface="黑体" panose="02010609060101010101" pitchFamily="49" charset="-122"/>
              </a:rPr>
              <a:t>或在篡改后能够被迅速发现</a:t>
            </a:r>
          </a:p>
        </p:txBody>
      </p:sp>
      <p:sp>
        <p:nvSpPr>
          <p:cNvPr id="18" name="矩形标注 17"/>
          <p:cNvSpPr/>
          <p:nvPr/>
        </p:nvSpPr>
        <p:spPr>
          <a:xfrm>
            <a:off x="8946908" y="3091939"/>
            <a:ext cx="3034459" cy="1343386"/>
          </a:xfrm>
          <a:prstGeom prst="wedgeRectCallout">
            <a:avLst>
              <a:gd name="adj1" fmla="val -40076"/>
              <a:gd name="adj2" fmla="val 74129"/>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2"/>
                </a:solidFill>
                <a:latin typeface="黑体" panose="02010609060101010101" pitchFamily="49" charset="-122"/>
                <a:ea typeface="黑体" panose="02010609060101010101" pitchFamily="49" charset="-122"/>
              </a:rPr>
              <a:t>授权用户或者实体对于信息及资源的正常使用不会被异常拒绝，允许其可靠而且及时地访问信息及资源</a:t>
            </a:r>
          </a:p>
        </p:txBody>
      </p:sp>
      <p:grpSp>
        <p:nvGrpSpPr>
          <p:cNvPr id="20" name="组合 19">
            <a:extLst>
              <a:ext uri="{FF2B5EF4-FFF2-40B4-BE49-F238E27FC236}">
                <a16:creationId xmlns:a16="http://schemas.microsoft.com/office/drawing/2014/main" id="{94FACF2C-E8EA-4EBB-A5F5-624C5A2029E3}"/>
              </a:ext>
            </a:extLst>
          </p:cNvPr>
          <p:cNvGrpSpPr/>
          <p:nvPr/>
        </p:nvGrpSpPr>
        <p:grpSpPr>
          <a:xfrm>
            <a:off x="1" y="346277"/>
            <a:ext cx="12191999" cy="378554"/>
            <a:chOff x="0" y="257574"/>
            <a:chExt cx="12191999" cy="378554"/>
          </a:xfrm>
        </p:grpSpPr>
        <p:sp>
          <p:nvSpPr>
            <p:cNvPr id="21" name="矩形 20">
              <a:extLst>
                <a:ext uri="{FF2B5EF4-FFF2-40B4-BE49-F238E27FC236}">
                  <a16:creationId xmlns:a16="http://schemas.microsoft.com/office/drawing/2014/main" id="{F9A61405-0682-4602-BF60-F734C8C97EA0}"/>
                </a:ext>
              </a:extLst>
            </p:cNvPr>
            <p:cNvSpPr/>
            <p:nvPr/>
          </p:nvSpPr>
          <p:spPr>
            <a:xfrm>
              <a:off x="3739363" y="257574"/>
              <a:ext cx="845263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BC2B464-4C47-4EE6-9610-D9CB88A26D53}"/>
                </a:ext>
              </a:extLst>
            </p:cNvPr>
            <p:cNvSpPr/>
            <p:nvPr/>
          </p:nvSpPr>
          <p:spPr>
            <a:xfrm>
              <a:off x="0" y="257574"/>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TextBox 27">
            <a:extLst>
              <a:ext uri="{FF2B5EF4-FFF2-40B4-BE49-F238E27FC236}">
                <a16:creationId xmlns:a16="http://schemas.microsoft.com/office/drawing/2014/main" id="{A14467AD-D84F-4CF0-9B77-D33FECC89748}"/>
              </a:ext>
            </a:extLst>
          </p:cNvPr>
          <p:cNvSpPr txBox="1"/>
          <p:nvPr/>
        </p:nvSpPr>
        <p:spPr>
          <a:xfrm>
            <a:off x="689329" y="336652"/>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 name="矩形 1"/>
          <p:cNvSpPr/>
          <p:nvPr/>
        </p:nvSpPr>
        <p:spPr>
          <a:xfrm>
            <a:off x="689329" y="923264"/>
            <a:ext cx="3497752" cy="592213"/>
          </a:xfrm>
          <a:prstGeom prst="rect">
            <a:avLst/>
          </a:prstGeom>
        </p:spPr>
        <p:txBody>
          <a:bodyPr vert="horz" lIns="91440" tIns="45720" rIns="91440" bIns="45720" rtlCol="0">
            <a:normAutofit fontScale="92500" lnSpcReduction="10000"/>
          </a:bodyPr>
          <a:lstStyle/>
          <a:p>
            <a:pPr marL="358775" indent="-358775" defTabSz="914400">
              <a:lnSpc>
                <a:spcPct val="130000"/>
              </a:lnSpc>
              <a:spcBef>
                <a:spcPts val="1000"/>
              </a:spcBef>
              <a:buSzPct val="110000"/>
              <a:buFont typeface="Arial" panose="020B0604020202020204" pitchFamily="34" charset="0"/>
              <a:buChar char="•"/>
            </a:pPr>
            <a:r>
              <a:rPr lang="zh-CN" altLang="en-US" sz="2800" spc="-10" dirty="0">
                <a:latin typeface="Times New Roman" panose="02020603050405020304" pitchFamily="18" charset="0"/>
                <a:ea typeface="黑体" panose="02010609060101010101" pitchFamily="49" charset="-122"/>
                <a:cs typeface="华文行楷"/>
              </a:rPr>
              <a:t>信息</a:t>
            </a:r>
            <a:r>
              <a:rPr lang="zh-CN" altLang="en-US" sz="2800" spc="-10" dirty="0" smtClean="0">
                <a:latin typeface="Times New Roman" panose="02020603050405020304" pitchFamily="18" charset="0"/>
                <a:ea typeface="黑体" panose="02010609060101010101" pitchFamily="49" charset="-122"/>
                <a:cs typeface="华文行楷"/>
              </a:rPr>
              <a:t>安全三</a:t>
            </a:r>
            <a:r>
              <a:rPr lang="zh-CN" altLang="en-US" sz="2800" spc="-10" dirty="0">
                <a:latin typeface="Times New Roman" panose="02020603050405020304" pitchFamily="18" charset="0"/>
                <a:ea typeface="黑体" panose="02010609060101010101" pitchFamily="49" charset="-122"/>
                <a:cs typeface="华文行楷"/>
              </a:rPr>
              <a:t>要素 </a:t>
            </a:r>
          </a:p>
        </p:txBody>
      </p:sp>
      <p:sp>
        <p:nvSpPr>
          <p:cNvPr id="36" name="椭圆 35">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6DA2B91-A0D1-437A-9D7F-CB2309AAF4E7}" type="slidenum">
              <a:rPr lang="zh-CN" altLang="en-US" smtClean="0"/>
              <a:t>14</a:t>
            </a:fld>
            <a:endParaRPr lang="zh-CN" altLang="en-US"/>
          </a:p>
        </p:txBody>
      </p:sp>
    </p:spTree>
    <p:extLst>
      <p:ext uri="{BB962C8B-B14F-4D97-AF65-F5344CB8AC3E}">
        <p14:creationId xmlns:p14="http://schemas.microsoft.com/office/powerpoint/2010/main" val="411453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61" y="1017739"/>
            <a:ext cx="11347458" cy="5022866"/>
          </a:xfrm>
        </p:spPr>
        <p:txBody>
          <a:bodyPr vert="horz" lIns="91440" tIns="45720" rIns="91440" bIns="45720" rtlCol="0">
            <a:noAutofit/>
          </a:bodyPr>
          <a:lstStyle/>
          <a:p>
            <a:r>
              <a:rPr lang="zh-CN" altLang="en-US" sz="2400" spc="-10" dirty="0">
                <a:cs typeface="华文行楷"/>
              </a:rPr>
              <a:t>其它网络安全的目标</a:t>
            </a:r>
            <a:endParaRPr lang="en-US" altLang="zh-CN" sz="2400" spc="-10" dirty="0">
              <a:cs typeface="华文行楷"/>
            </a:endParaRPr>
          </a:p>
          <a:p>
            <a:pPr lvl="1"/>
            <a:r>
              <a:rPr lang="zh-CN" altLang="en-US" sz="2000" spc="-10" dirty="0">
                <a:cs typeface="华文行楷"/>
              </a:rPr>
              <a:t>不可抵赖性</a:t>
            </a:r>
          </a:p>
          <a:p>
            <a:pPr lvl="2"/>
            <a:r>
              <a:rPr lang="zh-CN" altLang="en-US" sz="1600" dirty="0"/>
              <a:t>不可抵赖性是信息交互过程中，所有参与者不能否认曾经</a:t>
            </a:r>
            <a:r>
              <a:rPr lang="zh-CN" altLang="en-US" sz="1600" dirty="0" smtClean="0"/>
              <a:t>完成的操作的</a:t>
            </a:r>
            <a:r>
              <a:rPr lang="zh-CN" altLang="en-US" sz="1600" dirty="0"/>
              <a:t>特性。</a:t>
            </a:r>
          </a:p>
          <a:p>
            <a:pPr lvl="1"/>
            <a:r>
              <a:rPr lang="zh-CN" altLang="en-US" sz="2000" spc="-10" dirty="0">
                <a:cs typeface="华文行楷"/>
              </a:rPr>
              <a:t>真实性</a:t>
            </a:r>
          </a:p>
          <a:p>
            <a:pPr lvl="2"/>
            <a:r>
              <a:rPr lang="zh-CN" altLang="en-US" sz="1600" dirty="0"/>
              <a:t>信息的真实性要求信息中所涉及的事务是客观存在的，信息的各个要素都真实且齐全，信息的来源是真实可靠的。</a:t>
            </a:r>
          </a:p>
          <a:p>
            <a:pPr lvl="1"/>
            <a:r>
              <a:rPr lang="zh-CN" altLang="en-US" sz="2000" spc="-10" dirty="0">
                <a:cs typeface="华文行楷"/>
              </a:rPr>
              <a:t>可控性</a:t>
            </a:r>
          </a:p>
          <a:p>
            <a:pPr lvl="2"/>
            <a:r>
              <a:rPr lang="zh-CN" altLang="en-US" sz="1600" dirty="0"/>
              <a:t>信息的可控性是指对信息的传播及内容具有控制能力。</a:t>
            </a:r>
            <a:r>
              <a:rPr lang="zh-CN" altLang="en-US" sz="1600" dirty="0" smtClean="0"/>
              <a:t>也就是可以</a:t>
            </a:r>
            <a:r>
              <a:rPr lang="zh-CN" altLang="en-US" sz="1600" dirty="0"/>
              <a:t>控制用户的信息流向，对信息内容进行审查，对出现的</a:t>
            </a:r>
            <a:r>
              <a:rPr lang="zh-CN" altLang="en-US" sz="1600" dirty="0" smtClean="0"/>
              <a:t>安全</a:t>
            </a:r>
            <a:r>
              <a:rPr lang="zh-CN" altLang="en-US" sz="1600" dirty="0"/>
              <a:t>问题提供调查和追踪手段。</a:t>
            </a:r>
          </a:p>
          <a:p>
            <a:pPr lvl="1"/>
            <a:r>
              <a:rPr lang="zh-CN" altLang="en-US" sz="2000" spc="-10" dirty="0">
                <a:cs typeface="华文行楷"/>
              </a:rPr>
              <a:t>可审查性</a:t>
            </a:r>
          </a:p>
          <a:p>
            <a:pPr lvl="2"/>
            <a:r>
              <a:rPr lang="zh-CN" altLang="en-US" sz="1600" dirty="0"/>
              <a:t>出现安全问题时提供依据与手段，它以可控性为基础。</a:t>
            </a:r>
          </a:p>
          <a:p>
            <a:pPr lvl="1"/>
            <a:r>
              <a:rPr lang="zh-CN" altLang="en-US" sz="2000" spc="-10" dirty="0">
                <a:cs typeface="华文行楷"/>
              </a:rPr>
              <a:t>保鲜性</a:t>
            </a:r>
            <a:r>
              <a:rPr lang="en-US" altLang="zh-CN" sz="2000" spc="-10" dirty="0">
                <a:cs typeface="华文行楷"/>
              </a:rPr>
              <a:t>(</a:t>
            </a:r>
            <a:r>
              <a:rPr lang="zh-CN" altLang="en-US" sz="2000" spc="-10" dirty="0">
                <a:cs typeface="华文行楷"/>
              </a:rPr>
              <a:t>新鲜性</a:t>
            </a:r>
            <a:r>
              <a:rPr lang="en-US" altLang="zh-CN" sz="2000" spc="-10" dirty="0">
                <a:cs typeface="华文行楷"/>
              </a:rPr>
              <a:t>)</a:t>
            </a:r>
            <a:r>
              <a:rPr lang="zh-CN" altLang="en-US" sz="2000" spc="-10" dirty="0">
                <a:cs typeface="华文行楷"/>
              </a:rPr>
              <a:t>：</a:t>
            </a:r>
            <a:endParaRPr lang="en-US" altLang="zh-CN" sz="2000" spc="-10" dirty="0">
              <a:cs typeface="华文行楷"/>
            </a:endParaRPr>
          </a:p>
          <a:p>
            <a:pPr lvl="2"/>
            <a:r>
              <a:rPr lang="zh-CN" altLang="en-US" sz="1600" dirty="0"/>
              <a:t>也就是说信息必须是在其时效之内的，不能是过时的。新鲜性对保证物联网的安全尤其重要。</a:t>
            </a:r>
          </a:p>
          <a:p>
            <a:endParaRPr lang="zh-CN" altLang="en-US" sz="2400" spc="-10" dirty="0">
              <a:cs typeface="华文行楷"/>
            </a:endParaRPr>
          </a:p>
        </p:txBody>
      </p:sp>
      <p:grpSp>
        <p:nvGrpSpPr>
          <p:cNvPr id="19" name="组合 18"/>
          <p:cNvGrpSpPr/>
          <p:nvPr/>
        </p:nvGrpSpPr>
        <p:grpSpPr>
          <a:xfrm>
            <a:off x="1" y="336652"/>
            <a:ext cx="12191999" cy="378554"/>
            <a:chOff x="1" y="336652"/>
            <a:chExt cx="12191999" cy="378554"/>
          </a:xfrm>
        </p:grpSpPr>
        <p:sp>
          <p:nvSpPr>
            <p:cNvPr id="5" name="矩形 4">
              <a:extLst>
                <a:ext uri="{FF2B5EF4-FFF2-40B4-BE49-F238E27FC236}">
                  <a16:creationId xmlns:a16="http://schemas.microsoft.com/office/drawing/2014/main" id="{F9A61405-0682-4602-BF60-F734C8C97EA0}"/>
                </a:ext>
              </a:extLst>
            </p:cNvPr>
            <p:cNvSpPr/>
            <p:nvPr/>
          </p:nvSpPr>
          <p:spPr>
            <a:xfrm>
              <a:off x="3599848" y="336652"/>
              <a:ext cx="859215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7">
            <a:extLst>
              <a:ext uri="{FF2B5EF4-FFF2-40B4-BE49-F238E27FC236}">
                <a16:creationId xmlns:a16="http://schemas.microsoft.com/office/drawing/2014/main" id="{A14467AD-D84F-4CF0-9B77-D33FECC89748}"/>
              </a:ext>
            </a:extLst>
          </p:cNvPr>
          <p:cNvSpPr txBox="1"/>
          <p:nvPr/>
        </p:nvSpPr>
        <p:spPr>
          <a:xfrm>
            <a:off x="689329" y="336652"/>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15</a:t>
            </a:fld>
            <a:endParaRPr lang="zh-CN" altLang="en-US"/>
          </a:p>
        </p:txBody>
      </p:sp>
    </p:spTree>
    <p:extLst>
      <p:ext uri="{BB962C8B-B14F-4D97-AF65-F5344CB8AC3E}">
        <p14:creationId xmlns:p14="http://schemas.microsoft.com/office/powerpoint/2010/main" val="292020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62975"/>
            <a:ext cx="10817994" cy="5022866"/>
          </a:xfrm>
        </p:spPr>
        <p:txBody>
          <a:bodyPr>
            <a:normAutofit fontScale="92500"/>
          </a:bodyPr>
          <a:lstStyle/>
          <a:p>
            <a:r>
              <a:rPr lang="zh-CN" altLang="en-US" dirty="0"/>
              <a:t>网络安全</a:t>
            </a:r>
            <a:r>
              <a:rPr lang="zh-CN" altLang="en-US" dirty="0" smtClean="0"/>
              <a:t>体系结构</a:t>
            </a:r>
            <a:endParaRPr lang="en-US" altLang="zh-CN" dirty="0" smtClean="0"/>
          </a:p>
          <a:p>
            <a:pPr lvl="1"/>
            <a:r>
              <a:rPr lang="zh-CN" altLang="en-US" dirty="0" smtClean="0"/>
              <a:t>是</a:t>
            </a:r>
            <a:r>
              <a:rPr lang="zh-CN" altLang="en-US" dirty="0"/>
              <a:t>安全服务、安全机制、</a:t>
            </a:r>
            <a:r>
              <a:rPr lang="zh-CN" altLang="en-US" dirty="0" smtClean="0"/>
              <a:t>安全策略</a:t>
            </a:r>
            <a:r>
              <a:rPr lang="zh-CN" altLang="en-US" dirty="0"/>
              <a:t>及相关技术的集合。</a:t>
            </a:r>
          </a:p>
          <a:p>
            <a:pPr lvl="1" algn="just"/>
            <a:r>
              <a:rPr lang="zh-CN" altLang="en-US" dirty="0"/>
              <a:t>国际标准化组织</a:t>
            </a:r>
            <a:r>
              <a:rPr lang="en-US" altLang="zh-CN" dirty="0"/>
              <a:t>(ISO)</a:t>
            </a:r>
            <a:r>
              <a:rPr lang="zh-CN" altLang="en-US" dirty="0"/>
              <a:t>于</a:t>
            </a:r>
            <a:r>
              <a:rPr lang="en-US" altLang="zh-CN" dirty="0"/>
              <a:t>1988</a:t>
            </a:r>
            <a:r>
              <a:rPr lang="zh-CN" altLang="en-US" dirty="0"/>
              <a:t>年发布了</a:t>
            </a:r>
            <a:r>
              <a:rPr lang="en-US" altLang="zh-CN" dirty="0"/>
              <a:t>ISO 7498-2</a:t>
            </a:r>
            <a:r>
              <a:rPr lang="zh-CN" altLang="en-US" dirty="0"/>
              <a:t>标准</a:t>
            </a:r>
            <a:r>
              <a:rPr lang="zh-CN" altLang="en-US" dirty="0" smtClean="0"/>
              <a:t>，即</a:t>
            </a:r>
            <a:r>
              <a:rPr lang="zh-CN" altLang="en-US" dirty="0"/>
              <a:t>开放系统互联</a:t>
            </a:r>
            <a:r>
              <a:rPr lang="en-US" altLang="zh-CN" dirty="0"/>
              <a:t>(OSI</a:t>
            </a:r>
            <a:r>
              <a:rPr lang="zh-CN" altLang="en-US" dirty="0"/>
              <a:t>， </a:t>
            </a:r>
            <a:r>
              <a:rPr lang="en-US" altLang="zh-CN" dirty="0"/>
              <a:t>Open System Interconnection)</a:t>
            </a:r>
            <a:r>
              <a:rPr lang="zh-CN" altLang="en-US" dirty="0" smtClean="0"/>
              <a:t>安全体系结构</a:t>
            </a:r>
            <a:r>
              <a:rPr lang="zh-CN" altLang="en-US" dirty="0"/>
              <a:t>标准，该标准等同于中华人民共和国国家标准 的</a:t>
            </a:r>
            <a:r>
              <a:rPr lang="en-US" altLang="zh-CN" dirty="0"/>
              <a:t>GB/T 9387.2-1995</a:t>
            </a:r>
            <a:r>
              <a:rPr lang="zh-CN" altLang="en-US" dirty="0"/>
              <a:t>。</a:t>
            </a:r>
          </a:p>
          <a:p>
            <a:pPr lvl="1"/>
            <a:r>
              <a:rPr lang="en-US" altLang="zh-CN" dirty="0" smtClean="0"/>
              <a:t>1990</a:t>
            </a:r>
            <a:r>
              <a:rPr lang="zh-CN" altLang="en-US" dirty="0" smtClean="0"/>
              <a:t>年 </a:t>
            </a:r>
            <a:r>
              <a:rPr lang="zh-CN" altLang="en-US" dirty="0"/>
              <a:t>， </a:t>
            </a:r>
            <a:r>
              <a:rPr lang="zh-CN" altLang="en-US" dirty="0" smtClean="0"/>
              <a:t>国际电信 </a:t>
            </a:r>
            <a:r>
              <a:rPr lang="zh-CN" altLang="en-US" dirty="0"/>
              <a:t>联  盟 </a:t>
            </a:r>
            <a:r>
              <a:rPr lang="en-US" altLang="zh-CN" dirty="0"/>
              <a:t>(</a:t>
            </a:r>
            <a:r>
              <a:rPr lang="en-US" altLang="zh-CN" dirty="0" smtClean="0"/>
              <a:t>ITU</a:t>
            </a:r>
            <a:r>
              <a:rPr lang="zh-CN" altLang="en-US" dirty="0" smtClean="0"/>
              <a:t>， </a:t>
            </a:r>
            <a:r>
              <a:rPr lang="en-US" altLang="zh-CN" dirty="0" smtClean="0"/>
              <a:t>International Telecommunication Union</a:t>
            </a:r>
            <a:r>
              <a:rPr lang="en-US" altLang="zh-CN" dirty="0"/>
              <a:t>) </a:t>
            </a:r>
            <a:r>
              <a:rPr lang="zh-CN" altLang="en-US" dirty="0"/>
              <a:t>决定采用</a:t>
            </a:r>
            <a:r>
              <a:rPr lang="en-US" altLang="zh-CN" dirty="0" smtClean="0"/>
              <a:t>ISO 7498-2 </a:t>
            </a:r>
            <a:r>
              <a:rPr lang="zh-CN" altLang="en-US" dirty="0"/>
              <a:t>作为</a:t>
            </a:r>
            <a:r>
              <a:rPr lang="zh-CN" altLang="en-US" dirty="0" smtClean="0"/>
              <a:t>其</a:t>
            </a:r>
            <a:r>
              <a:rPr lang="en-US" altLang="zh-CN" dirty="0" smtClean="0"/>
              <a:t>X.800</a:t>
            </a:r>
            <a:r>
              <a:rPr lang="zh-CN" altLang="en-US" dirty="0"/>
              <a:t>推荐标准。因此，</a:t>
            </a:r>
            <a:r>
              <a:rPr lang="en-US" altLang="zh-CN" dirty="0"/>
              <a:t>X.800</a:t>
            </a:r>
            <a:r>
              <a:rPr lang="zh-CN" altLang="en-US" dirty="0"/>
              <a:t>和</a:t>
            </a:r>
            <a:r>
              <a:rPr lang="en-US" altLang="zh-CN" dirty="0" smtClean="0"/>
              <a:t>ISO 7498-2</a:t>
            </a:r>
            <a:r>
              <a:rPr lang="zh-CN" altLang="en-US" dirty="0"/>
              <a:t>标准基本相 同。</a:t>
            </a:r>
          </a:p>
          <a:p>
            <a:pPr lvl="1"/>
            <a:r>
              <a:rPr lang="en-US" altLang="zh-CN" dirty="0"/>
              <a:t>1998</a:t>
            </a:r>
            <a:r>
              <a:rPr lang="zh-CN" altLang="en-US" dirty="0"/>
              <a:t>年，</a:t>
            </a:r>
            <a:r>
              <a:rPr lang="en-US" altLang="zh-CN" dirty="0" smtClean="0"/>
              <a:t>RFC 2401</a:t>
            </a:r>
            <a:r>
              <a:rPr lang="zh-CN" altLang="en-US" dirty="0"/>
              <a:t>（</a:t>
            </a:r>
            <a:r>
              <a:rPr lang="en-US" altLang="zh-CN" dirty="0" smtClean="0"/>
              <a:t>Last updated 2013-03-02</a:t>
            </a:r>
            <a:r>
              <a:rPr lang="zh-CN" altLang="en-US" dirty="0"/>
              <a:t>）给出</a:t>
            </a:r>
            <a:r>
              <a:rPr lang="zh-CN" altLang="en-US" dirty="0" smtClean="0"/>
              <a:t>了</a:t>
            </a:r>
            <a:r>
              <a:rPr lang="en-US" altLang="zh-CN" dirty="0" smtClean="0"/>
              <a:t>Internet</a:t>
            </a:r>
            <a:r>
              <a:rPr lang="zh-CN" altLang="en-US" dirty="0"/>
              <a:t>协议的安全结构，定义了</a:t>
            </a:r>
            <a:r>
              <a:rPr lang="en-US" altLang="zh-CN" dirty="0" smtClean="0"/>
              <a:t>IPsec</a:t>
            </a:r>
            <a:r>
              <a:rPr lang="zh-CN" altLang="en-US" dirty="0" smtClean="0"/>
              <a:t>系统基本结构</a:t>
            </a:r>
            <a:r>
              <a:rPr lang="zh-CN" altLang="en-US" dirty="0"/>
              <a:t>，这一结构的目的是为</a:t>
            </a:r>
            <a:r>
              <a:rPr lang="en-US" altLang="zh-CN" dirty="0"/>
              <a:t>IP</a:t>
            </a:r>
            <a:r>
              <a:rPr lang="zh-CN" altLang="en-US" dirty="0"/>
              <a:t>层传输提供多种安全服务。</a:t>
            </a:r>
          </a:p>
          <a:p>
            <a:endParaRPr lang="zh-CN" altLang="en-US" dirty="0"/>
          </a:p>
        </p:txBody>
      </p:sp>
      <p:grpSp>
        <p:nvGrpSpPr>
          <p:cNvPr id="5" name="组合 4"/>
          <p:cNvGrpSpPr/>
          <p:nvPr/>
        </p:nvGrpSpPr>
        <p:grpSpPr>
          <a:xfrm>
            <a:off x="13888" y="353508"/>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3378163" y="336652"/>
              <a:ext cx="881383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27">
            <a:extLst>
              <a:ext uri="{FF2B5EF4-FFF2-40B4-BE49-F238E27FC236}">
                <a16:creationId xmlns:a16="http://schemas.microsoft.com/office/drawing/2014/main" id="{A14467AD-D84F-4CF0-9B77-D33FECC89748}"/>
              </a:ext>
            </a:extLst>
          </p:cNvPr>
          <p:cNvSpPr txBox="1"/>
          <p:nvPr/>
        </p:nvSpPr>
        <p:spPr>
          <a:xfrm>
            <a:off x="689329" y="336652"/>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16</a:t>
            </a:fld>
            <a:endParaRPr lang="zh-CN" altLang="en-US"/>
          </a:p>
        </p:txBody>
      </p:sp>
    </p:spTree>
    <p:extLst>
      <p:ext uri="{BB962C8B-B14F-4D97-AF65-F5344CB8AC3E}">
        <p14:creationId xmlns:p14="http://schemas.microsoft.com/office/powerpoint/2010/main" val="159421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4222" y="1220727"/>
            <a:ext cx="10515600" cy="5022866"/>
          </a:xfrm>
        </p:spPr>
        <p:txBody>
          <a:bodyPr>
            <a:normAutofit/>
          </a:bodyPr>
          <a:lstStyle/>
          <a:p>
            <a:pPr marL="355600" indent="-342900">
              <a:spcBef>
                <a:spcPts val="350"/>
              </a:spcBef>
              <a:tabLst>
                <a:tab pos="517525" algn="l"/>
              </a:tabLst>
            </a:pPr>
            <a:r>
              <a:rPr lang="zh-CN" altLang="en-US" dirty="0"/>
              <a:t>与安全体系结构相关的</a:t>
            </a:r>
            <a:r>
              <a:rPr lang="zh-CN" altLang="en-US" spc="-15" dirty="0" smtClean="0"/>
              <a:t>术</a:t>
            </a:r>
            <a:r>
              <a:rPr lang="zh-CN" altLang="en-US" dirty="0" smtClean="0"/>
              <a:t>语</a:t>
            </a:r>
            <a:endParaRPr lang="en-US" altLang="zh-CN" b="1" spc="-5" dirty="0" smtClean="0">
              <a:latin typeface="华文行楷"/>
              <a:cs typeface="华文行楷"/>
            </a:endParaRPr>
          </a:p>
          <a:p>
            <a:pPr marL="800100" lvl="1" indent="-342900">
              <a:spcBef>
                <a:spcPts val="350"/>
              </a:spcBef>
              <a:tabLst>
                <a:tab pos="517525" algn="l"/>
              </a:tabLst>
            </a:pPr>
            <a:r>
              <a:rPr lang="zh-CN" altLang="en-US" b="1" spc="-5" dirty="0" smtClean="0">
                <a:latin typeface="华文行楷"/>
                <a:cs typeface="华文行楷"/>
              </a:rPr>
              <a:t>安全服务</a:t>
            </a:r>
            <a:endParaRPr lang="en-US" altLang="zh-CN" b="1" spc="-5" dirty="0" smtClean="0">
              <a:latin typeface="华文行楷"/>
              <a:cs typeface="华文行楷"/>
            </a:endParaRPr>
          </a:p>
          <a:p>
            <a:pPr marL="1254125" lvl="2" indent="-457200">
              <a:spcBef>
                <a:spcPts val="350"/>
              </a:spcBef>
              <a:tabLst>
                <a:tab pos="517525" algn="l"/>
              </a:tabLst>
            </a:pPr>
            <a:r>
              <a:rPr lang="en-US" altLang="zh-CN" spc="5" dirty="0" smtClean="0">
                <a:latin typeface="Times New Roman"/>
                <a:cs typeface="Times New Roman"/>
              </a:rPr>
              <a:t>X.800</a:t>
            </a:r>
            <a:r>
              <a:rPr lang="zh-CN" altLang="en-US" spc="50" dirty="0">
                <a:latin typeface="宋体"/>
                <a:cs typeface="宋体"/>
              </a:rPr>
              <a:t>对</a:t>
            </a:r>
            <a:r>
              <a:rPr lang="zh-CN" altLang="en-US" spc="55" dirty="0">
                <a:latin typeface="宋体"/>
                <a:cs typeface="宋体"/>
              </a:rPr>
              <a:t>安</a:t>
            </a:r>
            <a:r>
              <a:rPr lang="zh-CN" altLang="en-US" spc="50" dirty="0">
                <a:latin typeface="宋体"/>
                <a:cs typeface="宋体"/>
              </a:rPr>
              <a:t>全服</a:t>
            </a:r>
            <a:r>
              <a:rPr lang="zh-CN" altLang="en-US" spc="55" dirty="0">
                <a:latin typeface="宋体"/>
                <a:cs typeface="宋体"/>
              </a:rPr>
              <a:t>务做</a:t>
            </a:r>
            <a:r>
              <a:rPr lang="zh-CN" altLang="en-US" spc="50" dirty="0">
                <a:latin typeface="宋体"/>
                <a:cs typeface="宋体"/>
              </a:rPr>
              <a:t>出定</a:t>
            </a:r>
            <a:r>
              <a:rPr lang="zh-CN" altLang="en-US" spc="55" dirty="0">
                <a:latin typeface="宋体"/>
                <a:cs typeface="宋体"/>
              </a:rPr>
              <a:t>义：</a:t>
            </a:r>
            <a:r>
              <a:rPr lang="zh-CN" altLang="en-US" spc="50" dirty="0">
                <a:latin typeface="宋体"/>
                <a:cs typeface="宋体"/>
              </a:rPr>
              <a:t>为了</a:t>
            </a:r>
            <a:r>
              <a:rPr lang="zh-CN" altLang="en-US" spc="55" dirty="0">
                <a:latin typeface="宋体"/>
                <a:cs typeface="宋体"/>
              </a:rPr>
              <a:t>保证</a:t>
            </a:r>
            <a:r>
              <a:rPr lang="zh-CN" altLang="en-US" spc="50" dirty="0">
                <a:latin typeface="宋体"/>
                <a:cs typeface="宋体"/>
              </a:rPr>
              <a:t>系统</a:t>
            </a:r>
            <a:r>
              <a:rPr lang="zh-CN" altLang="en-US" spc="55" dirty="0">
                <a:latin typeface="宋体"/>
                <a:cs typeface="宋体"/>
              </a:rPr>
              <a:t>或数</a:t>
            </a:r>
            <a:r>
              <a:rPr lang="zh-CN" altLang="en-US" spc="50" dirty="0">
                <a:latin typeface="宋体"/>
                <a:cs typeface="宋体"/>
              </a:rPr>
              <a:t>据</a:t>
            </a:r>
            <a:r>
              <a:rPr lang="zh-CN" altLang="en-US" dirty="0" smtClean="0">
                <a:latin typeface="宋体"/>
                <a:cs typeface="宋体"/>
              </a:rPr>
              <a:t>传输</a:t>
            </a:r>
            <a:r>
              <a:rPr lang="zh-CN" altLang="en-US" dirty="0">
                <a:latin typeface="宋体"/>
                <a:cs typeface="宋体"/>
              </a:rPr>
              <a:t>有足够的安全性，开放系统通信协议所提供的服</a:t>
            </a:r>
            <a:r>
              <a:rPr lang="zh-CN" altLang="en-US" spc="5" dirty="0">
                <a:latin typeface="宋体"/>
                <a:cs typeface="宋体"/>
              </a:rPr>
              <a:t>务</a:t>
            </a:r>
            <a:r>
              <a:rPr lang="zh-CN" altLang="en-US" dirty="0" smtClean="0">
                <a:latin typeface="宋体"/>
                <a:cs typeface="宋体"/>
              </a:rPr>
              <a:t>。</a:t>
            </a:r>
            <a:endParaRPr lang="en-US" altLang="zh-CN" dirty="0" smtClean="0">
              <a:latin typeface="宋体"/>
              <a:cs typeface="宋体"/>
            </a:endParaRPr>
          </a:p>
          <a:p>
            <a:pPr marL="1254125" lvl="2" indent="-457200">
              <a:spcBef>
                <a:spcPts val="350"/>
              </a:spcBef>
              <a:tabLst>
                <a:tab pos="517525" algn="l"/>
              </a:tabLst>
            </a:pPr>
            <a:r>
              <a:rPr lang="en-US" altLang="zh-CN" spc="-5" dirty="0" smtClean="0">
                <a:latin typeface="Times New Roman"/>
                <a:cs typeface="Times New Roman"/>
              </a:rPr>
              <a:t>RFC</a:t>
            </a:r>
            <a:r>
              <a:rPr lang="zh-CN" altLang="en-US" spc="75" dirty="0" smtClean="0">
                <a:latin typeface="Times New Roman"/>
                <a:cs typeface="Times New Roman"/>
              </a:rPr>
              <a:t> </a:t>
            </a:r>
            <a:r>
              <a:rPr lang="en-US" altLang="zh-CN" spc="10" dirty="0">
                <a:latin typeface="Times New Roman"/>
                <a:cs typeface="Times New Roman"/>
              </a:rPr>
              <a:t>2828</a:t>
            </a:r>
            <a:r>
              <a:rPr lang="zh-CN" altLang="en-US" spc="75" dirty="0">
                <a:latin typeface="宋体"/>
                <a:cs typeface="宋体"/>
              </a:rPr>
              <a:t>也对安</a:t>
            </a:r>
            <a:r>
              <a:rPr lang="zh-CN" altLang="en-US" spc="55" dirty="0">
                <a:latin typeface="宋体"/>
                <a:cs typeface="宋体"/>
              </a:rPr>
              <a:t>全</a:t>
            </a:r>
            <a:r>
              <a:rPr lang="zh-CN" altLang="en-US" spc="75" dirty="0">
                <a:latin typeface="宋体"/>
                <a:cs typeface="宋体"/>
              </a:rPr>
              <a:t>服务</a:t>
            </a:r>
            <a:r>
              <a:rPr lang="zh-CN" altLang="en-US" spc="55" dirty="0">
                <a:latin typeface="宋体"/>
                <a:cs typeface="宋体"/>
              </a:rPr>
              <a:t>做出</a:t>
            </a:r>
            <a:r>
              <a:rPr lang="zh-CN" altLang="en-US" spc="75" dirty="0">
                <a:latin typeface="宋体"/>
                <a:cs typeface="宋体"/>
              </a:rPr>
              <a:t>了更</a:t>
            </a:r>
            <a:r>
              <a:rPr lang="zh-CN" altLang="en-US" spc="55" dirty="0">
                <a:latin typeface="宋体"/>
                <a:cs typeface="宋体"/>
              </a:rPr>
              <a:t>加明</a:t>
            </a:r>
            <a:r>
              <a:rPr lang="zh-CN" altLang="en-US" spc="75" dirty="0">
                <a:latin typeface="宋体"/>
                <a:cs typeface="宋体"/>
              </a:rPr>
              <a:t>确的</a:t>
            </a:r>
            <a:r>
              <a:rPr lang="zh-CN" altLang="en-US" spc="55" dirty="0">
                <a:latin typeface="宋体"/>
                <a:cs typeface="宋体"/>
              </a:rPr>
              <a:t>定义</a:t>
            </a:r>
            <a:r>
              <a:rPr lang="zh-CN" altLang="en-US" spc="75" dirty="0">
                <a:latin typeface="宋体"/>
                <a:cs typeface="宋体"/>
              </a:rPr>
              <a:t>：</a:t>
            </a:r>
            <a:r>
              <a:rPr lang="zh-CN" altLang="en-US" dirty="0" smtClean="0">
                <a:latin typeface="宋体"/>
                <a:cs typeface="宋体"/>
              </a:rPr>
              <a:t>安</a:t>
            </a:r>
            <a:r>
              <a:rPr lang="zh-CN" altLang="en-US" spc="100" dirty="0" smtClean="0">
                <a:latin typeface="宋体"/>
                <a:cs typeface="宋体"/>
              </a:rPr>
              <a:t>全</a:t>
            </a:r>
            <a:r>
              <a:rPr lang="zh-CN" altLang="en-US" spc="100" dirty="0">
                <a:latin typeface="宋体"/>
                <a:cs typeface="宋体"/>
              </a:rPr>
              <a:t>服务</a:t>
            </a:r>
            <a:r>
              <a:rPr lang="zh-CN" altLang="en-US" spc="105" dirty="0">
                <a:latin typeface="宋体"/>
                <a:cs typeface="宋体"/>
              </a:rPr>
              <a:t>是</a:t>
            </a:r>
            <a:r>
              <a:rPr lang="zh-CN" altLang="en-US" spc="100" dirty="0">
                <a:latin typeface="宋体"/>
                <a:cs typeface="宋体"/>
              </a:rPr>
              <a:t>一种由</a:t>
            </a:r>
            <a:r>
              <a:rPr lang="zh-CN" altLang="en-US" spc="105" dirty="0">
                <a:latin typeface="宋体"/>
                <a:cs typeface="宋体"/>
              </a:rPr>
              <a:t>系</a:t>
            </a:r>
            <a:r>
              <a:rPr lang="zh-CN" altLang="en-US" spc="100" dirty="0">
                <a:latin typeface="宋体"/>
                <a:cs typeface="宋体"/>
              </a:rPr>
              <a:t>统提供</a:t>
            </a:r>
            <a:r>
              <a:rPr lang="zh-CN" altLang="en-US" spc="150" dirty="0">
                <a:latin typeface="宋体"/>
                <a:cs typeface="宋体"/>
              </a:rPr>
              <a:t>的</a:t>
            </a:r>
            <a:r>
              <a:rPr lang="zh-CN" altLang="en-US" b="1" spc="100" dirty="0">
                <a:solidFill>
                  <a:srgbClr val="0000FF"/>
                </a:solidFill>
                <a:latin typeface="黑体"/>
                <a:cs typeface="黑体"/>
              </a:rPr>
              <a:t>对资源</a:t>
            </a:r>
            <a:r>
              <a:rPr lang="zh-CN" altLang="en-US" b="1" spc="110" dirty="0">
                <a:solidFill>
                  <a:srgbClr val="0000FF"/>
                </a:solidFill>
                <a:latin typeface="黑体"/>
                <a:cs typeface="黑体"/>
              </a:rPr>
              <a:t>进</a:t>
            </a:r>
            <a:r>
              <a:rPr lang="zh-CN" altLang="en-US" b="1" spc="100" dirty="0">
                <a:solidFill>
                  <a:srgbClr val="0000FF"/>
                </a:solidFill>
                <a:latin typeface="黑体"/>
                <a:cs typeface="黑体"/>
              </a:rPr>
              <a:t>行特殊</a:t>
            </a:r>
            <a:r>
              <a:rPr lang="zh-CN" altLang="en-US" b="1" spc="110" dirty="0">
                <a:solidFill>
                  <a:srgbClr val="0000FF"/>
                </a:solidFill>
                <a:latin typeface="黑体"/>
                <a:cs typeface="黑体"/>
              </a:rPr>
              <a:t>保</a:t>
            </a:r>
            <a:r>
              <a:rPr lang="zh-CN" altLang="en-US" b="1" spc="100" dirty="0">
                <a:solidFill>
                  <a:srgbClr val="0000FF"/>
                </a:solidFill>
                <a:latin typeface="黑体"/>
                <a:cs typeface="黑体"/>
              </a:rPr>
              <a:t>护</a:t>
            </a:r>
            <a:r>
              <a:rPr lang="zh-CN" altLang="en-US" b="1" spc="-10" dirty="0" smtClean="0">
                <a:solidFill>
                  <a:srgbClr val="0000FF"/>
                </a:solidFill>
                <a:latin typeface="黑体"/>
                <a:cs typeface="黑体"/>
              </a:rPr>
              <a:t>的</a:t>
            </a:r>
            <a:r>
              <a:rPr lang="zh-CN" altLang="en-US" b="1" spc="-5" dirty="0" smtClean="0">
                <a:solidFill>
                  <a:srgbClr val="0000FF"/>
                </a:solidFill>
                <a:latin typeface="黑体"/>
                <a:cs typeface="黑体"/>
              </a:rPr>
              <a:t>进程</a:t>
            </a:r>
            <a:r>
              <a:rPr lang="zh-CN" altLang="en-US" b="1" spc="-5" dirty="0">
                <a:solidFill>
                  <a:srgbClr val="0000FF"/>
                </a:solidFill>
                <a:latin typeface="黑体"/>
                <a:cs typeface="黑体"/>
              </a:rPr>
              <a:t>或通信服</a:t>
            </a:r>
            <a:r>
              <a:rPr lang="zh-CN" altLang="en-US" b="1" dirty="0">
                <a:solidFill>
                  <a:srgbClr val="0000FF"/>
                </a:solidFill>
                <a:latin typeface="黑体"/>
                <a:cs typeface="黑体"/>
              </a:rPr>
              <a:t>务</a:t>
            </a:r>
            <a:r>
              <a:rPr lang="zh-CN" altLang="en-US" dirty="0">
                <a:latin typeface="宋体"/>
                <a:cs typeface="宋体"/>
              </a:rPr>
              <a:t>。</a:t>
            </a:r>
          </a:p>
          <a:p>
            <a:pPr marL="914400" lvl="1" indent="-457200">
              <a:tabLst>
                <a:tab pos="517525" algn="l"/>
              </a:tabLst>
            </a:pPr>
            <a:r>
              <a:rPr lang="zh-CN" altLang="en-US" b="1" spc="-5" dirty="0">
                <a:latin typeface="华文行楷"/>
                <a:cs typeface="华文行楷"/>
              </a:rPr>
              <a:t>安全</a:t>
            </a:r>
            <a:r>
              <a:rPr lang="zh-CN" altLang="en-US" b="1" spc="-5" dirty="0" smtClean="0">
                <a:latin typeface="华文行楷"/>
                <a:cs typeface="华文行楷"/>
              </a:rPr>
              <a:t>机制</a:t>
            </a:r>
            <a:endParaRPr lang="en-US" altLang="zh-CN" b="1" spc="-5" dirty="0" smtClean="0">
              <a:latin typeface="华文行楷"/>
              <a:cs typeface="华文行楷"/>
            </a:endParaRPr>
          </a:p>
          <a:p>
            <a:pPr marL="1254125" lvl="2" indent="-457200">
              <a:tabLst>
                <a:tab pos="517525" algn="l"/>
              </a:tabLst>
            </a:pPr>
            <a:r>
              <a:rPr lang="zh-CN" altLang="en-US" spc="105" dirty="0" smtClean="0">
                <a:latin typeface="宋体"/>
                <a:cs typeface="宋体"/>
              </a:rPr>
              <a:t>用来检测、防范安全攻击，并从中恢复系统的</a:t>
            </a:r>
            <a:r>
              <a:rPr lang="zh-CN" altLang="en-US" b="1" spc="110" dirty="0" smtClean="0">
                <a:solidFill>
                  <a:srgbClr val="0000FF"/>
                </a:solidFill>
                <a:latin typeface="黑体"/>
                <a:cs typeface="黑体"/>
              </a:rPr>
              <a:t>措</a:t>
            </a:r>
            <a:r>
              <a:rPr lang="zh-CN" altLang="en-US" b="1" spc="100" dirty="0" smtClean="0">
                <a:solidFill>
                  <a:srgbClr val="0000FF"/>
                </a:solidFill>
                <a:latin typeface="黑体"/>
                <a:cs typeface="黑体"/>
              </a:rPr>
              <a:t>施</a:t>
            </a:r>
            <a:r>
              <a:rPr lang="zh-CN" altLang="en-US" b="1" spc="100" dirty="0">
                <a:solidFill>
                  <a:srgbClr val="0000FF"/>
                </a:solidFill>
                <a:latin typeface="黑体"/>
                <a:cs typeface="黑体"/>
              </a:rPr>
              <a:t>或</a:t>
            </a:r>
            <a:r>
              <a:rPr lang="zh-CN" altLang="en-US" b="1" spc="110" dirty="0" smtClean="0">
                <a:solidFill>
                  <a:srgbClr val="0000FF"/>
                </a:solidFill>
                <a:latin typeface="黑体"/>
                <a:cs typeface="黑体"/>
              </a:rPr>
              <a:t>技术</a:t>
            </a:r>
            <a:r>
              <a:rPr lang="zh-CN" altLang="en-US" dirty="0" smtClean="0">
                <a:latin typeface="宋体"/>
                <a:cs typeface="宋体"/>
              </a:rPr>
              <a:t>。</a:t>
            </a:r>
            <a:endParaRPr lang="en-US" altLang="zh-CN" dirty="0" smtClean="0">
              <a:latin typeface="宋体"/>
              <a:cs typeface="宋体"/>
            </a:endParaRPr>
          </a:p>
          <a:p>
            <a:pPr marL="1254125" lvl="2" indent="-457200">
              <a:tabLst>
                <a:tab pos="517525" algn="l"/>
              </a:tabLst>
            </a:pPr>
            <a:r>
              <a:rPr lang="zh-CN" altLang="en-US" dirty="0" smtClean="0">
                <a:latin typeface="宋体"/>
                <a:cs typeface="宋体"/>
              </a:rPr>
              <a:t>常用</a:t>
            </a:r>
            <a:r>
              <a:rPr lang="zh-CN" altLang="en-US" dirty="0">
                <a:latin typeface="宋体"/>
                <a:cs typeface="宋体"/>
              </a:rPr>
              <a:t>的安全机制有认证机制、访问控制机制、加密</a:t>
            </a:r>
            <a:r>
              <a:rPr lang="zh-CN" altLang="en-US" dirty="0" smtClean="0">
                <a:latin typeface="宋体"/>
                <a:cs typeface="宋体"/>
              </a:rPr>
              <a:t>机</a:t>
            </a:r>
            <a:r>
              <a:rPr lang="zh-CN" altLang="en-US" spc="-5" dirty="0" smtClean="0">
                <a:latin typeface="宋体"/>
                <a:cs typeface="宋体"/>
              </a:rPr>
              <a:t>制</a:t>
            </a:r>
            <a:r>
              <a:rPr lang="zh-CN" altLang="en-US" dirty="0">
                <a:latin typeface="宋体"/>
                <a:cs typeface="宋体"/>
              </a:rPr>
              <a:t>、</a:t>
            </a:r>
            <a:r>
              <a:rPr lang="zh-CN" altLang="en-US" spc="-5" dirty="0">
                <a:latin typeface="宋体"/>
                <a:cs typeface="宋体"/>
              </a:rPr>
              <a:t>数据完整性机制、审计机制等</a:t>
            </a:r>
            <a:r>
              <a:rPr lang="zh-CN" altLang="en-US" dirty="0">
                <a:latin typeface="宋体"/>
                <a:cs typeface="宋体"/>
              </a:rPr>
              <a:t>。</a:t>
            </a:r>
            <a:endParaRPr lang="zh-CN" altLang="en-US" dirty="0"/>
          </a:p>
        </p:txBody>
      </p:sp>
      <p:grpSp>
        <p:nvGrpSpPr>
          <p:cNvPr id="5" name="组合 4"/>
          <p:cNvGrpSpPr/>
          <p:nvPr/>
        </p:nvGrpSpPr>
        <p:grpSpPr>
          <a:xfrm>
            <a:off x="1" y="355902"/>
            <a:ext cx="12191999" cy="378554"/>
            <a:chOff x="1" y="336652"/>
            <a:chExt cx="12191999" cy="378554"/>
          </a:xfrm>
        </p:grpSpPr>
        <p:sp>
          <p:nvSpPr>
            <p:cNvPr id="10" name="矩形 9">
              <a:extLst>
                <a:ext uri="{FF2B5EF4-FFF2-40B4-BE49-F238E27FC236}">
                  <a16:creationId xmlns:a16="http://schemas.microsoft.com/office/drawing/2014/main" id="{F9A61405-0682-4602-BF60-F734C8C97EA0}"/>
                </a:ext>
              </a:extLst>
            </p:cNvPr>
            <p:cNvSpPr/>
            <p:nvPr/>
          </p:nvSpPr>
          <p:spPr>
            <a:xfrm>
              <a:off x="3405937" y="336652"/>
              <a:ext cx="878606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7">
            <a:extLst>
              <a:ext uri="{FF2B5EF4-FFF2-40B4-BE49-F238E27FC236}">
                <a16:creationId xmlns:a16="http://schemas.microsoft.com/office/drawing/2014/main" id="{A14467AD-D84F-4CF0-9B77-D33FECC89748}"/>
              </a:ext>
            </a:extLst>
          </p:cNvPr>
          <p:cNvSpPr txBox="1"/>
          <p:nvPr/>
        </p:nvSpPr>
        <p:spPr>
          <a:xfrm>
            <a:off x="689329" y="336652"/>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17</a:t>
            </a:fld>
            <a:endParaRPr lang="zh-CN" altLang="en-US"/>
          </a:p>
        </p:txBody>
      </p:sp>
    </p:spTree>
    <p:extLst>
      <p:ext uri="{BB962C8B-B14F-4D97-AF65-F5344CB8AC3E}">
        <p14:creationId xmlns:p14="http://schemas.microsoft.com/office/powerpoint/2010/main" val="338398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4222" y="1220727"/>
            <a:ext cx="10515600" cy="5022866"/>
          </a:xfrm>
        </p:spPr>
        <p:txBody>
          <a:bodyPr>
            <a:normAutofit/>
          </a:bodyPr>
          <a:lstStyle/>
          <a:p>
            <a:pPr marL="355600" indent="-342900">
              <a:spcBef>
                <a:spcPts val="350"/>
              </a:spcBef>
              <a:tabLst>
                <a:tab pos="517525" algn="l"/>
              </a:tabLst>
            </a:pPr>
            <a:r>
              <a:rPr lang="zh-CN" altLang="en-US" dirty="0"/>
              <a:t>与安全体系结构相关的</a:t>
            </a:r>
            <a:r>
              <a:rPr lang="zh-CN" altLang="en-US" spc="-15" dirty="0" smtClean="0"/>
              <a:t>术</a:t>
            </a:r>
            <a:r>
              <a:rPr lang="zh-CN" altLang="en-US" dirty="0" smtClean="0"/>
              <a:t>语（</a:t>
            </a:r>
            <a:r>
              <a:rPr lang="zh-CN" altLang="en-US" dirty="0"/>
              <a:t>续</a:t>
            </a:r>
            <a:r>
              <a:rPr lang="zh-CN" altLang="en-US" dirty="0" smtClean="0"/>
              <a:t>）</a:t>
            </a:r>
            <a:endParaRPr lang="en-US" altLang="zh-CN" b="1" spc="-5" dirty="0">
              <a:latin typeface="华文行楷"/>
              <a:cs typeface="华文行楷"/>
            </a:endParaRPr>
          </a:p>
          <a:p>
            <a:pPr marL="800100" lvl="1" indent="-342900">
              <a:spcBef>
                <a:spcPts val="350"/>
              </a:spcBef>
              <a:tabLst>
                <a:tab pos="517525" algn="l"/>
              </a:tabLst>
            </a:pPr>
            <a:r>
              <a:rPr lang="zh-CN" altLang="en-US" spc="-5" dirty="0" smtClean="0">
                <a:latin typeface="华文行楷"/>
                <a:cs typeface="华文行楷"/>
              </a:rPr>
              <a:t>安全策略</a:t>
            </a:r>
            <a:endParaRPr lang="en-US" altLang="zh-CN" spc="-5" dirty="0" smtClean="0">
              <a:latin typeface="华文行楷"/>
              <a:cs typeface="华文行楷"/>
            </a:endParaRPr>
          </a:p>
          <a:p>
            <a:pPr marL="1139825" lvl="2" indent="-342900">
              <a:spcBef>
                <a:spcPts val="350"/>
              </a:spcBef>
              <a:tabLst>
                <a:tab pos="517525" algn="l"/>
              </a:tabLst>
            </a:pPr>
            <a:r>
              <a:rPr lang="zh-CN" altLang="en-US" spc="-5" dirty="0" smtClean="0">
                <a:latin typeface="华文行楷"/>
                <a:cs typeface="华文行楷"/>
              </a:rPr>
              <a:t>是</a:t>
            </a:r>
            <a:r>
              <a:rPr lang="zh-CN" altLang="en-US" spc="-5" dirty="0">
                <a:latin typeface="华文行楷"/>
                <a:cs typeface="华文行楷"/>
              </a:rPr>
              <a:t>指在某个安全域内，施加给所有</a:t>
            </a:r>
            <a:r>
              <a:rPr lang="zh-CN" altLang="en-US" spc="-5" dirty="0" smtClean="0">
                <a:latin typeface="华文行楷"/>
                <a:cs typeface="华文行楷"/>
              </a:rPr>
              <a:t>与安全</a:t>
            </a:r>
            <a:r>
              <a:rPr lang="zh-CN" altLang="en-US" spc="-5" dirty="0">
                <a:latin typeface="华文行楷"/>
                <a:cs typeface="华文行楷"/>
              </a:rPr>
              <a:t>相关活动的一套</a:t>
            </a:r>
            <a:r>
              <a:rPr lang="zh-CN" altLang="en-US" spc="-5" dirty="0">
                <a:solidFill>
                  <a:schemeClr val="accent5">
                    <a:lumMod val="75000"/>
                  </a:schemeClr>
                </a:solidFill>
                <a:latin typeface="华文行楷"/>
                <a:cs typeface="华文行楷"/>
              </a:rPr>
              <a:t>规则</a:t>
            </a:r>
            <a:r>
              <a:rPr lang="zh-CN" altLang="en-US" spc="-5" dirty="0">
                <a:latin typeface="华文行楷"/>
                <a:cs typeface="华文行楷"/>
              </a:rPr>
              <a:t>。所谓安全域，通常是指</a:t>
            </a:r>
            <a:r>
              <a:rPr lang="zh-CN" altLang="en-US" spc="-5" dirty="0" smtClean="0">
                <a:latin typeface="华文行楷"/>
                <a:cs typeface="华文行楷"/>
              </a:rPr>
              <a:t>属于</a:t>
            </a:r>
            <a:r>
              <a:rPr lang="zh-CN" altLang="en-US" spc="-5" dirty="0">
                <a:latin typeface="华文行楷"/>
                <a:cs typeface="华文行楷"/>
              </a:rPr>
              <a:t>某个组织机构的一系列处理进程和通信资源。</a:t>
            </a:r>
            <a:r>
              <a:rPr lang="zh-CN" altLang="en-US" spc="-5" dirty="0" smtClean="0">
                <a:latin typeface="华文行楷"/>
                <a:cs typeface="华文行楷"/>
              </a:rPr>
              <a:t>这些规则</a:t>
            </a:r>
            <a:r>
              <a:rPr lang="zh-CN" altLang="en-US" spc="-5" dirty="0">
                <a:latin typeface="华文行楷"/>
                <a:cs typeface="华文行楷"/>
              </a:rPr>
              <a:t>由该安全域中所设立的安全权威机构制定，并</a:t>
            </a:r>
            <a:r>
              <a:rPr lang="zh-CN" altLang="en-US" spc="-5" dirty="0" smtClean="0">
                <a:latin typeface="华文行楷"/>
                <a:cs typeface="华文行楷"/>
              </a:rPr>
              <a:t>由安全</a:t>
            </a:r>
            <a:r>
              <a:rPr lang="zh-CN" altLang="en-US" spc="-5" dirty="0">
                <a:latin typeface="华文行楷"/>
                <a:cs typeface="华文行楷"/>
              </a:rPr>
              <a:t>控制机构来描述、实施或实现。</a:t>
            </a:r>
          </a:p>
          <a:p>
            <a:pPr marL="800100" lvl="1" indent="-342900">
              <a:spcBef>
                <a:spcPts val="350"/>
              </a:spcBef>
              <a:tabLst>
                <a:tab pos="517525" algn="l"/>
              </a:tabLst>
            </a:pPr>
            <a:r>
              <a:rPr lang="zh-CN" altLang="en-US" spc="-5" dirty="0" smtClean="0">
                <a:latin typeface="华文行楷"/>
                <a:cs typeface="华文行楷"/>
              </a:rPr>
              <a:t>安全技术</a:t>
            </a:r>
            <a:endParaRPr lang="en-US" altLang="zh-CN" spc="-5" dirty="0" smtClean="0">
              <a:latin typeface="华文行楷"/>
              <a:cs typeface="华文行楷"/>
            </a:endParaRPr>
          </a:p>
          <a:p>
            <a:pPr marL="1139825" lvl="2" indent="-342900">
              <a:spcBef>
                <a:spcPts val="350"/>
              </a:spcBef>
              <a:tabLst>
                <a:tab pos="517525" algn="l"/>
              </a:tabLst>
            </a:pPr>
            <a:r>
              <a:rPr lang="zh-CN" altLang="en-US" spc="-5" dirty="0" smtClean="0">
                <a:latin typeface="华文行楷"/>
                <a:cs typeface="华文行楷"/>
              </a:rPr>
              <a:t>安全</a:t>
            </a:r>
            <a:r>
              <a:rPr lang="zh-CN" altLang="en-US" spc="-5" dirty="0">
                <a:latin typeface="华文行楷"/>
                <a:cs typeface="华文行楷"/>
              </a:rPr>
              <a:t>技术是与安全服务和安全机制对应的一序列算法、 方法或方案，体现在相应的软件或管理规范等之中。 比如密码技术、数字签名技术、防火墙技术、入侵</a:t>
            </a:r>
            <a:r>
              <a:rPr lang="zh-CN" altLang="en-US" spc="-5" dirty="0" smtClean="0">
                <a:latin typeface="华文行楷"/>
                <a:cs typeface="华文行楷"/>
              </a:rPr>
              <a:t>检测</a:t>
            </a:r>
            <a:r>
              <a:rPr lang="zh-CN" altLang="en-US" spc="-5" dirty="0">
                <a:latin typeface="华文行楷"/>
                <a:cs typeface="华文行楷"/>
              </a:rPr>
              <a:t>技术、防病毒技术和访问控制技术等。</a:t>
            </a:r>
            <a:endParaRPr lang="zh-CN" altLang="en-US" dirty="0"/>
          </a:p>
        </p:txBody>
      </p:sp>
      <p:grpSp>
        <p:nvGrpSpPr>
          <p:cNvPr id="5" name="组合 4"/>
          <p:cNvGrpSpPr/>
          <p:nvPr/>
        </p:nvGrpSpPr>
        <p:grpSpPr>
          <a:xfrm>
            <a:off x="1" y="355902"/>
            <a:ext cx="12191999" cy="378554"/>
            <a:chOff x="1" y="336652"/>
            <a:chExt cx="12191999" cy="378554"/>
          </a:xfrm>
        </p:grpSpPr>
        <p:sp>
          <p:nvSpPr>
            <p:cNvPr id="10" name="矩形 9">
              <a:extLst>
                <a:ext uri="{FF2B5EF4-FFF2-40B4-BE49-F238E27FC236}">
                  <a16:creationId xmlns:a16="http://schemas.microsoft.com/office/drawing/2014/main" id="{F9A61405-0682-4602-BF60-F734C8C97EA0}"/>
                </a:ext>
              </a:extLst>
            </p:cNvPr>
            <p:cNvSpPr/>
            <p:nvPr/>
          </p:nvSpPr>
          <p:spPr>
            <a:xfrm>
              <a:off x="3405937" y="336652"/>
              <a:ext cx="878606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27">
            <a:extLst>
              <a:ext uri="{FF2B5EF4-FFF2-40B4-BE49-F238E27FC236}">
                <a16:creationId xmlns:a16="http://schemas.microsoft.com/office/drawing/2014/main" id="{A14467AD-D84F-4CF0-9B77-D33FECC89748}"/>
              </a:ext>
            </a:extLst>
          </p:cNvPr>
          <p:cNvSpPr txBox="1"/>
          <p:nvPr/>
        </p:nvSpPr>
        <p:spPr>
          <a:xfrm>
            <a:off x="689329" y="336652"/>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18</a:t>
            </a:fld>
            <a:endParaRPr lang="zh-CN" altLang="en-US"/>
          </a:p>
        </p:txBody>
      </p:sp>
    </p:spTree>
    <p:extLst>
      <p:ext uri="{BB962C8B-B14F-4D97-AF65-F5344CB8AC3E}">
        <p14:creationId xmlns:p14="http://schemas.microsoft.com/office/powerpoint/2010/main" val="275448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748470" y="1150219"/>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748470" y="2160954"/>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758396" y="3201783"/>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758396" y="4242612"/>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327201" y="3176190"/>
            <a:ext cx="4477199" cy="461665"/>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安全主要技术</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327201" y="1150219"/>
            <a:ext cx="4698958" cy="830997"/>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何谓</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8C0A1E3-FF53-4D0C-8217-F762651D9F2F}"/>
              </a:ext>
            </a:extLst>
          </p:cNvPr>
          <p:cNvSpPr txBox="1"/>
          <p:nvPr/>
        </p:nvSpPr>
        <p:spPr>
          <a:xfrm>
            <a:off x="5327200" y="5305826"/>
            <a:ext cx="469895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当前网络安全状况与趋势</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327201" y="2146382"/>
            <a:ext cx="5025839" cy="461665"/>
          </a:xfrm>
          <a:prstGeom prst="rect">
            <a:avLst/>
          </a:prstGeom>
          <a:noFill/>
        </p:spPr>
        <p:txBody>
          <a:bodyPr wrap="square" rtlCol="0">
            <a:spAutoFit/>
          </a:bodyPr>
          <a:lstStyle/>
          <a:p>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面临的安全威胁 </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32" name="椭圆 31">
            <a:extLst>
              <a:ext uri="{FF2B5EF4-FFF2-40B4-BE49-F238E27FC236}">
                <a16:creationId xmlns:a16="http://schemas.microsoft.com/office/drawing/2014/main" id="{D8525EF6-319E-4F66-8F37-7FEF4FB19DAB}"/>
              </a:ext>
            </a:extLst>
          </p:cNvPr>
          <p:cNvSpPr/>
          <p:nvPr/>
        </p:nvSpPr>
        <p:spPr>
          <a:xfrm>
            <a:off x="4758396" y="5283441"/>
            <a:ext cx="463473" cy="43778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327201" y="4213470"/>
            <a:ext cx="502583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网络安全的起源与发展</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2" name="矩形 1"/>
          <p:cNvSpPr/>
          <p:nvPr/>
        </p:nvSpPr>
        <p:spPr>
          <a:xfrm>
            <a:off x="4168587" y="3186258"/>
            <a:ext cx="6601809" cy="28111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17649" y="740859"/>
            <a:ext cx="6601809" cy="1190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970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241658"/>
            <a:ext cx="5491480" cy="4935305"/>
          </a:xfrm>
          <a:ln>
            <a:solidFill>
              <a:schemeClr val="accent1">
                <a:lumMod val="50000"/>
              </a:schemeClr>
            </a:solidFill>
          </a:ln>
        </p:spPr>
        <p:txBody>
          <a:bodyPr>
            <a:normAutofit fontScale="92500"/>
          </a:bodyPr>
          <a:lstStyle/>
          <a:p>
            <a:pPr>
              <a:lnSpc>
                <a:spcPct val="150000"/>
              </a:lnSpc>
            </a:pPr>
            <a:r>
              <a:rPr lang="zh-CN" altLang="en-US" sz="3200" dirty="0" smtClean="0"/>
              <a:t>课程安排</a:t>
            </a:r>
            <a:endParaRPr lang="en-US" altLang="zh-CN" sz="3200" dirty="0" smtClean="0"/>
          </a:p>
          <a:p>
            <a:pPr lvl="1">
              <a:lnSpc>
                <a:spcPct val="150000"/>
              </a:lnSpc>
            </a:pPr>
            <a:r>
              <a:rPr lang="zh-CN" altLang="en-US" sz="2800" dirty="0"/>
              <a:t>授课课时：</a:t>
            </a:r>
            <a:r>
              <a:rPr lang="en-US" altLang="zh-CN" sz="2800" dirty="0" smtClean="0"/>
              <a:t>32</a:t>
            </a:r>
          </a:p>
          <a:p>
            <a:pPr lvl="2">
              <a:lnSpc>
                <a:spcPct val="150000"/>
              </a:lnSpc>
            </a:pPr>
            <a:r>
              <a:rPr lang="en-US" altLang="zh-CN" sz="2400" dirty="0" smtClean="0"/>
              <a:t>1-16</a:t>
            </a:r>
            <a:r>
              <a:rPr lang="zh-CN" altLang="en-US" sz="2400" dirty="0" smtClean="0"/>
              <a:t>周，周二</a:t>
            </a:r>
            <a:r>
              <a:rPr lang="en-US" altLang="zh-CN" sz="2400" dirty="0" smtClean="0"/>
              <a:t>5-6</a:t>
            </a:r>
            <a:r>
              <a:rPr lang="zh-CN" altLang="en-US" sz="2400" dirty="0" smtClean="0"/>
              <a:t>节</a:t>
            </a:r>
            <a:endParaRPr lang="en-US" altLang="zh-CN" sz="2400" dirty="0" smtClean="0"/>
          </a:p>
          <a:p>
            <a:pPr lvl="2">
              <a:lnSpc>
                <a:spcPct val="150000"/>
              </a:lnSpc>
            </a:pPr>
            <a:r>
              <a:rPr lang="en-US" altLang="zh-CN" sz="2400" dirty="0" smtClean="0"/>
              <a:t>5-103</a:t>
            </a:r>
          </a:p>
          <a:p>
            <a:pPr lvl="1">
              <a:lnSpc>
                <a:spcPct val="150000"/>
              </a:lnSpc>
            </a:pPr>
            <a:r>
              <a:rPr lang="zh-CN" altLang="en-US" sz="2800" dirty="0" smtClean="0"/>
              <a:t>实验课时：</a:t>
            </a:r>
            <a:r>
              <a:rPr lang="en-US" altLang="zh-CN" sz="2800" dirty="0" smtClean="0"/>
              <a:t>32</a:t>
            </a:r>
          </a:p>
          <a:p>
            <a:pPr lvl="2">
              <a:lnSpc>
                <a:spcPct val="150000"/>
              </a:lnSpc>
            </a:pPr>
            <a:r>
              <a:rPr lang="zh-CN" altLang="en-US" sz="2400" dirty="0"/>
              <a:t>余晓涵</a:t>
            </a:r>
            <a:r>
              <a:rPr lang="zh-CN" altLang="en-US" sz="2400" dirty="0" smtClean="0"/>
              <a:t>老师</a:t>
            </a:r>
            <a:endParaRPr lang="en-US" altLang="zh-CN" sz="2400" dirty="0"/>
          </a:p>
          <a:p>
            <a:pPr lvl="2">
              <a:lnSpc>
                <a:spcPct val="150000"/>
              </a:lnSpc>
            </a:pPr>
            <a:r>
              <a:rPr lang="en-US" altLang="zh-CN" sz="2400" dirty="0"/>
              <a:t>4-11</a:t>
            </a:r>
            <a:r>
              <a:rPr lang="zh-CN" altLang="en-US" sz="2400" dirty="0"/>
              <a:t>周，周六</a:t>
            </a:r>
            <a:r>
              <a:rPr lang="en-US" altLang="zh-CN" sz="2400" dirty="0"/>
              <a:t>14:00-18:00</a:t>
            </a:r>
          </a:p>
          <a:p>
            <a:pPr lvl="2">
              <a:lnSpc>
                <a:spcPct val="150000"/>
              </a:lnSpc>
            </a:pPr>
            <a:r>
              <a:rPr lang="zh-CN" altLang="en-US" sz="2400" dirty="0" smtClean="0"/>
              <a:t>实验</a:t>
            </a:r>
            <a:r>
              <a:rPr lang="zh-CN" altLang="en-US" sz="2400" dirty="0"/>
              <a:t>楼</a:t>
            </a:r>
            <a:r>
              <a:rPr lang="en-US" altLang="zh-CN" sz="2400" dirty="0"/>
              <a:t>203</a:t>
            </a:r>
          </a:p>
          <a:p>
            <a:pPr marL="457200" lvl="1" indent="0">
              <a:lnSpc>
                <a:spcPct val="150000"/>
              </a:lnSpc>
              <a:buNone/>
            </a:pPr>
            <a:endParaRPr lang="zh-CN" altLang="en-US" sz="2800" dirty="0"/>
          </a:p>
        </p:txBody>
      </p:sp>
      <p:sp>
        <p:nvSpPr>
          <p:cNvPr id="4" name="内容占位符 3"/>
          <p:cNvSpPr>
            <a:spLocks noGrp="1"/>
          </p:cNvSpPr>
          <p:nvPr>
            <p:ph sz="half" idx="2"/>
          </p:nvPr>
        </p:nvSpPr>
        <p:spPr>
          <a:xfrm>
            <a:off x="6756400" y="1241658"/>
            <a:ext cx="4597400" cy="4935305"/>
          </a:xfrm>
          <a:ln>
            <a:solidFill>
              <a:schemeClr val="accent1">
                <a:lumMod val="50000"/>
              </a:schemeClr>
            </a:solidFill>
          </a:ln>
        </p:spPr>
        <p:txBody>
          <a:bodyPr>
            <a:normAutofit/>
          </a:bodyPr>
          <a:lstStyle/>
          <a:p>
            <a:pPr>
              <a:lnSpc>
                <a:spcPct val="150000"/>
              </a:lnSpc>
            </a:pPr>
            <a:r>
              <a:rPr lang="zh-CN" altLang="en-US" sz="3200" dirty="0" smtClean="0"/>
              <a:t>成绩比例</a:t>
            </a:r>
            <a:endParaRPr lang="en-US" altLang="zh-CN" sz="3200" dirty="0" smtClean="0"/>
          </a:p>
          <a:p>
            <a:pPr lvl="1">
              <a:lnSpc>
                <a:spcPct val="150000"/>
              </a:lnSpc>
            </a:pPr>
            <a:r>
              <a:rPr lang="zh-CN" altLang="en-US" sz="2800" dirty="0" smtClean="0"/>
              <a:t>期末考试：</a:t>
            </a:r>
            <a:r>
              <a:rPr lang="en-US" altLang="zh-CN" sz="2800" dirty="0" smtClean="0"/>
              <a:t>60</a:t>
            </a:r>
          </a:p>
          <a:p>
            <a:pPr lvl="1">
              <a:lnSpc>
                <a:spcPct val="150000"/>
              </a:lnSpc>
            </a:pPr>
            <a:r>
              <a:rPr lang="zh-CN" altLang="en-US" sz="2800" dirty="0" smtClean="0"/>
              <a:t>平时成绩：</a:t>
            </a:r>
            <a:r>
              <a:rPr lang="en-US" altLang="zh-CN" sz="2800" dirty="0" smtClean="0"/>
              <a:t>40</a:t>
            </a:r>
          </a:p>
          <a:p>
            <a:pPr lvl="2">
              <a:lnSpc>
                <a:spcPct val="150000"/>
              </a:lnSpc>
            </a:pPr>
            <a:r>
              <a:rPr lang="zh-CN" altLang="en-US" sz="2400" dirty="0" smtClean="0"/>
              <a:t>实验成绩 </a:t>
            </a:r>
            <a:r>
              <a:rPr lang="en-US" altLang="zh-CN" sz="2400" dirty="0" smtClean="0"/>
              <a:t>30</a:t>
            </a:r>
          </a:p>
          <a:p>
            <a:pPr lvl="2">
              <a:lnSpc>
                <a:spcPct val="150000"/>
              </a:lnSpc>
            </a:pPr>
            <a:r>
              <a:rPr lang="zh-CN" altLang="en-US" sz="2400" dirty="0" smtClean="0"/>
              <a:t>课堂成绩 </a:t>
            </a:r>
            <a:r>
              <a:rPr lang="en-US" altLang="zh-CN" sz="2400" dirty="0" smtClean="0"/>
              <a:t>10</a:t>
            </a:r>
          </a:p>
          <a:p>
            <a:pPr lvl="1">
              <a:lnSpc>
                <a:spcPct val="150000"/>
              </a:lnSpc>
            </a:pPr>
            <a:endParaRPr lang="en-US" altLang="zh-CN" sz="2800" dirty="0" smtClean="0"/>
          </a:p>
        </p:txBody>
      </p:sp>
      <p:sp>
        <p:nvSpPr>
          <p:cNvPr id="9" name="标题 8"/>
          <p:cNvSpPr>
            <a:spLocks noGrp="1"/>
          </p:cNvSpPr>
          <p:nvPr>
            <p:ph type="title"/>
          </p:nvPr>
        </p:nvSpPr>
        <p:spPr>
          <a:xfrm>
            <a:off x="784932" y="372381"/>
            <a:ext cx="4052816" cy="378554"/>
          </a:xfrm>
        </p:spPr>
        <p:txBody>
          <a:bodyPr>
            <a:normAutofit fontScale="90000"/>
          </a:bodyPr>
          <a:lstStyle/>
          <a:p>
            <a:r>
              <a:rPr lang="zh-CN" altLang="en-US" spc="600" dirty="0">
                <a:solidFill>
                  <a:srgbClr val="084772"/>
                </a:solidFill>
                <a:latin typeface="微软雅黑" panose="020B0503020204020204" pitchFamily="34" charset="-122"/>
                <a:ea typeface="微软雅黑" panose="020B0503020204020204" pitchFamily="34" charset="-122"/>
              </a:rPr>
              <a:t>课程</a:t>
            </a:r>
            <a:r>
              <a:rPr lang="zh-CN" altLang="en-US" spc="600" dirty="0" smtClean="0">
                <a:solidFill>
                  <a:srgbClr val="084772"/>
                </a:solidFill>
                <a:latin typeface="微软雅黑" panose="020B0503020204020204" pitchFamily="34" charset="-122"/>
                <a:ea typeface="微软雅黑" panose="020B0503020204020204" pitchFamily="34" charset="-122"/>
              </a:rPr>
              <a:t>说明</a:t>
            </a:r>
            <a:endParaRPr lang="zh-CN" altLang="en-US" dirty="0"/>
          </a:p>
        </p:txBody>
      </p:sp>
      <p:grpSp>
        <p:nvGrpSpPr>
          <p:cNvPr id="5" name="组合 4">
            <a:extLst>
              <a:ext uri="{FF2B5EF4-FFF2-40B4-BE49-F238E27FC236}">
                <a16:creationId xmlns:a16="http://schemas.microsoft.com/office/drawing/2014/main" id="{94FACF2C-E8EA-4EBB-A5F5-624C5A2029E3}"/>
              </a:ext>
            </a:extLst>
          </p:cNvPr>
          <p:cNvGrpSpPr/>
          <p:nvPr/>
        </p:nvGrpSpPr>
        <p:grpSpPr>
          <a:xfrm>
            <a:off x="1" y="375153"/>
            <a:ext cx="12192000" cy="378554"/>
            <a:chOff x="0" y="247949"/>
            <a:chExt cx="12192000" cy="378554"/>
          </a:xfrm>
          <a:effectLst/>
        </p:grpSpPr>
        <p:sp>
          <p:nvSpPr>
            <p:cNvPr id="6" name="矩形 5">
              <a:extLst>
                <a:ext uri="{FF2B5EF4-FFF2-40B4-BE49-F238E27FC236}">
                  <a16:creationId xmlns:a16="http://schemas.microsoft.com/office/drawing/2014/main" id="{F9A61405-0682-4602-BF60-F734C8C97EA0}"/>
                </a:ext>
              </a:extLst>
            </p:cNvPr>
            <p:cNvSpPr/>
            <p:nvPr/>
          </p:nvSpPr>
          <p:spPr>
            <a:xfrm>
              <a:off x="2272334" y="247949"/>
              <a:ext cx="991966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fld id="{D6DA2B91-A0D1-437A-9D7F-CB2309AAF4E7}" type="slidenum">
              <a:rPr lang="zh-CN" altLang="en-US" smtClean="0"/>
              <a:t>2</a:t>
            </a:fld>
            <a:endParaRPr lang="zh-CN" altLang="en-US"/>
          </a:p>
        </p:txBody>
      </p:sp>
    </p:spTree>
    <p:extLst>
      <p:ext uri="{BB962C8B-B14F-4D97-AF65-F5344CB8AC3E}">
        <p14:creationId xmlns:p14="http://schemas.microsoft.com/office/powerpoint/2010/main" val="122462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96040" y="1201476"/>
            <a:ext cx="10790473" cy="5022866"/>
          </a:xfrm>
        </p:spPr>
        <p:txBody>
          <a:bodyPr vert="horz" lIns="91440" tIns="45720" rIns="91440" bIns="45720" rtlCol="0">
            <a:noAutofit/>
          </a:bodyPr>
          <a:lstStyle/>
          <a:p>
            <a:pPr marL="355600" indent="-342900">
              <a:spcBef>
                <a:spcPts val="350"/>
              </a:spcBef>
              <a:tabLst>
                <a:tab pos="517525" algn="l"/>
              </a:tabLst>
            </a:pPr>
            <a:r>
              <a:rPr lang="en-US" altLang="zh-CN" sz="3200" dirty="0"/>
              <a:t>TCP/IP</a:t>
            </a:r>
            <a:r>
              <a:rPr lang="zh-CN" altLang="en-US" sz="3200" dirty="0"/>
              <a:t>网络体系结构及计算机网络的</a:t>
            </a:r>
            <a:r>
              <a:rPr lang="zh-CN" altLang="en-US" sz="3200" dirty="0" smtClean="0">
                <a:solidFill>
                  <a:srgbClr val="C00000"/>
                </a:solidFill>
              </a:rPr>
              <a:t>脆弱性</a:t>
            </a:r>
            <a:endParaRPr lang="en-US" altLang="zh-CN" sz="3200" dirty="0" smtClean="0">
              <a:solidFill>
                <a:srgbClr val="C00000"/>
              </a:solidFill>
            </a:endParaRPr>
          </a:p>
          <a:p>
            <a:pPr marL="800100" lvl="1" indent="-342900">
              <a:spcBef>
                <a:spcPts val="350"/>
              </a:spcBef>
              <a:tabLst>
                <a:tab pos="517525" algn="l"/>
              </a:tabLst>
            </a:pPr>
            <a:r>
              <a:rPr lang="zh-CN" altLang="en-US" sz="2800" spc="-10" dirty="0" smtClean="0">
                <a:latin typeface="宋体"/>
                <a:cs typeface="宋体"/>
              </a:rPr>
              <a:t>网络</a:t>
            </a:r>
            <a:r>
              <a:rPr lang="zh-CN" altLang="en-US" sz="2800" spc="-10" dirty="0">
                <a:latin typeface="宋体"/>
                <a:cs typeface="宋体"/>
              </a:rPr>
              <a:t>基础协议存在安全</a:t>
            </a:r>
            <a:r>
              <a:rPr lang="zh-CN" altLang="en-US" sz="2800" spc="-10" dirty="0" smtClean="0">
                <a:latin typeface="宋体"/>
                <a:cs typeface="宋体"/>
              </a:rPr>
              <a:t>漏洞</a:t>
            </a:r>
            <a:endParaRPr lang="en-US" altLang="zh-CN" sz="2800" spc="-10" dirty="0" smtClean="0">
              <a:latin typeface="宋体"/>
              <a:cs typeface="宋体"/>
            </a:endParaRPr>
          </a:p>
          <a:p>
            <a:pPr marL="1139825" lvl="2" indent="-342900">
              <a:spcBef>
                <a:spcPts val="350"/>
              </a:spcBef>
              <a:tabLst>
                <a:tab pos="517525" algn="l"/>
              </a:tabLst>
            </a:pPr>
            <a:r>
              <a:rPr lang="en-US" altLang="zh-CN" sz="2400" dirty="0" smtClean="0">
                <a:latin typeface="Times New Roman"/>
                <a:cs typeface="Times New Roman"/>
              </a:rPr>
              <a:t>TC</a:t>
            </a:r>
            <a:r>
              <a:rPr lang="en-US" altLang="zh-CN" sz="2400" spc="-10" dirty="0" smtClean="0">
                <a:latin typeface="Times New Roman"/>
                <a:cs typeface="Times New Roman"/>
              </a:rPr>
              <a:t>P</a:t>
            </a:r>
            <a:r>
              <a:rPr lang="en-US" altLang="zh-CN" sz="2400" dirty="0" smtClean="0">
                <a:latin typeface="Times New Roman"/>
                <a:cs typeface="Times New Roman"/>
              </a:rPr>
              <a:t>/I</a:t>
            </a:r>
            <a:r>
              <a:rPr lang="en-US" altLang="zh-CN" sz="2400" spc="-5" dirty="0" smtClean="0">
                <a:latin typeface="Times New Roman"/>
                <a:cs typeface="Times New Roman"/>
              </a:rPr>
              <a:t>P</a:t>
            </a:r>
            <a:r>
              <a:rPr lang="zh-CN" altLang="en-US" sz="2400" dirty="0">
                <a:latin typeface="宋体"/>
                <a:cs typeface="宋体"/>
              </a:rPr>
              <a:t>协议在设计的初期并没有考虑安全</a:t>
            </a:r>
            <a:r>
              <a:rPr lang="zh-CN" altLang="en-US" sz="2400" spc="5" dirty="0">
                <a:latin typeface="宋体"/>
                <a:cs typeface="宋体"/>
              </a:rPr>
              <a:t>性，</a:t>
            </a:r>
            <a:r>
              <a:rPr lang="zh-CN" altLang="en-US" sz="2400" dirty="0">
                <a:latin typeface="宋体"/>
                <a:cs typeface="宋体"/>
              </a:rPr>
              <a:t>从而</a:t>
            </a:r>
            <a:r>
              <a:rPr lang="zh-CN" altLang="en-US" sz="2400" dirty="0" smtClean="0">
                <a:latin typeface="宋体"/>
                <a:cs typeface="宋体"/>
              </a:rPr>
              <a:t>导致</a:t>
            </a:r>
            <a:r>
              <a:rPr lang="zh-CN" altLang="en-US" sz="2400" dirty="0">
                <a:latin typeface="宋体"/>
                <a:cs typeface="宋体"/>
              </a:rPr>
              <a:t>大量的安全问题</a:t>
            </a:r>
            <a:r>
              <a:rPr lang="zh-CN" altLang="en-US" sz="2400" dirty="0" smtClean="0">
                <a:latin typeface="宋体"/>
                <a:cs typeface="宋体"/>
              </a:rPr>
              <a:t>。</a:t>
            </a:r>
            <a:endParaRPr lang="en-US" altLang="zh-CN" sz="2400" dirty="0" smtClean="0">
              <a:latin typeface="宋体"/>
              <a:cs typeface="宋体"/>
            </a:endParaRPr>
          </a:p>
          <a:p>
            <a:pPr marL="800100" lvl="1" indent="-342900">
              <a:spcBef>
                <a:spcPts val="350"/>
              </a:spcBef>
              <a:tabLst>
                <a:tab pos="517525" algn="l"/>
              </a:tabLst>
            </a:pPr>
            <a:r>
              <a:rPr lang="zh-CN" altLang="en-US" sz="2800" spc="-10" dirty="0">
                <a:latin typeface="宋体"/>
                <a:cs typeface="宋体"/>
              </a:rPr>
              <a:t>网络硬件存在着安全隐患</a:t>
            </a:r>
            <a:endParaRPr lang="en-US" altLang="zh-CN" sz="2800" spc="-10" dirty="0">
              <a:latin typeface="宋体"/>
              <a:cs typeface="宋体"/>
            </a:endParaRPr>
          </a:p>
          <a:p>
            <a:pPr marL="1139825" lvl="2" indent="-342900">
              <a:spcBef>
                <a:spcPts val="350"/>
              </a:spcBef>
              <a:tabLst>
                <a:tab pos="517525" algn="l"/>
              </a:tabLst>
            </a:pPr>
            <a:r>
              <a:rPr lang="zh-CN" altLang="en-US" sz="2400" dirty="0" smtClean="0">
                <a:latin typeface="宋体"/>
                <a:cs typeface="宋体"/>
              </a:rPr>
              <a:t>计算机</a:t>
            </a:r>
            <a:r>
              <a:rPr lang="zh-CN" altLang="en-US" sz="2400" dirty="0">
                <a:latin typeface="宋体"/>
                <a:cs typeface="宋体"/>
              </a:rPr>
              <a:t>硬件在制造和使用的过程中会存在一些安全</a:t>
            </a:r>
            <a:r>
              <a:rPr lang="zh-CN" altLang="en-US" sz="2400" dirty="0" smtClean="0">
                <a:latin typeface="宋体"/>
                <a:cs typeface="宋体"/>
              </a:rPr>
              <a:t>隐患。</a:t>
            </a:r>
            <a:endParaRPr lang="en-US" altLang="zh-CN" sz="2400" dirty="0" smtClean="0">
              <a:latin typeface="宋体"/>
              <a:cs typeface="宋体"/>
            </a:endParaRPr>
          </a:p>
          <a:p>
            <a:pPr marL="800100" lvl="1" indent="-342900">
              <a:spcBef>
                <a:spcPts val="350"/>
              </a:spcBef>
              <a:tabLst>
                <a:tab pos="517525" algn="l"/>
              </a:tabLst>
            </a:pPr>
            <a:r>
              <a:rPr lang="zh-CN" altLang="en-US" sz="2800" spc="-10" dirty="0">
                <a:latin typeface="宋体"/>
                <a:cs typeface="宋体"/>
              </a:rPr>
              <a:t>软件缺陷</a:t>
            </a:r>
            <a:endParaRPr lang="en-US" altLang="zh-CN" sz="2800" spc="-10" dirty="0">
              <a:latin typeface="宋体"/>
              <a:cs typeface="宋体"/>
            </a:endParaRPr>
          </a:p>
          <a:p>
            <a:pPr marL="1139825" lvl="2" indent="-342900">
              <a:spcBef>
                <a:spcPts val="350"/>
              </a:spcBef>
              <a:tabLst>
                <a:tab pos="517525" algn="l"/>
              </a:tabLst>
            </a:pPr>
            <a:r>
              <a:rPr lang="zh-CN" altLang="en-US" sz="2400" dirty="0" smtClean="0">
                <a:latin typeface="宋体"/>
                <a:cs typeface="宋体"/>
              </a:rPr>
              <a:t>软件</a:t>
            </a:r>
            <a:r>
              <a:rPr lang="zh-CN" altLang="en-US" sz="2400" dirty="0">
                <a:latin typeface="宋体"/>
                <a:cs typeface="宋体"/>
              </a:rPr>
              <a:t>是网络信息系统的核心。然而由于技术或人为</a:t>
            </a:r>
            <a:r>
              <a:rPr lang="zh-CN" altLang="en-US" sz="2400" dirty="0" smtClean="0">
                <a:latin typeface="宋体"/>
                <a:cs typeface="宋体"/>
              </a:rPr>
              <a:t>因素</a:t>
            </a:r>
            <a:r>
              <a:rPr lang="zh-CN" altLang="en-US" sz="2400" dirty="0">
                <a:latin typeface="宋体"/>
                <a:cs typeface="宋体"/>
              </a:rPr>
              <a:t>，软件不可避免地还存在缺陷</a:t>
            </a:r>
            <a:r>
              <a:rPr lang="zh-CN" altLang="en-US" sz="2400" spc="5" dirty="0">
                <a:latin typeface="宋体"/>
                <a:cs typeface="宋体"/>
              </a:rPr>
              <a:t>，</a:t>
            </a:r>
            <a:r>
              <a:rPr lang="zh-CN" altLang="en-US" sz="2400" dirty="0">
                <a:latin typeface="宋体"/>
                <a:cs typeface="宋体"/>
              </a:rPr>
              <a:t>这就可能导致</a:t>
            </a:r>
            <a:r>
              <a:rPr lang="zh-CN" altLang="en-US" sz="2400" dirty="0" smtClean="0">
                <a:latin typeface="宋体"/>
                <a:cs typeface="宋体"/>
              </a:rPr>
              <a:t>安全</a:t>
            </a:r>
            <a:r>
              <a:rPr lang="zh-CN" altLang="en-US" sz="2400" spc="-5" dirty="0" smtClean="0">
                <a:latin typeface="宋体"/>
                <a:cs typeface="宋体"/>
              </a:rPr>
              <a:t>漏洞</a:t>
            </a:r>
            <a:r>
              <a:rPr lang="zh-CN" altLang="en-US" sz="2400" spc="-5" dirty="0">
                <a:latin typeface="宋体"/>
                <a:cs typeface="宋体"/>
              </a:rPr>
              <a:t>的出</a:t>
            </a:r>
            <a:r>
              <a:rPr lang="zh-CN" altLang="en-US" sz="2400" dirty="0">
                <a:latin typeface="宋体"/>
                <a:cs typeface="宋体"/>
              </a:rPr>
              <a:t>现。</a:t>
            </a:r>
          </a:p>
        </p:txBody>
      </p:sp>
      <p:grpSp>
        <p:nvGrpSpPr>
          <p:cNvPr id="5" name="组合 4"/>
          <p:cNvGrpSpPr/>
          <p:nvPr/>
        </p:nvGrpSpPr>
        <p:grpSpPr>
          <a:xfrm>
            <a:off x="0"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20</a:t>
            </a:fld>
            <a:endParaRPr lang="zh-CN" altLang="en-US"/>
          </a:p>
        </p:txBody>
      </p:sp>
    </p:spTree>
    <p:extLst>
      <p:ext uri="{BB962C8B-B14F-4D97-AF65-F5344CB8AC3E}">
        <p14:creationId xmlns:p14="http://schemas.microsoft.com/office/powerpoint/2010/main" val="2958331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96040" y="1201476"/>
            <a:ext cx="10790473" cy="5022866"/>
          </a:xfrm>
        </p:spPr>
        <p:txBody>
          <a:bodyPr vert="horz" lIns="91440" tIns="45720" rIns="91440" bIns="45720" rtlCol="0">
            <a:noAutofit/>
          </a:bodyPr>
          <a:lstStyle/>
          <a:p>
            <a:pPr marL="355600" indent="-342900">
              <a:spcBef>
                <a:spcPts val="350"/>
              </a:spcBef>
              <a:tabLst>
                <a:tab pos="517525" algn="l"/>
              </a:tabLst>
            </a:pPr>
            <a:r>
              <a:rPr lang="en-US" altLang="zh-CN" dirty="0" smtClean="0"/>
              <a:t>TCP/IP</a:t>
            </a:r>
            <a:r>
              <a:rPr lang="zh-CN" altLang="en-US" dirty="0"/>
              <a:t>网络体系结构及计算机网络的</a:t>
            </a:r>
            <a:r>
              <a:rPr lang="zh-CN" altLang="en-US" dirty="0" smtClean="0">
                <a:solidFill>
                  <a:srgbClr val="C00000"/>
                </a:solidFill>
              </a:rPr>
              <a:t>脆弱性</a:t>
            </a:r>
            <a:r>
              <a:rPr lang="en-US" altLang="zh-CN" dirty="0" smtClean="0"/>
              <a:t>(</a:t>
            </a:r>
            <a:r>
              <a:rPr lang="zh-CN" altLang="en-US" dirty="0" smtClean="0"/>
              <a:t>续</a:t>
            </a:r>
            <a:r>
              <a:rPr lang="en-US" altLang="zh-CN" dirty="0" smtClean="0"/>
              <a:t>1</a:t>
            </a:r>
            <a:r>
              <a:rPr lang="zh-CN" altLang="en-US" dirty="0" smtClean="0"/>
              <a:t>）</a:t>
            </a:r>
            <a:endParaRPr lang="en-US" altLang="zh-CN" dirty="0"/>
          </a:p>
          <a:p>
            <a:pPr marL="800100" lvl="1" indent="-342900">
              <a:spcBef>
                <a:spcPts val="350"/>
              </a:spcBef>
              <a:tabLst>
                <a:tab pos="517525" algn="l"/>
              </a:tabLst>
            </a:pPr>
            <a:r>
              <a:rPr lang="zh-CN" altLang="en-US" dirty="0" smtClean="0"/>
              <a:t>操作系统</a:t>
            </a:r>
            <a:r>
              <a:rPr lang="zh-CN" altLang="en-US" dirty="0"/>
              <a:t>存在安全隐患</a:t>
            </a:r>
            <a:endParaRPr lang="en-US" altLang="zh-CN" dirty="0"/>
          </a:p>
          <a:p>
            <a:pPr marL="1139825" lvl="2" indent="-342900">
              <a:spcBef>
                <a:spcPts val="350"/>
              </a:spcBef>
              <a:tabLst>
                <a:tab pos="517525" algn="l"/>
              </a:tabLst>
            </a:pPr>
            <a:r>
              <a:rPr lang="zh-CN" altLang="en-US" sz="1800" dirty="0" smtClean="0"/>
              <a:t>首先</a:t>
            </a:r>
            <a:r>
              <a:rPr lang="zh-CN" altLang="en-US" sz="1800" dirty="0"/>
              <a:t>操作系统也是软件系统，</a:t>
            </a:r>
            <a:r>
              <a:rPr lang="zh-CN" altLang="en-US" sz="1800" dirty="0" smtClean="0"/>
              <a:t>而且其</a:t>
            </a:r>
            <a:r>
              <a:rPr lang="zh-CN" altLang="en-US" sz="1800" dirty="0"/>
              <a:t>代码量非常庞大，由成百上千工程师协作完成</a:t>
            </a:r>
            <a:r>
              <a:rPr lang="zh-CN" altLang="en-US" sz="1800" dirty="0" smtClean="0"/>
              <a:t>， </a:t>
            </a:r>
            <a:r>
              <a:rPr lang="zh-CN" altLang="en-US" sz="1800" dirty="0"/>
              <a:t>很难避免产生安全漏洞。</a:t>
            </a:r>
          </a:p>
          <a:p>
            <a:pPr marL="1139825" lvl="2" indent="-342900">
              <a:spcBef>
                <a:spcPts val="350"/>
              </a:spcBef>
              <a:tabLst>
                <a:tab pos="517525" algn="l"/>
              </a:tabLst>
            </a:pPr>
            <a:r>
              <a:rPr lang="zh-CN" altLang="en-US" sz="1800" dirty="0"/>
              <a:t>其次，操作系统的功能越来越多，配置起来越来越复杂</a:t>
            </a:r>
            <a:r>
              <a:rPr lang="zh-CN" altLang="en-US" sz="1800" dirty="0" smtClean="0"/>
              <a:t>，从而</a:t>
            </a:r>
            <a:r>
              <a:rPr lang="zh-CN" altLang="en-US" sz="1800" dirty="0"/>
              <a:t>会造成配置上的失误，产生安全问题。</a:t>
            </a:r>
          </a:p>
          <a:p>
            <a:pPr marL="1139825" lvl="2" indent="-342900">
              <a:spcBef>
                <a:spcPts val="350"/>
              </a:spcBef>
              <a:tabLst>
                <a:tab pos="517525" algn="l"/>
              </a:tabLst>
            </a:pPr>
            <a:r>
              <a:rPr lang="zh-CN" altLang="en-US" sz="1800" dirty="0"/>
              <a:t>再次，操作系统的安全级别不高。目前大规模使用的 </a:t>
            </a:r>
            <a:r>
              <a:rPr lang="en-US" altLang="zh-CN" sz="1800" dirty="0"/>
              <a:t>Windows</a:t>
            </a:r>
            <a:r>
              <a:rPr lang="zh-CN" altLang="en-US" sz="1800" dirty="0"/>
              <a:t>和</a:t>
            </a:r>
            <a:r>
              <a:rPr lang="en-US" altLang="zh-CN" sz="1800" dirty="0"/>
              <a:t>Linux</a:t>
            </a:r>
            <a:r>
              <a:rPr lang="zh-CN" altLang="en-US" sz="1800" dirty="0"/>
              <a:t>系统的安全级别为</a:t>
            </a:r>
            <a:r>
              <a:rPr lang="en-US" altLang="zh-CN" sz="1800" dirty="0"/>
              <a:t>TCSEC</a:t>
            </a:r>
            <a:r>
              <a:rPr lang="zh-CN" altLang="en-US" sz="1800" dirty="0"/>
              <a:t>的</a:t>
            </a:r>
            <a:r>
              <a:rPr lang="en-US" altLang="zh-CN" sz="1800" dirty="0"/>
              <a:t>C2</a:t>
            </a:r>
            <a:r>
              <a:rPr lang="zh-CN" altLang="en-US" sz="1800" dirty="0"/>
              <a:t>级，而 </a:t>
            </a:r>
            <a:r>
              <a:rPr lang="en-US" altLang="zh-CN" sz="1800" dirty="0"/>
              <a:t>C2</a:t>
            </a:r>
            <a:r>
              <a:rPr lang="zh-CN" altLang="en-US" sz="1800" dirty="0"/>
              <a:t>级难以保证信息系统的安全。</a:t>
            </a:r>
          </a:p>
          <a:p>
            <a:pPr marL="1139825" lvl="2" indent="-342900" algn="just">
              <a:spcBef>
                <a:spcPts val="350"/>
              </a:spcBef>
              <a:tabLst>
                <a:tab pos="517525" algn="l"/>
              </a:tabLst>
            </a:pPr>
            <a:r>
              <a:rPr lang="zh-CN" altLang="en-US" sz="1800" dirty="0"/>
              <a:t>此外，我国目前特别严重的问题是操作系统基本上自</a:t>
            </a:r>
            <a:r>
              <a:rPr lang="zh-CN" altLang="en-US" sz="1800" dirty="0" smtClean="0"/>
              <a:t>国外</a:t>
            </a:r>
            <a:r>
              <a:rPr lang="zh-CN" altLang="en-US" sz="1800" dirty="0"/>
              <a:t>引进，不能排除某些国家出于不可告人的目的而在</a:t>
            </a:r>
            <a:r>
              <a:rPr lang="zh-CN" altLang="en-US" sz="1800" dirty="0" smtClean="0"/>
              <a:t>其中</a:t>
            </a:r>
            <a:r>
              <a:rPr lang="zh-CN" altLang="en-US" sz="1800" dirty="0"/>
              <a:t>设置了后门，一旦发生国家之间的冲突，则后果</a:t>
            </a:r>
            <a:r>
              <a:rPr lang="zh-CN" altLang="en-US" sz="1800" dirty="0" smtClean="0"/>
              <a:t>不堪设想</a:t>
            </a:r>
            <a:r>
              <a:rPr lang="zh-CN" altLang="en-US" sz="1800" dirty="0"/>
              <a:t>。因此，软件（特别是操作系统）国产化是一个</a:t>
            </a:r>
            <a:r>
              <a:rPr lang="zh-CN" altLang="en-US" sz="1800" dirty="0" smtClean="0"/>
              <a:t>迫切</a:t>
            </a:r>
            <a:r>
              <a:rPr lang="zh-CN" altLang="en-US" sz="1800" dirty="0"/>
              <a:t>需要解决的根本问题。</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21</a:t>
            </a:fld>
            <a:endParaRPr lang="zh-CN" altLang="en-US"/>
          </a:p>
        </p:txBody>
      </p:sp>
    </p:spTree>
    <p:extLst>
      <p:ext uri="{BB962C8B-B14F-4D97-AF65-F5344CB8AC3E}">
        <p14:creationId xmlns:p14="http://schemas.microsoft.com/office/powerpoint/2010/main" val="407781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96040" y="1201476"/>
            <a:ext cx="10790473" cy="5022866"/>
          </a:xfrm>
        </p:spPr>
        <p:txBody>
          <a:bodyPr vert="horz" lIns="91440" tIns="45720" rIns="91440" bIns="45720" rtlCol="0">
            <a:noAutofit/>
          </a:bodyPr>
          <a:lstStyle/>
          <a:p>
            <a:pPr marL="355600" indent="-342900">
              <a:spcBef>
                <a:spcPts val="350"/>
              </a:spcBef>
              <a:tabLst>
                <a:tab pos="517525" algn="l"/>
              </a:tabLst>
            </a:pPr>
            <a:r>
              <a:rPr lang="en-US" altLang="zh-CN" dirty="0"/>
              <a:t>TCP/IP</a:t>
            </a:r>
            <a:r>
              <a:rPr lang="zh-CN" altLang="en-US" dirty="0"/>
              <a:t>网络体系结构及计算机网络的</a:t>
            </a:r>
            <a:r>
              <a:rPr lang="zh-CN" altLang="en-US" dirty="0">
                <a:solidFill>
                  <a:srgbClr val="C00000"/>
                </a:solidFill>
              </a:rPr>
              <a:t>脆弱性</a:t>
            </a:r>
            <a:r>
              <a:rPr lang="en-US" altLang="zh-CN" dirty="0"/>
              <a:t>(</a:t>
            </a:r>
            <a:r>
              <a:rPr lang="zh-CN" altLang="en-US" dirty="0" smtClean="0"/>
              <a:t>续</a:t>
            </a:r>
            <a:r>
              <a:rPr lang="en-US" altLang="zh-CN" dirty="0" smtClean="0"/>
              <a:t>2</a:t>
            </a:r>
            <a:r>
              <a:rPr lang="zh-CN" altLang="en-US" dirty="0" smtClean="0"/>
              <a:t>）</a:t>
            </a:r>
            <a:endParaRPr lang="en-US" altLang="zh-CN" dirty="0"/>
          </a:p>
          <a:p>
            <a:pPr marL="800100" lvl="1" indent="-342900">
              <a:spcBef>
                <a:spcPts val="350"/>
              </a:spcBef>
              <a:tabLst>
                <a:tab pos="517525" algn="l"/>
              </a:tabLst>
            </a:pPr>
            <a:r>
              <a:rPr lang="zh-CN" altLang="en-US" dirty="0" smtClean="0"/>
              <a:t>网络体系结构</a:t>
            </a:r>
            <a:r>
              <a:rPr lang="zh-CN" altLang="en-US" dirty="0"/>
              <a:t>的安</a:t>
            </a:r>
            <a:r>
              <a:rPr lang="zh-CN" altLang="en-US" spc="-5" dirty="0"/>
              <a:t>全</a:t>
            </a:r>
            <a:r>
              <a:rPr lang="zh-CN" altLang="en-US" dirty="0" smtClean="0"/>
              <a:t>风险</a:t>
            </a:r>
            <a:endParaRPr lang="en-US" altLang="zh-CN" dirty="0"/>
          </a:p>
          <a:p>
            <a:pPr marL="1139825" lvl="2" indent="-342900">
              <a:spcBef>
                <a:spcPts val="350"/>
              </a:spcBef>
              <a:tabLst>
                <a:tab pos="517525" algn="l"/>
              </a:tabLst>
            </a:pPr>
            <a:r>
              <a:rPr lang="zh-CN" altLang="en-US" sz="2200" dirty="0"/>
              <a:t>进行网络体系结构设计时，是否按安全</a:t>
            </a:r>
            <a:r>
              <a:rPr lang="zh-CN" altLang="en-US" sz="2200" dirty="0" smtClean="0"/>
              <a:t>体系结构和</a:t>
            </a:r>
            <a:r>
              <a:rPr lang="zh-CN" altLang="en-US" sz="2200" dirty="0"/>
              <a:t>安全机制进行设计，直接关系到网络平台的</a:t>
            </a:r>
            <a:r>
              <a:rPr lang="zh-CN" altLang="en-US" sz="2200" dirty="0" smtClean="0"/>
              <a:t>安全性</a:t>
            </a:r>
            <a:r>
              <a:rPr lang="zh-CN" altLang="en-US" sz="2200" dirty="0"/>
              <a:t>能。</a:t>
            </a:r>
          </a:p>
          <a:p>
            <a:pPr marL="1139825" lvl="2" indent="-342900">
              <a:spcBef>
                <a:spcPts val="350"/>
              </a:spcBef>
              <a:tabLst>
                <a:tab pos="517525" algn="l"/>
              </a:tabLst>
            </a:pPr>
            <a:r>
              <a:rPr lang="zh-CN" altLang="en-US" sz="2200" dirty="0" smtClean="0"/>
              <a:t>网</a:t>
            </a:r>
            <a:r>
              <a:rPr lang="zh-CN" altLang="en-US" sz="2200" dirty="0"/>
              <a:t>段划分是否合理，路由是否正确，网络的容量、 带宽是否考虑客户上网的峰值，网络设备有无</a:t>
            </a:r>
            <a:r>
              <a:rPr lang="zh-CN" altLang="en-US" sz="2200" dirty="0" smtClean="0"/>
              <a:t>冗余</a:t>
            </a:r>
            <a:r>
              <a:rPr lang="zh-CN" altLang="en-US" sz="2200" dirty="0"/>
              <a:t>设计等都与安全风险密切相关。</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22</a:t>
            </a:fld>
            <a:endParaRPr lang="zh-CN" altLang="en-US"/>
          </a:p>
        </p:txBody>
      </p:sp>
    </p:spTree>
    <p:extLst>
      <p:ext uri="{BB962C8B-B14F-4D97-AF65-F5344CB8AC3E}">
        <p14:creationId xmlns:p14="http://schemas.microsoft.com/office/powerpoint/2010/main" val="1914256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96040" y="1201476"/>
            <a:ext cx="10790473" cy="5022866"/>
          </a:xfrm>
        </p:spPr>
        <p:txBody>
          <a:bodyPr vert="horz" lIns="91440" tIns="45720" rIns="91440" bIns="45720" rtlCol="0">
            <a:noAutofit/>
          </a:bodyPr>
          <a:lstStyle/>
          <a:p>
            <a:pPr marL="355600" indent="-342900">
              <a:spcBef>
                <a:spcPts val="350"/>
              </a:spcBef>
              <a:tabLst>
                <a:tab pos="517525" algn="l"/>
              </a:tabLst>
            </a:pPr>
            <a:r>
              <a:rPr lang="zh-CN" altLang="en-US" dirty="0"/>
              <a:t>计算机网络面临的安全</a:t>
            </a:r>
            <a:r>
              <a:rPr lang="zh-CN" altLang="en-US" dirty="0" smtClean="0">
                <a:solidFill>
                  <a:srgbClr val="C00000"/>
                </a:solidFill>
              </a:rPr>
              <a:t>威胁</a:t>
            </a:r>
            <a:endParaRPr lang="en-US" altLang="zh-CN" dirty="0" smtClean="0">
              <a:solidFill>
                <a:srgbClr val="C00000"/>
              </a:solidFill>
            </a:endParaRPr>
          </a:p>
          <a:p>
            <a:pPr marL="800100" lvl="1" indent="-342900">
              <a:spcBef>
                <a:spcPts val="350"/>
              </a:spcBef>
              <a:tabLst>
                <a:tab pos="517525" algn="l"/>
              </a:tabLst>
            </a:pPr>
            <a:r>
              <a:rPr lang="zh-CN" altLang="en-US" dirty="0"/>
              <a:t>计算机网络面临的安全</a:t>
            </a:r>
            <a:r>
              <a:rPr lang="zh-CN" altLang="en-US" dirty="0" smtClean="0"/>
              <a:t>威胁形形色色</a:t>
            </a:r>
            <a:r>
              <a:rPr lang="zh-CN" altLang="en-US" dirty="0"/>
              <a:t>：有人为</a:t>
            </a:r>
            <a:r>
              <a:rPr lang="zh-CN" altLang="en-US" dirty="0" smtClean="0"/>
              <a:t>和非人</a:t>
            </a:r>
            <a:r>
              <a:rPr lang="zh-CN" altLang="en-US" dirty="0"/>
              <a:t>为的、恶意的和非恶意的、内部攻击和</a:t>
            </a:r>
            <a:r>
              <a:rPr lang="zh-CN" altLang="en-US" dirty="0" smtClean="0"/>
              <a:t>外部攻击</a:t>
            </a:r>
            <a:r>
              <a:rPr lang="zh-CN" altLang="en-US" dirty="0"/>
              <a:t>等。</a:t>
            </a:r>
          </a:p>
          <a:p>
            <a:pPr marL="800100" lvl="1" indent="-342900">
              <a:spcBef>
                <a:spcPts val="350"/>
              </a:spcBef>
              <a:tabLst>
                <a:tab pos="517525" algn="l"/>
              </a:tabLst>
            </a:pPr>
            <a:r>
              <a:rPr lang="zh-CN" altLang="en-US" dirty="0"/>
              <a:t>对网络安全的威胁主要表现在：非授权访问、</a:t>
            </a:r>
            <a:r>
              <a:rPr lang="zh-CN" altLang="en-US" dirty="0" smtClean="0"/>
              <a:t>冒充</a:t>
            </a:r>
            <a:r>
              <a:rPr lang="zh-CN" altLang="en-US" dirty="0"/>
              <a:t>合法用户、破坏数据完整性、干扰系统正常</a:t>
            </a:r>
            <a:r>
              <a:rPr lang="zh-CN" altLang="en-US" dirty="0" smtClean="0"/>
              <a:t>运行</a:t>
            </a:r>
            <a:r>
              <a:rPr lang="zh-CN" altLang="en-US" dirty="0"/>
              <a:t>、利用网络传播病毒、线路窃听等方面。</a:t>
            </a:r>
          </a:p>
          <a:p>
            <a:pPr marL="800100" lvl="1" indent="-342900">
              <a:spcBef>
                <a:spcPts val="350"/>
              </a:spcBef>
              <a:tabLst>
                <a:tab pos="517525" algn="l"/>
              </a:tabLst>
            </a:pPr>
            <a:r>
              <a:rPr lang="zh-CN" altLang="en-US" dirty="0" smtClean="0"/>
              <a:t>安全</a:t>
            </a:r>
            <a:r>
              <a:rPr lang="zh-CN" altLang="en-US" dirty="0"/>
              <a:t>威胁主要利用网络系统存在的</a:t>
            </a:r>
            <a:r>
              <a:rPr lang="zh-CN" altLang="en-US" dirty="0">
                <a:solidFill>
                  <a:srgbClr val="0070C0"/>
                </a:solidFill>
              </a:rPr>
              <a:t>脆弱性</a:t>
            </a:r>
            <a:r>
              <a:rPr lang="zh-CN" altLang="en-US" dirty="0"/>
              <a:t>和</a:t>
            </a:r>
            <a:r>
              <a:rPr lang="zh-CN" altLang="en-US" dirty="0" smtClean="0">
                <a:solidFill>
                  <a:srgbClr val="0070C0"/>
                </a:solidFill>
              </a:rPr>
              <a:t>网络管理漏洞</a:t>
            </a:r>
            <a:r>
              <a:rPr lang="zh-CN" altLang="en-US" dirty="0"/>
              <a:t>。</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23</a:t>
            </a:fld>
            <a:endParaRPr lang="zh-CN" altLang="en-US"/>
          </a:p>
        </p:txBody>
      </p:sp>
    </p:spTree>
    <p:extLst>
      <p:ext uri="{BB962C8B-B14F-4D97-AF65-F5344CB8AC3E}">
        <p14:creationId xmlns:p14="http://schemas.microsoft.com/office/powerpoint/2010/main" val="2531770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96040" y="1201476"/>
            <a:ext cx="10790473" cy="5022866"/>
          </a:xfrm>
        </p:spPr>
        <p:txBody>
          <a:bodyPr vert="horz" lIns="91440" tIns="45720" rIns="91440" bIns="45720" rtlCol="0">
            <a:noAutofit/>
          </a:bodyPr>
          <a:lstStyle/>
          <a:p>
            <a:pPr marL="355600" indent="-342900">
              <a:spcBef>
                <a:spcPts val="350"/>
              </a:spcBef>
              <a:tabLst>
                <a:tab pos="517525" algn="l"/>
              </a:tabLst>
            </a:pPr>
            <a:r>
              <a:rPr lang="zh-CN" altLang="en-US" dirty="0"/>
              <a:t>网络威胁概括起来主要</a:t>
            </a:r>
            <a:r>
              <a:rPr lang="zh-CN" altLang="en-US" dirty="0" smtClean="0"/>
              <a:t>有：</a:t>
            </a:r>
            <a:endParaRPr lang="en-US" altLang="zh-CN" dirty="0"/>
          </a:p>
          <a:p>
            <a:pPr marL="800100" lvl="1" indent="-342900">
              <a:spcBef>
                <a:spcPts val="350"/>
              </a:spcBef>
              <a:tabLst>
                <a:tab pos="517525" algn="l"/>
              </a:tabLst>
            </a:pPr>
            <a:r>
              <a:rPr lang="zh-CN" altLang="en-US" dirty="0" smtClean="0"/>
              <a:t>各种</a:t>
            </a:r>
            <a:r>
              <a:rPr lang="zh-CN" altLang="en-US" dirty="0"/>
              <a:t>自然因素</a:t>
            </a:r>
          </a:p>
          <a:p>
            <a:pPr lvl="2"/>
            <a:r>
              <a:rPr lang="zh-CN" altLang="en-US" dirty="0"/>
              <a:t>包括各种自然灾害；电磁辐射和电磁干扰的威胁；</a:t>
            </a:r>
            <a:r>
              <a:rPr lang="zh-CN" altLang="en-US" dirty="0" smtClean="0"/>
              <a:t>网络</a:t>
            </a:r>
            <a:r>
              <a:rPr lang="zh-CN" altLang="en-US" dirty="0"/>
              <a:t>硬件设备自然老化，可靠性下降等。</a:t>
            </a:r>
          </a:p>
          <a:p>
            <a:pPr marL="800100" lvl="1" indent="-342900">
              <a:spcBef>
                <a:spcPts val="350"/>
              </a:spcBef>
              <a:tabLst>
                <a:tab pos="517525" algn="l"/>
              </a:tabLst>
            </a:pPr>
            <a:r>
              <a:rPr lang="zh-CN" altLang="en-US" dirty="0" smtClean="0"/>
              <a:t>内部</a:t>
            </a:r>
            <a:r>
              <a:rPr lang="zh-CN" altLang="en-US" dirty="0"/>
              <a:t>窃密和破坏</a:t>
            </a:r>
          </a:p>
          <a:p>
            <a:pPr lvl="2"/>
            <a:r>
              <a:rPr lang="zh-CN" altLang="en-US" dirty="0"/>
              <a:t>内部涉密人员有意或无意泄密、更改记录信息；</a:t>
            </a:r>
            <a:r>
              <a:rPr lang="zh-CN" altLang="en-US" dirty="0" smtClean="0"/>
              <a:t>内部非</a:t>
            </a:r>
            <a:r>
              <a:rPr lang="zh-CN" altLang="en-US" dirty="0"/>
              <a:t>授权人员有意无意偷窃机密信息、更改网络配置</a:t>
            </a:r>
            <a:r>
              <a:rPr lang="zh-CN" altLang="en-US" dirty="0" smtClean="0"/>
              <a:t>和记录</a:t>
            </a:r>
            <a:r>
              <a:rPr lang="zh-CN" altLang="en-US" dirty="0"/>
              <a:t>信息；内部人员破坏网络系统。</a:t>
            </a:r>
          </a:p>
          <a:p>
            <a:pPr marL="800100" lvl="1" indent="-342900">
              <a:spcBef>
                <a:spcPts val="350"/>
              </a:spcBef>
              <a:tabLst>
                <a:tab pos="517525" algn="l"/>
              </a:tabLst>
            </a:pPr>
            <a:r>
              <a:rPr lang="zh-CN" altLang="en-US" dirty="0" smtClean="0"/>
              <a:t>信息</a:t>
            </a:r>
            <a:r>
              <a:rPr lang="zh-CN" altLang="en-US" dirty="0"/>
              <a:t>的截获和重演</a:t>
            </a:r>
          </a:p>
          <a:p>
            <a:pPr lvl="2"/>
            <a:r>
              <a:rPr lang="zh-CN" altLang="en-US" dirty="0"/>
              <a:t>通过搭线等方式，截获机密信息，或通过对信息流</a:t>
            </a:r>
            <a:r>
              <a:rPr lang="zh-CN" altLang="en-US" dirty="0" smtClean="0"/>
              <a:t>和流向</a:t>
            </a:r>
            <a:r>
              <a:rPr lang="zh-CN" altLang="en-US" dirty="0"/>
              <a:t>、通信频度和长度等参数的</a:t>
            </a:r>
            <a:r>
              <a:rPr lang="zh-CN" altLang="en-US" dirty="0" smtClean="0"/>
              <a:t>分析推出</a:t>
            </a:r>
            <a:r>
              <a:rPr lang="zh-CN" altLang="en-US" dirty="0"/>
              <a:t>有用信息。 它不破坏传输信息的内容，不易被查觉。截获并</a:t>
            </a:r>
            <a:r>
              <a:rPr lang="zh-CN" altLang="en-US" dirty="0" smtClean="0"/>
              <a:t>录制信息</a:t>
            </a:r>
            <a:r>
              <a:rPr lang="zh-CN" altLang="en-US" dirty="0"/>
              <a:t>后，可以在必要的时候重发或反复发送这些信息。</a:t>
            </a:r>
          </a:p>
          <a:p>
            <a:pPr marL="355600" indent="-342900">
              <a:spcBef>
                <a:spcPts val="350"/>
              </a:spcBef>
              <a:tabLst>
                <a:tab pos="517525" algn="l"/>
              </a:tabLst>
            </a:pPr>
            <a:endParaRPr lang="zh-CN" altLang="en-US" dirty="0"/>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24</a:t>
            </a:fld>
            <a:endParaRPr lang="zh-CN" altLang="en-US"/>
          </a:p>
        </p:txBody>
      </p:sp>
    </p:spTree>
    <p:extLst>
      <p:ext uri="{BB962C8B-B14F-4D97-AF65-F5344CB8AC3E}">
        <p14:creationId xmlns:p14="http://schemas.microsoft.com/office/powerpoint/2010/main" val="943950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03008" y="1152584"/>
            <a:ext cx="11277102" cy="5022866"/>
          </a:xfrm>
        </p:spPr>
        <p:txBody>
          <a:bodyPr vert="horz" lIns="91440" tIns="45720" rIns="91440" bIns="45720" rtlCol="0">
            <a:noAutofit/>
          </a:bodyPr>
          <a:lstStyle/>
          <a:p>
            <a:pPr marL="355600" indent="-342900">
              <a:spcBef>
                <a:spcPts val="350"/>
              </a:spcBef>
              <a:tabLst>
                <a:tab pos="517525" algn="l"/>
              </a:tabLst>
            </a:pPr>
            <a:r>
              <a:rPr lang="zh-CN" altLang="en-US" dirty="0"/>
              <a:t>网络威胁概括起来主要</a:t>
            </a:r>
            <a:r>
              <a:rPr lang="zh-CN" altLang="en-US" dirty="0" smtClean="0"/>
              <a:t>有（续</a:t>
            </a:r>
            <a:r>
              <a:rPr lang="en-US" altLang="zh-CN" dirty="0" smtClean="0"/>
              <a:t>1</a:t>
            </a:r>
            <a:r>
              <a:rPr lang="zh-CN" altLang="en-US" dirty="0" smtClean="0"/>
              <a:t>）：</a:t>
            </a:r>
            <a:endParaRPr lang="en-US" altLang="zh-CN" dirty="0"/>
          </a:p>
          <a:p>
            <a:pPr marL="800100" lvl="1" indent="-342900">
              <a:spcBef>
                <a:spcPts val="350"/>
              </a:spcBef>
              <a:tabLst>
                <a:tab pos="517525" algn="l"/>
              </a:tabLst>
            </a:pPr>
            <a:r>
              <a:rPr lang="zh-CN" altLang="en-US" dirty="0"/>
              <a:t>非法访问</a:t>
            </a:r>
          </a:p>
          <a:p>
            <a:pPr marL="1139825" lvl="2" indent="-342900">
              <a:spcBef>
                <a:spcPts val="350"/>
              </a:spcBef>
              <a:tabLst>
                <a:tab pos="517525" algn="l"/>
              </a:tabLst>
            </a:pPr>
            <a:r>
              <a:rPr lang="zh-CN" altLang="en-US" dirty="0"/>
              <a:t>非法访问指的是未经授权使用网络资源或以未授权</a:t>
            </a:r>
            <a:r>
              <a:rPr lang="zh-CN" altLang="en-US" dirty="0" smtClean="0"/>
              <a:t>的方式</a:t>
            </a:r>
            <a:r>
              <a:rPr lang="zh-CN" altLang="en-US" dirty="0"/>
              <a:t>使用网络资源，它包括：非法用户（如黑客）</a:t>
            </a:r>
            <a:r>
              <a:rPr lang="zh-CN" altLang="en-US" dirty="0" smtClean="0"/>
              <a:t>进入</a:t>
            </a:r>
            <a:r>
              <a:rPr lang="zh-CN" altLang="en-US" dirty="0"/>
              <a:t>网络或</a:t>
            </a:r>
            <a:r>
              <a:rPr lang="zh-CN" altLang="en-US" dirty="0" smtClean="0"/>
              <a:t>系统进行</a:t>
            </a:r>
            <a:r>
              <a:rPr lang="zh-CN" altLang="en-US" dirty="0"/>
              <a:t>违法操作；合法用户以未授权</a:t>
            </a:r>
            <a:r>
              <a:rPr lang="zh-CN" altLang="en-US" dirty="0" smtClean="0"/>
              <a:t>的方式</a:t>
            </a:r>
            <a:r>
              <a:rPr lang="zh-CN" altLang="en-US" dirty="0"/>
              <a:t>进行操作。</a:t>
            </a:r>
          </a:p>
          <a:p>
            <a:pPr marL="800100" lvl="1" indent="-342900">
              <a:spcBef>
                <a:spcPts val="350"/>
              </a:spcBef>
              <a:tabLst>
                <a:tab pos="517525" algn="l"/>
              </a:tabLst>
            </a:pPr>
            <a:r>
              <a:rPr lang="zh-CN" altLang="en-US" dirty="0"/>
              <a:t>破坏信息的完整性</a:t>
            </a:r>
          </a:p>
          <a:p>
            <a:pPr marL="1139825" lvl="2" indent="-342900">
              <a:spcBef>
                <a:spcPts val="350"/>
              </a:spcBef>
              <a:tabLst>
                <a:tab pos="517525" algn="l"/>
              </a:tabLst>
            </a:pPr>
            <a:r>
              <a:rPr lang="zh-CN" altLang="en-US" dirty="0"/>
              <a:t>攻击可能从三个方面破坏信息的完整性：改变</a:t>
            </a:r>
            <a:r>
              <a:rPr lang="zh-CN" altLang="en-US" dirty="0" smtClean="0"/>
              <a:t>信息流的</a:t>
            </a:r>
            <a:r>
              <a:rPr lang="zh-CN" altLang="en-US" dirty="0"/>
              <a:t>时序，更改信息的内容；删除某个消息或消息的</a:t>
            </a:r>
            <a:r>
              <a:rPr lang="zh-CN" altLang="en-US" dirty="0" smtClean="0"/>
              <a:t>某些</a:t>
            </a:r>
            <a:r>
              <a:rPr lang="zh-CN" altLang="en-US" dirty="0"/>
              <a:t>部分；在消息中插入一些信息，让收方读不懂或</a:t>
            </a:r>
            <a:r>
              <a:rPr lang="zh-CN" altLang="en-US" dirty="0" smtClean="0"/>
              <a:t>接收</a:t>
            </a:r>
            <a:r>
              <a:rPr lang="zh-CN" altLang="en-US" dirty="0"/>
              <a:t>错误的信息。</a:t>
            </a:r>
          </a:p>
          <a:p>
            <a:pPr marL="800100" lvl="1" indent="-342900">
              <a:spcBef>
                <a:spcPts val="350"/>
              </a:spcBef>
              <a:tabLst>
                <a:tab pos="517525" algn="l"/>
              </a:tabLst>
            </a:pPr>
            <a:r>
              <a:rPr lang="zh-CN" altLang="en-US" dirty="0"/>
              <a:t>欺骗</a:t>
            </a:r>
          </a:p>
          <a:p>
            <a:pPr marL="1139825" lvl="2" indent="-342900">
              <a:spcBef>
                <a:spcPts val="350"/>
              </a:spcBef>
              <a:tabLst>
                <a:tab pos="517525" algn="l"/>
              </a:tabLst>
            </a:pPr>
            <a:r>
              <a:rPr lang="zh-CN" altLang="en-US" dirty="0"/>
              <a:t>攻击者可能冒充合法地址或身份欺骗网络中的其它</a:t>
            </a:r>
            <a:r>
              <a:rPr lang="zh-CN" altLang="en-US" dirty="0" smtClean="0"/>
              <a:t>主机</a:t>
            </a:r>
            <a:r>
              <a:rPr lang="zh-CN" altLang="en-US" dirty="0"/>
              <a:t>及用户；冒充网络控制程序套取或修改权限、口令、 密钥等信息，越权使用网络设备和资源；接管合法</a:t>
            </a:r>
            <a:r>
              <a:rPr lang="zh-CN" altLang="en-US" dirty="0" smtClean="0"/>
              <a:t>用户</a:t>
            </a:r>
            <a:r>
              <a:rPr lang="zh-CN" altLang="en-US" dirty="0"/>
              <a:t>，欺骗系统，占用合法用户的资源。</a:t>
            </a:r>
          </a:p>
          <a:p>
            <a:pPr marL="355600" indent="-342900">
              <a:spcBef>
                <a:spcPts val="350"/>
              </a:spcBef>
              <a:tabLst>
                <a:tab pos="517525" algn="l"/>
              </a:tabLst>
            </a:pPr>
            <a:endParaRPr lang="zh-CN" altLang="en-US" dirty="0"/>
          </a:p>
        </p:txBody>
      </p:sp>
      <p:grpSp>
        <p:nvGrpSpPr>
          <p:cNvPr id="5" name="组合 4"/>
          <p:cNvGrpSpPr/>
          <p:nvPr/>
        </p:nvGrpSpPr>
        <p:grpSpPr>
          <a:xfrm>
            <a:off x="-10178" y="350856"/>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25</a:t>
            </a:fld>
            <a:endParaRPr lang="zh-CN" altLang="en-US"/>
          </a:p>
        </p:txBody>
      </p:sp>
    </p:spTree>
    <p:extLst>
      <p:ext uri="{BB962C8B-B14F-4D97-AF65-F5344CB8AC3E}">
        <p14:creationId xmlns:p14="http://schemas.microsoft.com/office/powerpoint/2010/main" val="3676843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02 </a:t>
            </a:r>
            <a:r>
              <a:rPr lang="zh-CN" altLang="en-US" dirty="0" smtClean="0"/>
              <a:t>计算机网络</a:t>
            </a:r>
            <a:r>
              <a:rPr lang="zh-CN" altLang="en-US" dirty="0"/>
              <a:t>面临的安全</a:t>
            </a:r>
            <a:r>
              <a:rPr lang="zh-CN" altLang="en-US" dirty="0" smtClean="0"/>
              <a:t>威胁</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dirty="0"/>
              <a:t>网络威胁概括起来主要</a:t>
            </a:r>
            <a:r>
              <a:rPr lang="zh-CN" altLang="en-US" dirty="0" smtClean="0"/>
              <a:t>有（</a:t>
            </a:r>
            <a:r>
              <a:rPr lang="zh-CN" altLang="en-US" dirty="0"/>
              <a:t>续</a:t>
            </a:r>
            <a:r>
              <a:rPr lang="en-US" altLang="zh-CN" dirty="0"/>
              <a:t>2</a:t>
            </a:r>
            <a:r>
              <a:rPr lang="zh-CN" altLang="en-US" dirty="0"/>
              <a:t>）：</a:t>
            </a:r>
            <a:endParaRPr lang="en-US" altLang="zh-CN" dirty="0"/>
          </a:p>
          <a:p>
            <a:pPr marL="800100" lvl="1" indent="-342900">
              <a:spcBef>
                <a:spcPts val="350"/>
              </a:spcBef>
              <a:tabLst>
                <a:tab pos="517525" algn="l"/>
              </a:tabLst>
            </a:pPr>
            <a:r>
              <a:rPr lang="zh-CN" altLang="en-US" dirty="0"/>
              <a:t>抵赖</a:t>
            </a:r>
          </a:p>
          <a:p>
            <a:pPr marL="1139825" lvl="2" indent="-342900">
              <a:spcBef>
                <a:spcPts val="350"/>
              </a:spcBef>
              <a:tabLst>
                <a:tab pos="517525" algn="l"/>
              </a:tabLst>
            </a:pPr>
            <a:r>
              <a:rPr lang="zh-CN" altLang="en-US" dirty="0"/>
              <a:t>可能出现下列抵赖行为：发信者事后否认</a:t>
            </a:r>
            <a:r>
              <a:rPr lang="zh-CN" altLang="en-US" dirty="0" smtClean="0"/>
              <a:t>曾经</a:t>
            </a:r>
            <a:r>
              <a:rPr lang="zh-CN" altLang="en-US" dirty="0"/>
              <a:t>发送过某条消息；发信者事后否认曾经发 送过某条消息的内容</a:t>
            </a:r>
            <a:r>
              <a:rPr lang="zh-CN" altLang="en-US" dirty="0" smtClean="0"/>
              <a:t>；</a:t>
            </a:r>
            <a:r>
              <a:rPr lang="zh-CN" altLang="en-US" dirty="0"/>
              <a:t>收</a:t>
            </a:r>
            <a:r>
              <a:rPr lang="zh-CN" altLang="en-US" dirty="0" smtClean="0"/>
              <a:t>信</a:t>
            </a:r>
            <a:r>
              <a:rPr lang="zh-CN" altLang="en-US" dirty="0"/>
              <a:t>者事后否认</a:t>
            </a:r>
            <a:r>
              <a:rPr lang="zh-CN" altLang="en-US" dirty="0" smtClean="0"/>
              <a:t>曾经接收</a:t>
            </a:r>
            <a:r>
              <a:rPr lang="zh-CN" altLang="en-US" dirty="0"/>
              <a:t>过某条消息</a:t>
            </a:r>
            <a:r>
              <a:rPr lang="zh-CN" altLang="en-US" dirty="0" smtClean="0"/>
              <a:t>；收信</a:t>
            </a:r>
            <a:r>
              <a:rPr lang="zh-CN" altLang="en-US" dirty="0"/>
              <a:t>者事后否认曾经接收 过某条消息的内容。</a:t>
            </a:r>
          </a:p>
          <a:p>
            <a:pPr marL="800100" lvl="1" indent="-342900">
              <a:spcBef>
                <a:spcPts val="350"/>
              </a:spcBef>
              <a:tabLst>
                <a:tab pos="517525" algn="l"/>
              </a:tabLst>
            </a:pPr>
            <a:r>
              <a:rPr lang="zh-CN" altLang="en-US" dirty="0" smtClean="0"/>
              <a:t>破坏</a:t>
            </a:r>
            <a:r>
              <a:rPr lang="zh-CN" altLang="en-US" dirty="0"/>
              <a:t>系统的可用性。</a:t>
            </a:r>
          </a:p>
          <a:p>
            <a:pPr marL="1139825" lvl="2" indent="-342900">
              <a:spcBef>
                <a:spcPts val="350"/>
              </a:spcBef>
              <a:tabLst>
                <a:tab pos="517525" algn="l"/>
              </a:tabLst>
            </a:pPr>
            <a:r>
              <a:rPr lang="zh-CN" altLang="en-US" dirty="0"/>
              <a:t>攻击者可能从下列几个方面破坏网络系统</a:t>
            </a:r>
            <a:r>
              <a:rPr lang="zh-CN" altLang="en-US" dirty="0" smtClean="0"/>
              <a:t>的可用性</a:t>
            </a:r>
            <a:r>
              <a:rPr lang="zh-CN" altLang="en-US" dirty="0"/>
              <a:t>：使合法用户不能正常访问网络资源；  使有严格时间要求的服务不能及时得到响应；  摧毁系统。</a:t>
            </a:r>
          </a:p>
          <a:p>
            <a:pPr marL="355600" indent="-342900">
              <a:spcBef>
                <a:spcPts val="350"/>
              </a:spcBef>
              <a:tabLst>
                <a:tab pos="517525" algn="l"/>
              </a:tabLst>
            </a:pPr>
            <a:endParaRPr lang="zh-CN" altLang="en-US" dirty="0"/>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a:extLst>
              <a:ext uri="{FF2B5EF4-FFF2-40B4-BE49-F238E27FC236}">
                <a16:creationId xmlns:a16="http://schemas.microsoft.com/office/drawing/2014/main" id="{B5E2B5B6-A674-4CF6-99C6-1FF1C1309F75}"/>
              </a:ext>
            </a:extLst>
          </p:cNvPr>
          <p:cNvSpPr/>
          <p:nvPr/>
        </p:nvSpPr>
        <p:spPr>
          <a:xfrm>
            <a:off x="11111035"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0908821"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313249"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706607"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26</a:t>
            </a:fld>
            <a:endParaRPr lang="zh-CN" altLang="en-US"/>
          </a:p>
        </p:txBody>
      </p:sp>
    </p:spTree>
    <p:extLst>
      <p:ext uri="{BB962C8B-B14F-4D97-AF65-F5344CB8AC3E}">
        <p14:creationId xmlns:p14="http://schemas.microsoft.com/office/powerpoint/2010/main" val="240350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748470" y="1150219"/>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748470" y="2160954"/>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758396" y="3201783"/>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758396" y="4242612"/>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327201" y="3176190"/>
            <a:ext cx="4477199" cy="461665"/>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安全主要技术</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327201" y="1150219"/>
            <a:ext cx="4698958" cy="830997"/>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何谓</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8C0A1E3-FF53-4D0C-8217-F762651D9F2F}"/>
              </a:ext>
            </a:extLst>
          </p:cNvPr>
          <p:cNvSpPr txBox="1"/>
          <p:nvPr/>
        </p:nvSpPr>
        <p:spPr>
          <a:xfrm>
            <a:off x="5327200" y="5305826"/>
            <a:ext cx="469895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当前网络安全状况与趋势</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327201" y="2146382"/>
            <a:ext cx="5025839" cy="461665"/>
          </a:xfrm>
          <a:prstGeom prst="rect">
            <a:avLst/>
          </a:prstGeom>
          <a:noFill/>
        </p:spPr>
        <p:txBody>
          <a:bodyPr wrap="square" rtlCol="0">
            <a:spAutoFit/>
          </a:bodyPr>
          <a:lstStyle/>
          <a:p>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面临的安全威胁 </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32" name="椭圆 31">
            <a:extLst>
              <a:ext uri="{FF2B5EF4-FFF2-40B4-BE49-F238E27FC236}">
                <a16:creationId xmlns:a16="http://schemas.microsoft.com/office/drawing/2014/main" id="{D8525EF6-319E-4F66-8F37-7FEF4FB19DAB}"/>
              </a:ext>
            </a:extLst>
          </p:cNvPr>
          <p:cNvSpPr/>
          <p:nvPr/>
        </p:nvSpPr>
        <p:spPr>
          <a:xfrm>
            <a:off x="4758396" y="5283441"/>
            <a:ext cx="463473" cy="43778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327201" y="4213470"/>
            <a:ext cx="502583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网络安全的起源与发展</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2" name="矩形 1"/>
          <p:cNvSpPr/>
          <p:nvPr/>
        </p:nvSpPr>
        <p:spPr>
          <a:xfrm>
            <a:off x="4168587" y="3904882"/>
            <a:ext cx="6601809" cy="209250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17649" y="740858"/>
            <a:ext cx="6601809" cy="215035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07015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计算机网络安全主要</a:t>
            </a:r>
            <a:r>
              <a:rPr lang="zh-CN" altLang="en-US" dirty="0"/>
              <a:t>技术</a:t>
            </a:r>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sz="3600" dirty="0"/>
              <a:t>网络</a:t>
            </a:r>
            <a:r>
              <a:rPr lang="zh-CN" altLang="en-US" sz="3600" dirty="0" smtClean="0"/>
              <a:t>安全主要相关技术可划分</a:t>
            </a:r>
            <a:r>
              <a:rPr lang="zh-CN" altLang="en-US" sz="3600" dirty="0"/>
              <a:t>为三</a:t>
            </a:r>
            <a:r>
              <a:rPr lang="zh-CN" altLang="en-US" sz="3600" dirty="0" smtClean="0"/>
              <a:t>类：</a:t>
            </a:r>
            <a:endParaRPr lang="zh-CN" altLang="en-US" sz="3600" dirty="0"/>
          </a:p>
          <a:p>
            <a:pPr marL="800100" lvl="1" indent="-342900">
              <a:spcBef>
                <a:spcPts val="350"/>
              </a:spcBef>
              <a:tabLst>
                <a:tab pos="517525" algn="l"/>
              </a:tabLst>
            </a:pPr>
            <a:r>
              <a:rPr lang="zh-CN" altLang="en-US" sz="3200" dirty="0" smtClean="0"/>
              <a:t>网络</a:t>
            </a:r>
            <a:r>
              <a:rPr lang="zh-CN" altLang="en-US" sz="3200" dirty="0"/>
              <a:t>侦察技术</a:t>
            </a:r>
          </a:p>
          <a:p>
            <a:pPr marL="800100" lvl="1" indent="-342900">
              <a:spcBef>
                <a:spcPts val="350"/>
              </a:spcBef>
              <a:tabLst>
                <a:tab pos="517525" algn="l"/>
              </a:tabLst>
            </a:pPr>
            <a:r>
              <a:rPr lang="zh-CN" altLang="en-US" sz="3200" dirty="0"/>
              <a:t>网络攻击技术</a:t>
            </a:r>
          </a:p>
          <a:p>
            <a:pPr marL="800100" lvl="1" indent="-342900">
              <a:spcBef>
                <a:spcPts val="350"/>
              </a:spcBef>
              <a:tabLst>
                <a:tab pos="517525" algn="l"/>
              </a:tabLst>
            </a:pPr>
            <a:r>
              <a:rPr lang="zh-CN" altLang="en-US" sz="3200" dirty="0"/>
              <a:t>网络防护技术</a:t>
            </a:r>
          </a:p>
          <a:p>
            <a:pPr marL="355600" indent="-342900">
              <a:spcBef>
                <a:spcPts val="350"/>
              </a:spcBef>
              <a:tabLst>
                <a:tab pos="517525" algn="l"/>
              </a:tabLst>
            </a:pPr>
            <a:endParaRPr lang="zh-CN" altLang="en-US" sz="3600" dirty="0"/>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5122719" y="336652"/>
              <a:ext cx="7069280"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28</a:t>
            </a:fld>
            <a:endParaRPr lang="zh-CN" altLang="en-US"/>
          </a:p>
        </p:txBody>
      </p:sp>
    </p:spTree>
    <p:extLst>
      <p:ext uri="{BB962C8B-B14F-4D97-AF65-F5344CB8AC3E}">
        <p14:creationId xmlns:p14="http://schemas.microsoft.com/office/powerpoint/2010/main" val="448798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sz="3200" spc="-5" dirty="0" smtClean="0">
                <a:solidFill>
                  <a:srgbClr val="C00000"/>
                </a:solidFill>
                <a:latin typeface="宋体"/>
                <a:cs typeface="宋体"/>
              </a:rPr>
              <a:t>网络侦查</a:t>
            </a:r>
            <a:endParaRPr lang="en-US" altLang="zh-CN" sz="3200" spc="-5" dirty="0" smtClean="0">
              <a:solidFill>
                <a:srgbClr val="C00000"/>
              </a:solidFill>
              <a:latin typeface="宋体"/>
              <a:cs typeface="宋体"/>
            </a:endParaRPr>
          </a:p>
          <a:p>
            <a:pPr marL="800100" lvl="1" indent="-342900">
              <a:spcBef>
                <a:spcPts val="350"/>
              </a:spcBef>
              <a:tabLst>
                <a:tab pos="517525" algn="l"/>
              </a:tabLst>
            </a:pPr>
            <a:r>
              <a:rPr lang="zh-CN" altLang="en-US" sz="2800" spc="-5" dirty="0" smtClean="0">
                <a:latin typeface="宋体"/>
                <a:cs typeface="宋体"/>
              </a:rPr>
              <a:t>也</a:t>
            </a:r>
            <a:r>
              <a:rPr lang="zh-CN" altLang="en-US" sz="2800" spc="-5" dirty="0">
                <a:latin typeface="宋体"/>
                <a:cs typeface="宋体"/>
              </a:rPr>
              <a:t>称为网络信息探</a:t>
            </a:r>
            <a:r>
              <a:rPr lang="zh-CN" altLang="en-US" sz="2800" dirty="0">
                <a:latin typeface="宋体"/>
                <a:cs typeface="宋体"/>
              </a:rPr>
              <a:t>测，</a:t>
            </a:r>
            <a:r>
              <a:rPr lang="zh-CN" altLang="en-US" sz="2800" spc="-5" dirty="0">
                <a:latin typeface="宋体"/>
                <a:cs typeface="宋体"/>
              </a:rPr>
              <a:t>是指运</a:t>
            </a:r>
            <a:r>
              <a:rPr lang="zh-CN" altLang="en-US" sz="2800" dirty="0">
                <a:latin typeface="宋体"/>
                <a:cs typeface="宋体"/>
              </a:rPr>
              <a:t>用</a:t>
            </a:r>
            <a:r>
              <a:rPr lang="zh-CN" altLang="en-US" sz="2800" spc="-5" dirty="0">
                <a:latin typeface="华文行楷"/>
                <a:cs typeface="华文行楷"/>
              </a:rPr>
              <a:t>各</a:t>
            </a:r>
            <a:r>
              <a:rPr lang="zh-CN" altLang="en-US" sz="2800" dirty="0">
                <a:latin typeface="华文行楷"/>
                <a:cs typeface="华文行楷"/>
              </a:rPr>
              <a:t>种</a:t>
            </a:r>
            <a:r>
              <a:rPr lang="zh-CN" altLang="en-US" sz="2800" spc="-5" dirty="0">
                <a:latin typeface="华文行楷"/>
                <a:cs typeface="华文行楷"/>
              </a:rPr>
              <a:t>技</a:t>
            </a:r>
            <a:r>
              <a:rPr lang="zh-CN" altLang="en-US" sz="2800" dirty="0">
                <a:latin typeface="华文行楷"/>
                <a:cs typeface="华文行楷"/>
              </a:rPr>
              <a:t>术</a:t>
            </a:r>
            <a:r>
              <a:rPr lang="zh-CN" altLang="en-US" sz="2800" spc="-5" dirty="0">
                <a:latin typeface="华文行楷"/>
                <a:cs typeface="华文行楷"/>
              </a:rPr>
              <a:t>手</a:t>
            </a:r>
            <a:r>
              <a:rPr lang="zh-CN" altLang="en-US" sz="2800" dirty="0">
                <a:latin typeface="华文行楷"/>
                <a:cs typeface="华文行楷"/>
              </a:rPr>
              <a:t>段</a:t>
            </a:r>
            <a:r>
              <a:rPr lang="zh-CN" altLang="en-US" sz="2800" spc="-5" dirty="0">
                <a:latin typeface="宋体"/>
                <a:cs typeface="宋体"/>
              </a:rPr>
              <a:t>、 采用适</a:t>
            </a:r>
            <a:r>
              <a:rPr lang="zh-CN" altLang="en-US" sz="2800" dirty="0">
                <a:latin typeface="宋体"/>
                <a:cs typeface="宋体"/>
              </a:rPr>
              <a:t>当</a:t>
            </a:r>
            <a:r>
              <a:rPr lang="zh-CN" altLang="en-US" sz="2800" spc="-5" dirty="0">
                <a:latin typeface="宋体"/>
                <a:cs typeface="宋体"/>
              </a:rPr>
              <a:t>的策略</a:t>
            </a:r>
            <a:r>
              <a:rPr lang="zh-CN" altLang="en-US" sz="2800" dirty="0">
                <a:latin typeface="宋体"/>
                <a:cs typeface="宋体"/>
              </a:rPr>
              <a:t>对</a:t>
            </a:r>
            <a:r>
              <a:rPr lang="zh-CN" altLang="en-US" sz="2800" spc="-5" dirty="0">
                <a:latin typeface="宋体"/>
                <a:cs typeface="宋体"/>
              </a:rPr>
              <a:t>目标网</a:t>
            </a:r>
            <a:r>
              <a:rPr lang="zh-CN" altLang="en-US" sz="2800" dirty="0">
                <a:latin typeface="宋体"/>
                <a:cs typeface="宋体"/>
              </a:rPr>
              <a:t>络</a:t>
            </a:r>
            <a:r>
              <a:rPr lang="zh-CN" altLang="en-US" sz="2800" spc="-5" dirty="0">
                <a:latin typeface="宋体"/>
                <a:cs typeface="宋体"/>
              </a:rPr>
              <a:t>进行探</a:t>
            </a:r>
            <a:r>
              <a:rPr lang="zh-CN" altLang="en-US" sz="2800" dirty="0">
                <a:latin typeface="宋体"/>
                <a:cs typeface="宋体"/>
              </a:rPr>
              <a:t>测</a:t>
            </a:r>
            <a:r>
              <a:rPr lang="zh-CN" altLang="en-US" sz="2800" spc="-5" dirty="0">
                <a:latin typeface="宋体"/>
                <a:cs typeface="宋体"/>
              </a:rPr>
              <a:t>扫</a:t>
            </a:r>
            <a:r>
              <a:rPr lang="zh-CN" altLang="en-US" sz="2800" spc="15" dirty="0">
                <a:latin typeface="宋体"/>
                <a:cs typeface="宋体"/>
              </a:rPr>
              <a:t>描</a:t>
            </a:r>
            <a:r>
              <a:rPr lang="zh-CN" altLang="en-US" sz="2800" spc="-10" dirty="0">
                <a:latin typeface="宋体"/>
                <a:cs typeface="宋体"/>
              </a:rPr>
              <a:t>，</a:t>
            </a:r>
            <a:r>
              <a:rPr lang="zh-CN" altLang="en-US" sz="2800" dirty="0" smtClean="0">
                <a:latin typeface="宋体"/>
                <a:cs typeface="宋体"/>
              </a:rPr>
              <a:t>获得</a:t>
            </a:r>
            <a:r>
              <a:rPr lang="zh-CN" altLang="en-US" sz="2800" spc="-5" dirty="0" smtClean="0">
                <a:latin typeface="宋体"/>
                <a:cs typeface="宋体"/>
              </a:rPr>
              <a:t>有关</a:t>
            </a:r>
            <a:r>
              <a:rPr lang="zh-CN" altLang="en-US" sz="2800" spc="-5" dirty="0">
                <a:latin typeface="宋体"/>
                <a:cs typeface="宋体"/>
              </a:rPr>
              <a:t>目标计算机网络系统的</a:t>
            </a:r>
            <a:r>
              <a:rPr lang="zh-CN" altLang="en-US" sz="2800" spc="-5" dirty="0">
                <a:solidFill>
                  <a:srgbClr val="C00000"/>
                </a:solidFill>
                <a:latin typeface="宋体"/>
                <a:cs typeface="宋体"/>
              </a:rPr>
              <a:t>拓扑结</a:t>
            </a:r>
            <a:r>
              <a:rPr lang="zh-CN" altLang="en-US" sz="2800" spc="25" dirty="0">
                <a:solidFill>
                  <a:srgbClr val="C00000"/>
                </a:solidFill>
                <a:latin typeface="宋体"/>
                <a:cs typeface="宋体"/>
              </a:rPr>
              <a:t>构</a:t>
            </a:r>
            <a:r>
              <a:rPr lang="zh-CN" altLang="en-US" sz="2800" spc="-5" dirty="0">
                <a:solidFill>
                  <a:srgbClr val="C00000"/>
                </a:solidFill>
                <a:latin typeface="宋体"/>
                <a:cs typeface="宋体"/>
              </a:rPr>
              <a:t>、通信体</a:t>
            </a:r>
            <a:r>
              <a:rPr lang="zh-CN" altLang="en-US" sz="2800" dirty="0">
                <a:solidFill>
                  <a:srgbClr val="C00000"/>
                </a:solidFill>
                <a:latin typeface="宋体"/>
                <a:cs typeface="宋体"/>
              </a:rPr>
              <a:t>制</a:t>
            </a:r>
            <a:r>
              <a:rPr lang="zh-CN" altLang="en-US" sz="2800" spc="-5" dirty="0">
                <a:solidFill>
                  <a:srgbClr val="C00000"/>
                </a:solidFill>
                <a:latin typeface="宋体"/>
                <a:cs typeface="宋体"/>
              </a:rPr>
              <a:t>、 加密方</a:t>
            </a:r>
            <a:r>
              <a:rPr lang="zh-CN" altLang="en-US" sz="2800" dirty="0">
                <a:solidFill>
                  <a:srgbClr val="C00000"/>
                </a:solidFill>
                <a:latin typeface="宋体"/>
                <a:cs typeface="宋体"/>
              </a:rPr>
              <a:t>式</a:t>
            </a:r>
            <a:r>
              <a:rPr lang="zh-CN" altLang="en-US" sz="2800" spc="-5" dirty="0">
                <a:solidFill>
                  <a:srgbClr val="C00000"/>
                </a:solidFill>
                <a:latin typeface="宋体"/>
                <a:cs typeface="宋体"/>
              </a:rPr>
              <a:t>、网络协议与操作系</a:t>
            </a:r>
            <a:r>
              <a:rPr lang="zh-CN" altLang="en-US" sz="2800" spc="15" dirty="0">
                <a:solidFill>
                  <a:srgbClr val="C00000"/>
                </a:solidFill>
                <a:latin typeface="宋体"/>
                <a:cs typeface="宋体"/>
              </a:rPr>
              <a:t>统</a:t>
            </a:r>
            <a:r>
              <a:rPr lang="zh-CN" altLang="en-US" sz="2800" spc="-5" dirty="0">
                <a:solidFill>
                  <a:srgbClr val="C00000"/>
                </a:solidFill>
                <a:latin typeface="宋体"/>
                <a:cs typeface="宋体"/>
              </a:rPr>
              <a:t>、系统功能</a:t>
            </a:r>
            <a:r>
              <a:rPr lang="zh-CN" altLang="en-US" sz="2800" dirty="0">
                <a:solidFill>
                  <a:srgbClr val="C00000"/>
                </a:solidFill>
                <a:latin typeface="宋体"/>
                <a:cs typeface="宋体"/>
              </a:rPr>
              <a:t>，</a:t>
            </a:r>
            <a:r>
              <a:rPr lang="zh-CN" altLang="en-US" sz="2800" spc="-5" dirty="0" smtClean="0">
                <a:solidFill>
                  <a:srgbClr val="C00000"/>
                </a:solidFill>
                <a:latin typeface="宋体"/>
                <a:cs typeface="宋体"/>
              </a:rPr>
              <a:t>以及</a:t>
            </a:r>
            <a:r>
              <a:rPr lang="zh-CN" altLang="en-US" sz="2800" spc="-5" dirty="0">
                <a:solidFill>
                  <a:srgbClr val="C00000"/>
                </a:solidFill>
                <a:latin typeface="宋体"/>
                <a:cs typeface="宋体"/>
              </a:rPr>
              <a:t>目标地理位置等各方面的有用信</a:t>
            </a:r>
            <a:r>
              <a:rPr lang="zh-CN" altLang="en-US" sz="2800" spc="25" dirty="0">
                <a:solidFill>
                  <a:srgbClr val="C00000"/>
                </a:solidFill>
                <a:latin typeface="宋体"/>
                <a:cs typeface="宋体"/>
              </a:rPr>
              <a:t>息</a:t>
            </a:r>
            <a:r>
              <a:rPr lang="zh-CN" altLang="en-US" sz="2800" spc="-5" dirty="0">
                <a:latin typeface="宋体"/>
                <a:cs typeface="宋体"/>
              </a:rPr>
              <a:t>，并</a:t>
            </a:r>
            <a:r>
              <a:rPr lang="zh-CN" altLang="en-US" sz="2800" spc="-5" dirty="0" smtClean="0">
                <a:latin typeface="宋体"/>
                <a:cs typeface="宋体"/>
              </a:rPr>
              <a:t>进一步判别</a:t>
            </a:r>
            <a:r>
              <a:rPr lang="zh-CN" altLang="en-US" sz="2800" spc="-5" dirty="0">
                <a:latin typeface="宋体"/>
                <a:cs typeface="宋体"/>
              </a:rPr>
              <a:t>其</a:t>
            </a:r>
            <a:r>
              <a:rPr lang="zh-CN" altLang="en-US" sz="2800" dirty="0">
                <a:latin typeface="宋体"/>
                <a:cs typeface="宋体"/>
              </a:rPr>
              <a:t>主</a:t>
            </a:r>
            <a:r>
              <a:rPr lang="zh-CN" altLang="en-US" sz="2800" spc="-5" dirty="0">
                <a:latin typeface="宋体"/>
                <a:cs typeface="宋体"/>
              </a:rPr>
              <a:t>控节点</a:t>
            </a:r>
            <a:r>
              <a:rPr lang="zh-CN" altLang="en-US" sz="2800" dirty="0">
                <a:latin typeface="宋体"/>
                <a:cs typeface="宋体"/>
              </a:rPr>
              <a:t>和</a:t>
            </a:r>
            <a:r>
              <a:rPr lang="zh-CN" altLang="en-US" sz="2800" spc="-5" dirty="0">
                <a:latin typeface="宋体"/>
                <a:cs typeface="宋体"/>
              </a:rPr>
              <a:t>脆弱节</a:t>
            </a:r>
            <a:r>
              <a:rPr lang="zh-CN" altLang="en-US" sz="2800" spc="15" dirty="0">
                <a:latin typeface="宋体"/>
                <a:cs typeface="宋体"/>
              </a:rPr>
              <a:t>点</a:t>
            </a:r>
            <a:r>
              <a:rPr lang="zh-CN" altLang="en-US" sz="2800" spc="-10" dirty="0">
                <a:latin typeface="宋体"/>
                <a:cs typeface="宋体"/>
              </a:rPr>
              <a:t>，</a:t>
            </a:r>
            <a:r>
              <a:rPr lang="zh-CN" altLang="en-US" sz="2800" u="sng" spc="-5" dirty="0">
                <a:latin typeface="华文行楷"/>
                <a:cs typeface="华文行楷"/>
              </a:rPr>
              <a:t>为实施网</a:t>
            </a:r>
            <a:r>
              <a:rPr lang="zh-CN" altLang="en-US" sz="2800" u="sng" dirty="0">
                <a:latin typeface="华文行楷"/>
                <a:cs typeface="华文行楷"/>
              </a:rPr>
              <a:t>络</a:t>
            </a:r>
            <a:r>
              <a:rPr lang="zh-CN" altLang="en-US" sz="2800" u="sng" spc="-5" dirty="0">
                <a:latin typeface="华文行楷"/>
                <a:cs typeface="华文行楷"/>
              </a:rPr>
              <a:t>攻击</a:t>
            </a:r>
            <a:r>
              <a:rPr lang="zh-CN" altLang="en-US" sz="2800" u="sng" spc="-5" dirty="0" smtClean="0">
                <a:latin typeface="华文行楷"/>
                <a:cs typeface="华文行楷"/>
              </a:rPr>
              <a:t>提供</a:t>
            </a:r>
            <a:r>
              <a:rPr lang="zh-CN" altLang="en-US" sz="2800" u="sng" spc="-5" dirty="0">
                <a:latin typeface="华文行楷"/>
                <a:cs typeface="华文行楷"/>
              </a:rPr>
              <a:t>可靠的情报保障</a:t>
            </a:r>
            <a:r>
              <a:rPr lang="zh-CN" altLang="en-US" sz="2800" spc="-5" dirty="0" smtClean="0">
                <a:latin typeface="宋体"/>
                <a:cs typeface="宋体"/>
              </a:rPr>
              <a:t>。</a:t>
            </a:r>
            <a:endParaRPr lang="zh-CN" altLang="en-US" sz="2800" dirty="0">
              <a:latin typeface="宋体"/>
              <a:cs typeface="宋体"/>
            </a:endParaRP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29</a:t>
            </a:fld>
            <a:endParaRPr lang="zh-CN" altLang="en-US"/>
          </a:p>
        </p:txBody>
      </p:sp>
    </p:spTree>
    <p:extLst>
      <p:ext uri="{BB962C8B-B14F-4D97-AF65-F5344CB8AC3E}">
        <p14:creationId xmlns:p14="http://schemas.microsoft.com/office/powerpoint/2010/main" val="202333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5"/>
          <p:cNvSpPr/>
          <p:nvPr/>
        </p:nvSpPr>
        <p:spPr>
          <a:xfrm>
            <a:off x="1207667" y="1760208"/>
            <a:ext cx="3009317" cy="154143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4" name="Folded Corner 28"/>
          <p:cNvSpPr/>
          <p:nvPr/>
        </p:nvSpPr>
        <p:spPr>
          <a:xfrm>
            <a:off x="4556310" y="1760208"/>
            <a:ext cx="3009317" cy="1541438"/>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华文细黑" panose="02010600040101010101" pitchFamily="2" charset="-122"/>
              <a:ea typeface="华文细黑" panose="02010600040101010101" pitchFamily="2" charset="-122"/>
            </a:endParaRPr>
          </a:p>
        </p:txBody>
      </p:sp>
      <p:sp>
        <p:nvSpPr>
          <p:cNvPr id="6" name="Folded Corner 34"/>
          <p:cNvSpPr/>
          <p:nvPr/>
        </p:nvSpPr>
        <p:spPr>
          <a:xfrm>
            <a:off x="7904883" y="1760208"/>
            <a:ext cx="3009317" cy="1541438"/>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8" name="Folded Corner 39"/>
          <p:cNvSpPr/>
          <p:nvPr/>
        </p:nvSpPr>
        <p:spPr>
          <a:xfrm>
            <a:off x="1251049" y="3861308"/>
            <a:ext cx="3009317" cy="1511905"/>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0" name="Folded Corner 42"/>
          <p:cNvSpPr/>
          <p:nvPr/>
        </p:nvSpPr>
        <p:spPr>
          <a:xfrm>
            <a:off x="4587615" y="3861308"/>
            <a:ext cx="3009317" cy="1511905"/>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2" name="Folded Corner 45"/>
          <p:cNvSpPr/>
          <p:nvPr/>
        </p:nvSpPr>
        <p:spPr>
          <a:xfrm>
            <a:off x="7873578" y="3861308"/>
            <a:ext cx="3040622" cy="1511905"/>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6" name="Freeform 5"/>
          <p:cNvSpPr>
            <a:spLocks noEditPoints="1"/>
          </p:cNvSpPr>
          <p:nvPr/>
        </p:nvSpPr>
        <p:spPr bwMode="auto">
          <a:xfrm>
            <a:off x="9185017" y="4159426"/>
            <a:ext cx="459291" cy="438083"/>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19" name="Freeform 52"/>
          <p:cNvSpPr>
            <a:spLocks noEditPoints="1"/>
          </p:cNvSpPr>
          <p:nvPr/>
        </p:nvSpPr>
        <p:spPr bwMode="auto">
          <a:xfrm>
            <a:off x="2555988" y="4211648"/>
            <a:ext cx="312675" cy="32086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2" name="Freeform 42"/>
          <p:cNvSpPr>
            <a:spLocks noEditPoints="1"/>
          </p:cNvSpPr>
          <p:nvPr/>
        </p:nvSpPr>
        <p:spPr bwMode="auto">
          <a:xfrm>
            <a:off x="2481190" y="2106914"/>
            <a:ext cx="399663" cy="32812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5" name="Freeform 86"/>
          <p:cNvSpPr>
            <a:spLocks noEditPoints="1"/>
          </p:cNvSpPr>
          <p:nvPr/>
        </p:nvSpPr>
        <p:spPr bwMode="auto">
          <a:xfrm>
            <a:off x="5902064" y="2019518"/>
            <a:ext cx="303660" cy="510831"/>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latin typeface="华文细黑" panose="02010600040101010101" pitchFamily="2" charset="-122"/>
              <a:ea typeface="华文细黑" panose="02010600040101010101" pitchFamily="2" charset="-122"/>
            </a:endParaRPr>
          </a:p>
        </p:txBody>
      </p:sp>
      <p:sp>
        <p:nvSpPr>
          <p:cNvPr id="28" name="Freeform 216"/>
          <p:cNvSpPr>
            <a:spLocks noEditPoints="1"/>
          </p:cNvSpPr>
          <p:nvPr/>
        </p:nvSpPr>
        <p:spPr bwMode="auto">
          <a:xfrm>
            <a:off x="5890011" y="4181307"/>
            <a:ext cx="406839" cy="40953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31" name="Freeform 217"/>
          <p:cNvSpPr>
            <a:spLocks noEditPoints="1"/>
          </p:cNvSpPr>
          <p:nvPr/>
        </p:nvSpPr>
        <p:spPr bwMode="auto">
          <a:xfrm>
            <a:off x="9190940" y="2136991"/>
            <a:ext cx="374595" cy="26797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1" name="矩形 20">
            <a:extLst>
              <a:ext uri="{FF2B5EF4-FFF2-40B4-BE49-F238E27FC236}">
                <a16:creationId xmlns:a16="http://schemas.microsoft.com/office/drawing/2014/main" id="{588E5E1A-34ED-4920-985A-FFD84FFA4356}"/>
              </a:ext>
            </a:extLst>
          </p:cNvPr>
          <p:cNvSpPr/>
          <p:nvPr/>
        </p:nvSpPr>
        <p:spPr>
          <a:xfrm>
            <a:off x="1604764" y="2602321"/>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网络安全概述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AA622D51-41D0-41C6-A7DA-C73D6EFA0646}"/>
              </a:ext>
            </a:extLst>
          </p:cNvPr>
          <p:cNvSpPr/>
          <p:nvPr/>
        </p:nvSpPr>
        <p:spPr>
          <a:xfrm>
            <a:off x="4915254" y="2602321"/>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密码学基础</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1CF84FCF-F5AF-4D9F-9F69-2B961AB16475}"/>
              </a:ext>
            </a:extLst>
          </p:cNvPr>
          <p:cNvSpPr/>
          <p:nvPr/>
        </p:nvSpPr>
        <p:spPr>
          <a:xfrm>
            <a:off x="8196144" y="2602321"/>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网络防火墙</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C1387666-1B1F-44A4-B898-2FD751668A18}"/>
              </a:ext>
            </a:extLst>
          </p:cNvPr>
          <p:cNvSpPr/>
          <p:nvPr/>
        </p:nvSpPr>
        <p:spPr>
          <a:xfrm>
            <a:off x="1500435" y="4676737"/>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虚拟专用网络</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CCF324D-4577-4CE1-B64B-35B6AA45A4EF}"/>
              </a:ext>
            </a:extLst>
          </p:cNvPr>
          <p:cNvSpPr/>
          <p:nvPr/>
        </p:nvSpPr>
        <p:spPr>
          <a:xfrm>
            <a:off x="5008943" y="4691461"/>
            <a:ext cx="2152511" cy="400110"/>
          </a:xfrm>
          <a:prstGeom prst="rect">
            <a:avLst/>
          </a:prstGeom>
        </p:spPr>
        <p:txBody>
          <a:bodyPr wrap="square">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Web</a:t>
            </a:r>
            <a:r>
              <a:rPr lang="zh-CN" altLang="en-US" sz="2000" dirty="0">
                <a:solidFill>
                  <a:schemeClr val="bg1"/>
                </a:solidFill>
                <a:latin typeface="微软雅黑" panose="020B0503020204020204" pitchFamily="34" charset="-122"/>
                <a:ea typeface="微软雅黑" panose="020B0503020204020204" pitchFamily="34" charset="-122"/>
              </a:rPr>
              <a:t>安全</a:t>
            </a:r>
          </a:p>
        </p:txBody>
      </p:sp>
      <p:sp>
        <p:nvSpPr>
          <p:cNvPr id="35" name="矩形 34">
            <a:extLst>
              <a:ext uri="{FF2B5EF4-FFF2-40B4-BE49-F238E27FC236}">
                <a16:creationId xmlns:a16="http://schemas.microsoft.com/office/drawing/2014/main" id="{6D638885-C218-4379-A103-59C2AC22921A}"/>
              </a:ext>
            </a:extLst>
          </p:cNvPr>
          <p:cNvSpPr/>
          <p:nvPr/>
        </p:nvSpPr>
        <p:spPr>
          <a:xfrm>
            <a:off x="8277601" y="4654388"/>
            <a:ext cx="2152511" cy="400110"/>
          </a:xfrm>
          <a:prstGeom prst="rect">
            <a:avLst/>
          </a:prstGeom>
        </p:spPr>
        <p:txBody>
          <a:bodyPr wrap="square">
            <a:spAutoFit/>
          </a:bodyPr>
          <a:lstStyle/>
          <a:p>
            <a:pPr algn="ctr"/>
            <a:r>
              <a:rPr lang="en-US" altLang="zh-CN" sz="2000" dirty="0" err="1" smtClean="0">
                <a:solidFill>
                  <a:schemeClr val="bg1"/>
                </a:solidFill>
                <a:latin typeface="微软雅黑" panose="020B0503020204020204" pitchFamily="34" charset="-122"/>
                <a:ea typeface="微软雅黑" panose="020B0503020204020204" pitchFamily="34" charset="-122"/>
              </a:rPr>
              <a:t>DDoS</a:t>
            </a:r>
            <a:r>
              <a:rPr lang="zh-CN" altLang="en-US" sz="2000" dirty="0" smtClean="0">
                <a:solidFill>
                  <a:schemeClr val="bg1"/>
                </a:solidFill>
                <a:latin typeface="微软雅黑" panose="020B0503020204020204" pitchFamily="34" charset="-122"/>
                <a:ea typeface="微软雅黑" panose="020B0503020204020204" pitchFamily="34" charset="-122"/>
              </a:rPr>
              <a:t>攻击防御</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id="{568BEF44-3BFC-4503-B4CB-CE213C63D5F9}"/>
              </a:ext>
            </a:extLst>
          </p:cNvPr>
          <p:cNvGrpSpPr/>
          <p:nvPr/>
        </p:nvGrpSpPr>
        <p:grpSpPr>
          <a:xfrm>
            <a:off x="0" y="247949"/>
            <a:ext cx="12192000" cy="404219"/>
            <a:chOff x="0" y="247949"/>
            <a:chExt cx="12192000" cy="404219"/>
          </a:xfrm>
        </p:grpSpPr>
        <p:sp>
          <p:nvSpPr>
            <p:cNvPr id="37" name="矩形 36">
              <a:extLst>
                <a:ext uri="{FF2B5EF4-FFF2-40B4-BE49-F238E27FC236}">
                  <a16:creationId xmlns:a16="http://schemas.microsoft.com/office/drawing/2014/main" id="{E7D6F5BC-B00F-4A81-958B-A16C51C0A1A1}"/>
                </a:ext>
              </a:extLst>
            </p:cNvPr>
            <p:cNvSpPr/>
            <p:nvPr/>
          </p:nvSpPr>
          <p:spPr>
            <a:xfrm>
              <a:off x="2391655" y="247949"/>
              <a:ext cx="9800345"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27">
              <a:extLst>
                <a:ext uri="{FF2B5EF4-FFF2-40B4-BE49-F238E27FC236}">
                  <a16:creationId xmlns:a16="http://schemas.microsoft.com/office/drawing/2014/main" id="{C4861C88-7A8C-462E-9D8C-954C2A0CA984}"/>
                </a:ext>
              </a:extLst>
            </p:cNvPr>
            <p:cNvSpPr txBox="1"/>
            <p:nvPr/>
          </p:nvSpPr>
          <p:spPr>
            <a:xfrm>
              <a:off x="743238" y="252058"/>
              <a:ext cx="1518365"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2000" spc="600" dirty="0" smtClean="0">
                  <a:solidFill>
                    <a:srgbClr val="084772"/>
                  </a:solidFill>
                  <a:latin typeface="微软雅黑" panose="020B0503020204020204" pitchFamily="34" charset="-122"/>
                  <a:ea typeface="微软雅黑" panose="020B0503020204020204" pitchFamily="34" charset="-122"/>
                </a:rPr>
                <a:t>课程说明</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F03EDCBE-61BB-463D-BBDA-D440CC2831B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30400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900" decel="100000" fill="hold"/>
                                        <p:tgtEl>
                                          <p:spTgt spid="1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900" decel="100000" fill="hold"/>
                                        <p:tgtEl>
                                          <p:spTgt spid="22"/>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900" decel="100000" fill="hold"/>
                                        <p:tgtEl>
                                          <p:spTgt spid="25"/>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900" decel="100000" fill="hold"/>
                                        <p:tgtEl>
                                          <p:spTgt spid="2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900" decel="100000" fill="hold"/>
                                        <p:tgtEl>
                                          <p:spTgt spid="3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900" decel="100000" fill="hold"/>
                                        <p:tgtEl>
                                          <p:spTgt spid="21"/>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000"/>
                                        <p:tgtEl>
                                          <p:spTgt spid="24"/>
                                        </p:tgtEl>
                                      </p:cBhvr>
                                    </p:animEffect>
                                    <p:anim calcmode="lin" valueType="num">
                                      <p:cBhvr>
                                        <p:cTn id="86" dur="1000" fill="hold"/>
                                        <p:tgtEl>
                                          <p:spTgt spid="24"/>
                                        </p:tgtEl>
                                        <p:attrNameLst>
                                          <p:attrName>ppt_x</p:attrName>
                                        </p:attrNameLst>
                                      </p:cBhvr>
                                      <p:tavLst>
                                        <p:tav tm="0">
                                          <p:val>
                                            <p:strVal val="#ppt_x"/>
                                          </p:val>
                                        </p:tav>
                                        <p:tav tm="100000">
                                          <p:val>
                                            <p:strVal val="#ppt_x"/>
                                          </p:val>
                                        </p:tav>
                                      </p:tavLst>
                                    </p:anim>
                                    <p:anim calcmode="lin" valueType="num">
                                      <p:cBhvr>
                                        <p:cTn id="87" dur="900" decel="100000" fill="hold"/>
                                        <p:tgtEl>
                                          <p:spTgt spid="24"/>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anim calcmode="lin" valueType="num">
                                      <p:cBhvr>
                                        <p:cTn id="92" dur="1000" fill="hold"/>
                                        <p:tgtEl>
                                          <p:spTgt spid="27"/>
                                        </p:tgtEl>
                                        <p:attrNameLst>
                                          <p:attrName>ppt_x</p:attrName>
                                        </p:attrNameLst>
                                      </p:cBhvr>
                                      <p:tavLst>
                                        <p:tav tm="0">
                                          <p:val>
                                            <p:strVal val="#ppt_x"/>
                                          </p:val>
                                        </p:tav>
                                        <p:tav tm="100000">
                                          <p:val>
                                            <p:strVal val="#ppt_x"/>
                                          </p:val>
                                        </p:tav>
                                      </p:tavLst>
                                    </p:anim>
                                    <p:anim calcmode="lin" valueType="num">
                                      <p:cBhvr>
                                        <p:cTn id="93" dur="900" decel="100000" fill="hold"/>
                                        <p:tgtEl>
                                          <p:spTgt spid="27"/>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1000"/>
                                        <p:tgtEl>
                                          <p:spTgt spid="30"/>
                                        </p:tgtEl>
                                      </p:cBhvr>
                                    </p:animEffect>
                                    <p:anim calcmode="lin" valueType="num">
                                      <p:cBhvr>
                                        <p:cTn id="98" dur="1000" fill="hold"/>
                                        <p:tgtEl>
                                          <p:spTgt spid="30"/>
                                        </p:tgtEl>
                                        <p:attrNameLst>
                                          <p:attrName>ppt_x</p:attrName>
                                        </p:attrNameLst>
                                      </p:cBhvr>
                                      <p:tavLst>
                                        <p:tav tm="0">
                                          <p:val>
                                            <p:strVal val="#ppt_x"/>
                                          </p:val>
                                        </p:tav>
                                        <p:tav tm="100000">
                                          <p:val>
                                            <p:strVal val="#ppt_x"/>
                                          </p:val>
                                        </p:tav>
                                      </p:tavLst>
                                    </p:anim>
                                    <p:anim calcmode="lin" valueType="num">
                                      <p:cBhvr>
                                        <p:cTn id="99" dur="900" decel="100000" fill="hold"/>
                                        <p:tgtEl>
                                          <p:spTgt spid="30"/>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1000"/>
                                        <p:tgtEl>
                                          <p:spTgt spid="33"/>
                                        </p:tgtEl>
                                      </p:cBhvr>
                                    </p:animEffect>
                                    <p:anim calcmode="lin" valueType="num">
                                      <p:cBhvr>
                                        <p:cTn id="104" dur="1000" fill="hold"/>
                                        <p:tgtEl>
                                          <p:spTgt spid="33"/>
                                        </p:tgtEl>
                                        <p:attrNameLst>
                                          <p:attrName>ppt_x</p:attrName>
                                        </p:attrNameLst>
                                      </p:cBhvr>
                                      <p:tavLst>
                                        <p:tav tm="0">
                                          <p:val>
                                            <p:strVal val="#ppt_x"/>
                                          </p:val>
                                        </p:tav>
                                        <p:tav tm="100000">
                                          <p:val>
                                            <p:strVal val="#ppt_x"/>
                                          </p:val>
                                        </p:tav>
                                      </p:tavLst>
                                    </p:anim>
                                    <p:anim calcmode="lin" valueType="num">
                                      <p:cBhvr>
                                        <p:cTn id="105" dur="900" decel="100000" fill="hold"/>
                                        <p:tgtEl>
                                          <p:spTgt spid="33"/>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anim calcmode="lin" valueType="num">
                                      <p:cBhvr>
                                        <p:cTn id="110" dur="1000" fill="hold"/>
                                        <p:tgtEl>
                                          <p:spTgt spid="35"/>
                                        </p:tgtEl>
                                        <p:attrNameLst>
                                          <p:attrName>ppt_x</p:attrName>
                                        </p:attrNameLst>
                                      </p:cBhvr>
                                      <p:tavLst>
                                        <p:tav tm="0">
                                          <p:val>
                                            <p:strVal val="#ppt_x"/>
                                          </p:val>
                                        </p:tav>
                                        <p:tav tm="100000">
                                          <p:val>
                                            <p:strVal val="#ppt_x"/>
                                          </p:val>
                                        </p:tav>
                                      </p:tavLst>
                                    </p:anim>
                                    <p:anim calcmode="lin" valueType="num">
                                      <p:cBhvr>
                                        <p:cTn id="111" dur="900" decel="100000" fill="hold"/>
                                        <p:tgtEl>
                                          <p:spTgt spid="35"/>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0" grpId="0" animBg="1"/>
      <p:bldP spid="12" grpId="0" animBg="1"/>
      <p:bldP spid="16" grpId="0" animBg="1"/>
      <p:bldP spid="19" grpId="0" animBg="1"/>
      <p:bldP spid="22" grpId="0" animBg="1"/>
      <p:bldP spid="25" grpId="0" animBg="1"/>
      <p:bldP spid="28" grpId="0" animBg="1"/>
      <p:bldP spid="31" grpId="0" animBg="1"/>
      <p:bldP spid="21" grpId="0"/>
      <p:bldP spid="24" grpId="0"/>
      <p:bldP spid="27" grpId="0"/>
      <p:bldP spid="30" grpId="0"/>
      <p:bldP spid="3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sz="3200" spc="-5" dirty="0">
                <a:latin typeface="宋体"/>
                <a:cs typeface="宋体"/>
              </a:rPr>
              <a:t>网络</a:t>
            </a:r>
            <a:r>
              <a:rPr lang="zh-CN" altLang="en-US" sz="3200" spc="-5" dirty="0" smtClean="0">
                <a:latin typeface="宋体"/>
                <a:cs typeface="宋体"/>
              </a:rPr>
              <a:t>侦查技术分类：</a:t>
            </a:r>
            <a:endParaRPr lang="en-US" altLang="zh-CN" sz="3200" spc="-5" dirty="0" smtClean="0">
              <a:latin typeface="宋体"/>
              <a:cs typeface="宋体"/>
            </a:endParaRPr>
          </a:p>
          <a:p>
            <a:pPr marL="800100" lvl="1" indent="-342900">
              <a:spcBef>
                <a:spcPts val="350"/>
              </a:spcBef>
              <a:tabLst>
                <a:tab pos="517525" algn="l"/>
              </a:tabLst>
            </a:pPr>
            <a:r>
              <a:rPr lang="zh-CN" altLang="en-US" sz="2800" spc="-15" dirty="0" smtClean="0">
                <a:solidFill>
                  <a:srgbClr val="C00000"/>
                </a:solidFill>
                <a:latin typeface="宋体"/>
                <a:cs typeface="宋体"/>
              </a:rPr>
              <a:t>端口</a:t>
            </a:r>
            <a:r>
              <a:rPr lang="zh-CN" altLang="en-US" sz="2800" spc="-15" dirty="0">
                <a:solidFill>
                  <a:srgbClr val="C00000"/>
                </a:solidFill>
                <a:latin typeface="宋体"/>
                <a:cs typeface="宋体"/>
              </a:rPr>
              <a:t>探测</a:t>
            </a:r>
            <a:r>
              <a:rPr lang="zh-CN" altLang="en-US" sz="2800" spc="-15" dirty="0" smtClean="0">
                <a:latin typeface="宋体"/>
                <a:cs typeface="宋体"/>
              </a:rPr>
              <a:t>技术</a:t>
            </a:r>
            <a:endParaRPr lang="en-US" altLang="zh-CN" sz="2800" spc="-15" dirty="0" smtClean="0">
              <a:latin typeface="宋体"/>
              <a:cs typeface="宋体"/>
            </a:endParaRPr>
          </a:p>
          <a:p>
            <a:pPr marL="1139825" lvl="2" indent="-342900">
              <a:spcBef>
                <a:spcPts val="350"/>
              </a:spcBef>
              <a:tabLst>
                <a:tab pos="517525" algn="l"/>
              </a:tabLst>
            </a:pPr>
            <a:r>
              <a:rPr lang="zh-CN" altLang="en-US" sz="2400" dirty="0" smtClean="0">
                <a:latin typeface="宋体"/>
                <a:cs typeface="宋体"/>
              </a:rPr>
              <a:t>主要</a:t>
            </a:r>
            <a:r>
              <a:rPr lang="zh-CN" altLang="en-US" sz="2400" dirty="0">
                <a:latin typeface="宋体"/>
                <a:cs typeface="宋体"/>
              </a:rPr>
              <a:t>利用端口扫描技</a:t>
            </a:r>
            <a:r>
              <a:rPr lang="zh-CN" altLang="en-US" sz="2400" spc="10" dirty="0">
                <a:latin typeface="宋体"/>
                <a:cs typeface="宋体"/>
              </a:rPr>
              <a:t>术</a:t>
            </a:r>
            <a:r>
              <a:rPr lang="zh-CN" altLang="en-US" sz="2400" dirty="0">
                <a:latin typeface="宋体"/>
                <a:cs typeface="宋体"/>
              </a:rPr>
              <a:t>，以发现网络上的活跃主机</a:t>
            </a:r>
            <a:r>
              <a:rPr lang="zh-CN" altLang="en-US" sz="2400" dirty="0" smtClean="0">
                <a:latin typeface="宋体"/>
                <a:cs typeface="宋体"/>
              </a:rPr>
              <a:t>及其</a:t>
            </a:r>
            <a:r>
              <a:rPr lang="zh-CN" altLang="en-US" sz="2400" dirty="0">
                <a:latin typeface="宋体"/>
                <a:cs typeface="宋体"/>
              </a:rPr>
              <a:t>上开放的协议端口</a:t>
            </a:r>
            <a:r>
              <a:rPr lang="zh-CN" altLang="en-US" sz="2400" spc="5" dirty="0" smtClean="0">
                <a:latin typeface="宋体"/>
                <a:cs typeface="宋体"/>
              </a:rPr>
              <a:t>。</a:t>
            </a:r>
            <a:endParaRPr lang="en-US" altLang="zh-CN" sz="2400" spc="5" dirty="0" smtClean="0">
              <a:latin typeface="宋体"/>
              <a:cs typeface="宋体"/>
            </a:endParaRPr>
          </a:p>
          <a:p>
            <a:pPr marL="1139825" lvl="2" indent="-342900">
              <a:spcBef>
                <a:spcPts val="350"/>
              </a:spcBef>
              <a:tabLst>
                <a:tab pos="517525" algn="l"/>
              </a:tabLst>
            </a:pPr>
            <a:r>
              <a:rPr lang="zh-CN" altLang="en-US" sz="2400" dirty="0" smtClean="0">
                <a:latin typeface="宋体"/>
                <a:cs typeface="宋体"/>
              </a:rPr>
              <a:t>一般</a:t>
            </a:r>
            <a:r>
              <a:rPr lang="zh-CN" altLang="en-US" sz="2400" dirty="0">
                <a:latin typeface="宋体"/>
                <a:cs typeface="宋体"/>
              </a:rPr>
              <a:t>利用端口扫描软件进行</a:t>
            </a:r>
            <a:r>
              <a:rPr lang="zh-CN" altLang="en-US" sz="2400" dirty="0" smtClean="0">
                <a:latin typeface="宋体"/>
                <a:cs typeface="宋体"/>
              </a:rPr>
              <a:t>端</a:t>
            </a:r>
            <a:r>
              <a:rPr lang="zh-CN" altLang="en-US" sz="2400" spc="85" dirty="0" smtClean="0">
                <a:latin typeface="宋体"/>
                <a:cs typeface="宋体"/>
              </a:rPr>
              <a:t>口</a:t>
            </a:r>
            <a:r>
              <a:rPr lang="zh-CN" altLang="en-US" sz="2400" spc="85" dirty="0">
                <a:latin typeface="宋体"/>
                <a:cs typeface="宋体"/>
              </a:rPr>
              <a:t>探测，如开源软件</a:t>
            </a:r>
            <a:r>
              <a:rPr lang="en-US" altLang="zh-CN" sz="2400" spc="10" dirty="0" err="1">
                <a:latin typeface="Times New Roman"/>
                <a:cs typeface="Times New Roman"/>
              </a:rPr>
              <a:t>nmap</a:t>
            </a:r>
            <a:r>
              <a:rPr lang="zh-CN" altLang="en-US" sz="2400" spc="100" dirty="0">
                <a:latin typeface="宋体"/>
                <a:cs typeface="宋体"/>
              </a:rPr>
              <a:t>就</a:t>
            </a:r>
            <a:r>
              <a:rPr lang="zh-CN" altLang="en-US" sz="2400" spc="80" dirty="0">
                <a:latin typeface="宋体"/>
                <a:cs typeface="宋体"/>
              </a:rPr>
              <a:t>提供了丰富的端口</a:t>
            </a:r>
            <a:r>
              <a:rPr lang="zh-CN" altLang="en-US" sz="2400" spc="80" dirty="0" smtClean="0">
                <a:latin typeface="宋体"/>
                <a:cs typeface="宋体"/>
              </a:rPr>
              <a:t>探</a:t>
            </a:r>
            <a:r>
              <a:rPr lang="zh-CN" altLang="en-US" sz="2400" dirty="0" smtClean="0">
                <a:latin typeface="宋体"/>
                <a:cs typeface="宋体"/>
              </a:rPr>
              <a:t>测功能</a:t>
            </a:r>
            <a:r>
              <a:rPr lang="zh-CN" altLang="en-US" sz="2400" dirty="0">
                <a:latin typeface="宋体"/>
                <a:cs typeface="宋体"/>
              </a:rPr>
              <a:t>。</a:t>
            </a:r>
          </a:p>
          <a:p>
            <a:pPr marL="355600" indent="-342900">
              <a:spcBef>
                <a:spcPts val="350"/>
              </a:spcBef>
              <a:tabLst>
                <a:tab pos="517525" algn="l"/>
              </a:tabLst>
            </a:pPr>
            <a:endParaRPr lang="zh-CN" altLang="en-US" sz="3200" dirty="0"/>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30</a:t>
            </a:fld>
            <a:endParaRPr lang="zh-CN" altLang="en-US" dirty="0"/>
          </a:p>
        </p:txBody>
      </p:sp>
    </p:spTree>
    <p:extLst>
      <p:ext uri="{BB962C8B-B14F-4D97-AF65-F5344CB8AC3E}">
        <p14:creationId xmlns:p14="http://schemas.microsoft.com/office/powerpoint/2010/main" val="111519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sz="3200" spc="-5" dirty="0">
                <a:latin typeface="宋体"/>
                <a:cs typeface="宋体"/>
              </a:rPr>
              <a:t>网络侦查技术</a:t>
            </a:r>
            <a:r>
              <a:rPr lang="zh-CN" altLang="en-US" sz="3200" spc="-5" dirty="0" smtClean="0">
                <a:latin typeface="宋体"/>
                <a:cs typeface="宋体"/>
              </a:rPr>
              <a:t>分类（续</a:t>
            </a:r>
            <a:r>
              <a:rPr lang="en-US" altLang="zh-CN" sz="3200" spc="-5" dirty="0">
                <a:latin typeface="宋体"/>
                <a:cs typeface="宋体"/>
              </a:rPr>
              <a:t>1</a:t>
            </a:r>
            <a:r>
              <a:rPr lang="zh-CN" altLang="en-US" sz="3200" spc="-5" dirty="0" smtClean="0">
                <a:latin typeface="宋体"/>
                <a:cs typeface="宋体"/>
              </a:rPr>
              <a:t>）：</a:t>
            </a:r>
            <a:endParaRPr lang="en-US" altLang="zh-CN" sz="3200" spc="-5" dirty="0">
              <a:latin typeface="宋体"/>
              <a:cs typeface="宋体"/>
            </a:endParaRPr>
          </a:p>
          <a:p>
            <a:pPr marL="800100" lvl="1" indent="-342900">
              <a:spcBef>
                <a:spcPts val="350"/>
              </a:spcBef>
              <a:tabLst>
                <a:tab pos="517525" algn="l"/>
              </a:tabLst>
            </a:pPr>
            <a:r>
              <a:rPr lang="zh-CN" altLang="en-US" spc="-15" dirty="0" smtClean="0">
                <a:solidFill>
                  <a:srgbClr val="C00000"/>
                </a:solidFill>
                <a:latin typeface="宋体"/>
                <a:cs typeface="宋体"/>
              </a:rPr>
              <a:t>漏洞</a:t>
            </a:r>
            <a:r>
              <a:rPr lang="zh-CN" altLang="en-US" spc="-15" dirty="0">
                <a:solidFill>
                  <a:srgbClr val="C00000"/>
                </a:solidFill>
                <a:latin typeface="宋体"/>
                <a:cs typeface="宋体"/>
              </a:rPr>
              <a:t>探测</a:t>
            </a:r>
            <a:r>
              <a:rPr lang="zh-CN" altLang="en-US" spc="-15" dirty="0" smtClean="0">
                <a:latin typeface="宋体"/>
                <a:cs typeface="宋体"/>
              </a:rPr>
              <a:t>技术</a:t>
            </a:r>
            <a:endParaRPr lang="en-US" altLang="zh-CN" spc="-15" dirty="0" smtClean="0">
              <a:latin typeface="宋体"/>
              <a:cs typeface="宋体"/>
            </a:endParaRPr>
          </a:p>
          <a:p>
            <a:pPr marL="1139825" lvl="2" indent="-342900">
              <a:spcBef>
                <a:spcPts val="350"/>
              </a:spcBef>
              <a:tabLst>
                <a:tab pos="517525" algn="l"/>
              </a:tabLst>
            </a:pPr>
            <a:r>
              <a:rPr lang="zh-CN" altLang="en-US" dirty="0">
                <a:latin typeface="宋体"/>
                <a:cs typeface="宋体"/>
              </a:rPr>
              <a:t>在硬件、软件、协议的具体实现或</a:t>
            </a:r>
            <a:r>
              <a:rPr lang="zh-CN" altLang="en-US" dirty="0" smtClean="0">
                <a:latin typeface="宋体"/>
                <a:cs typeface="宋体"/>
              </a:rPr>
              <a:t>系统安全策略</a:t>
            </a:r>
            <a:r>
              <a:rPr lang="zh-CN" altLang="en-US" dirty="0">
                <a:latin typeface="宋体"/>
                <a:cs typeface="宋体"/>
              </a:rPr>
              <a:t>上不可避免会存在缺陷。如果这些缺陷 能被攻击者利用，则这样的缺陷称为</a:t>
            </a:r>
            <a:r>
              <a:rPr lang="zh-CN" altLang="en-US" dirty="0">
                <a:solidFill>
                  <a:srgbClr val="C00000"/>
                </a:solidFill>
                <a:latin typeface="宋体"/>
                <a:cs typeface="宋体"/>
              </a:rPr>
              <a:t>漏洞</a:t>
            </a:r>
            <a:r>
              <a:rPr lang="zh-CN" altLang="en-US" dirty="0">
                <a:latin typeface="宋体"/>
                <a:cs typeface="宋体"/>
              </a:rPr>
              <a:t>。</a:t>
            </a:r>
            <a:endParaRPr lang="en-US" altLang="zh-CN" dirty="0">
              <a:latin typeface="宋体"/>
              <a:cs typeface="宋体"/>
            </a:endParaRPr>
          </a:p>
          <a:p>
            <a:pPr marL="1139825" lvl="2" indent="-342900">
              <a:spcBef>
                <a:spcPts val="350"/>
              </a:spcBef>
              <a:tabLst>
                <a:tab pos="517525" algn="l"/>
              </a:tabLst>
            </a:pPr>
            <a:r>
              <a:rPr lang="zh-CN" altLang="en-US" dirty="0">
                <a:latin typeface="宋体"/>
                <a:cs typeface="宋体"/>
              </a:rPr>
              <a:t>漏洞探测也称为漏洞扫描，是指利用技术手段，以获得目标系统中漏洞的详细信息</a:t>
            </a:r>
            <a:r>
              <a:rPr lang="zh-CN" altLang="en-US" dirty="0" smtClean="0">
                <a:latin typeface="宋体"/>
                <a:cs typeface="宋体"/>
              </a:rPr>
              <a:t>。</a:t>
            </a:r>
            <a:endParaRPr lang="en-US" altLang="zh-CN" dirty="0" smtClean="0">
              <a:latin typeface="宋体"/>
              <a:cs typeface="宋体"/>
            </a:endParaRPr>
          </a:p>
          <a:p>
            <a:pPr marL="1139825" lvl="2" indent="-342900">
              <a:spcBef>
                <a:spcPts val="350"/>
              </a:spcBef>
              <a:tabLst>
                <a:tab pos="517525" algn="l"/>
              </a:tabLst>
            </a:pPr>
            <a:r>
              <a:rPr lang="zh-CN" altLang="en-US" sz="2000" dirty="0" smtClean="0">
                <a:latin typeface="宋体"/>
                <a:cs typeface="宋体"/>
              </a:rPr>
              <a:t>目前</a:t>
            </a:r>
            <a:r>
              <a:rPr lang="zh-CN" altLang="en-US" sz="2000" dirty="0">
                <a:latin typeface="宋体"/>
                <a:cs typeface="宋体"/>
              </a:rPr>
              <a:t>有</a:t>
            </a:r>
            <a:r>
              <a:rPr lang="zh-CN" altLang="en-US" sz="2000" dirty="0">
                <a:solidFill>
                  <a:srgbClr val="C00000"/>
                </a:solidFill>
                <a:latin typeface="宋体"/>
                <a:cs typeface="宋体"/>
              </a:rPr>
              <a:t>两种常用的漏洞探测</a:t>
            </a:r>
            <a:r>
              <a:rPr lang="zh-CN" altLang="en-US" sz="2000" dirty="0" smtClean="0">
                <a:solidFill>
                  <a:srgbClr val="C00000"/>
                </a:solidFill>
                <a:latin typeface="宋体"/>
                <a:cs typeface="宋体"/>
              </a:rPr>
              <a:t>方法</a:t>
            </a:r>
            <a:r>
              <a:rPr lang="zh-CN" altLang="en-US" dirty="0">
                <a:latin typeface="宋体"/>
                <a:cs typeface="宋体"/>
              </a:rPr>
              <a:t>：</a:t>
            </a:r>
            <a:endParaRPr lang="en-US" altLang="zh-CN" sz="2000" dirty="0" smtClean="0">
              <a:latin typeface="宋体"/>
              <a:cs typeface="宋体"/>
            </a:endParaRPr>
          </a:p>
          <a:p>
            <a:pPr marL="1597025" lvl="3" indent="-342900">
              <a:spcBef>
                <a:spcPts val="350"/>
              </a:spcBef>
              <a:tabLst>
                <a:tab pos="517525" algn="l"/>
              </a:tabLst>
            </a:pPr>
            <a:r>
              <a:rPr lang="zh-CN" altLang="en-US" dirty="0" smtClean="0">
                <a:latin typeface="宋体"/>
                <a:cs typeface="宋体"/>
              </a:rPr>
              <a:t>其一</a:t>
            </a:r>
            <a:r>
              <a:rPr lang="zh-CN" altLang="en-US" dirty="0">
                <a:latin typeface="宋体"/>
                <a:cs typeface="宋体"/>
              </a:rPr>
              <a:t>是</a:t>
            </a:r>
            <a:r>
              <a:rPr lang="zh-CN" altLang="en-US" dirty="0" smtClean="0">
                <a:latin typeface="宋体"/>
                <a:cs typeface="宋体"/>
              </a:rPr>
              <a:t>对目标系统</a:t>
            </a:r>
            <a:r>
              <a:rPr lang="zh-CN" altLang="en-US" dirty="0">
                <a:latin typeface="宋体"/>
                <a:cs typeface="宋体"/>
              </a:rPr>
              <a:t>进行模拟攻击，若攻击成功则</a:t>
            </a:r>
            <a:r>
              <a:rPr lang="zh-CN" altLang="en-US" dirty="0" smtClean="0">
                <a:latin typeface="宋体"/>
                <a:cs typeface="宋体"/>
              </a:rPr>
              <a:t>说明存在</a:t>
            </a:r>
            <a:r>
              <a:rPr lang="zh-CN" altLang="en-US" dirty="0">
                <a:latin typeface="宋体"/>
                <a:cs typeface="宋体"/>
              </a:rPr>
              <a:t>相应的漏洞</a:t>
            </a:r>
            <a:r>
              <a:rPr lang="zh-CN" altLang="en-US" dirty="0" smtClean="0">
                <a:latin typeface="宋体"/>
                <a:cs typeface="宋体"/>
              </a:rPr>
              <a:t>；</a:t>
            </a:r>
            <a:endParaRPr lang="en-US" altLang="zh-CN" dirty="0" smtClean="0">
              <a:latin typeface="宋体"/>
              <a:cs typeface="宋体"/>
            </a:endParaRPr>
          </a:p>
          <a:p>
            <a:pPr marL="1597025" lvl="3" indent="-342900">
              <a:spcBef>
                <a:spcPts val="350"/>
              </a:spcBef>
              <a:tabLst>
                <a:tab pos="517525" algn="l"/>
              </a:tabLst>
            </a:pPr>
            <a:r>
              <a:rPr lang="zh-CN" altLang="en-US" dirty="0" smtClean="0">
                <a:latin typeface="宋体"/>
                <a:cs typeface="宋体"/>
              </a:rPr>
              <a:t>其二</a:t>
            </a:r>
            <a:r>
              <a:rPr lang="zh-CN" altLang="en-US" dirty="0">
                <a:latin typeface="宋体"/>
                <a:cs typeface="宋体"/>
              </a:rPr>
              <a:t>根据目标系统所</a:t>
            </a:r>
            <a:r>
              <a:rPr lang="zh-CN" altLang="en-US" dirty="0" smtClean="0">
                <a:latin typeface="宋体"/>
                <a:cs typeface="宋体"/>
              </a:rPr>
              <a:t>提供的</a:t>
            </a:r>
            <a:r>
              <a:rPr lang="zh-CN" altLang="en-US" dirty="0">
                <a:latin typeface="宋体"/>
                <a:cs typeface="宋体"/>
              </a:rPr>
              <a:t>服务和其他相关信息判断目标系统是否</a:t>
            </a:r>
            <a:r>
              <a:rPr lang="zh-CN" altLang="en-US" dirty="0" smtClean="0">
                <a:latin typeface="宋体"/>
                <a:cs typeface="宋体"/>
              </a:rPr>
              <a:t>存在</a:t>
            </a:r>
            <a:r>
              <a:rPr lang="zh-CN" altLang="en-US" dirty="0">
                <a:latin typeface="宋体"/>
                <a:cs typeface="宋体"/>
              </a:rPr>
              <a:t>漏洞，这是因为特定的漏洞是与服务、</a:t>
            </a:r>
            <a:r>
              <a:rPr lang="zh-CN" altLang="en-US" dirty="0" smtClean="0">
                <a:latin typeface="宋体"/>
                <a:cs typeface="宋体"/>
              </a:rPr>
              <a:t>版本号</a:t>
            </a:r>
            <a:r>
              <a:rPr lang="zh-CN" altLang="en-US" dirty="0">
                <a:latin typeface="宋体"/>
                <a:cs typeface="宋体"/>
              </a:rPr>
              <a:t>等密切相关的，也称为信息型漏洞探测</a:t>
            </a:r>
            <a:r>
              <a:rPr lang="zh-CN" altLang="en-US" dirty="0" smtClean="0">
                <a:latin typeface="宋体"/>
                <a:cs typeface="宋体"/>
              </a:rPr>
              <a:t>。目前</a:t>
            </a:r>
            <a:r>
              <a:rPr lang="zh-CN" altLang="en-US" dirty="0">
                <a:latin typeface="宋体"/>
                <a:cs typeface="宋体"/>
              </a:rPr>
              <a:t>的反病毒软件</a:t>
            </a:r>
            <a:r>
              <a:rPr lang="en-US" altLang="zh-CN" dirty="0">
                <a:latin typeface="宋体"/>
                <a:cs typeface="宋体"/>
              </a:rPr>
              <a:t>(</a:t>
            </a:r>
            <a:r>
              <a:rPr lang="zh-CN" altLang="en-US" dirty="0">
                <a:latin typeface="宋体"/>
                <a:cs typeface="宋体"/>
              </a:rPr>
              <a:t>如</a:t>
            </a:r>
            <a:r>
              <a:rPr lang="en-US" altLang="zh-CN" dirty="0">
                <a:latin typeface="宋体"/>
                <a:cs typeface="宋体"/>
              </a:rPr>
              <a:t>360</a:t>
            </a:r>
            <a:r>
              <a:rPr lang="zh-CN" altLang="en-US" dirty="0">
                <a:latin typeface="宋体"/>
                <a:cs typeface="宋体"/>
              </a:rPr>
              <a:t>、金山毒霸等</a:t>
            </a:r>
            <a:r>
              <a:rPr lang="en-US" altLang="zh-CN" dirty="0">
                <a:latin typeface="宋体"/>
                <a:cs typeface="宋体"/>
              </a:rPr>
              <a:t>)</a:t>
            </a:r>
            <a:r>
              <a:rPr lang="zh-CN" altLang="en-US" dirty="0" smtClean="0">
                <a:latin typeface="宋体"/>
                <a:cs typeface="宋体"/>
              </a:rPr>
              <a:t>附带的</a:t>
            </a:r>
            <a:r>
              <a:rPr lang="zh-CN" altLang="en-US" dirty="0">
                <a:latin typeface="宋体"/>
                <a:cs typeface="宋体"/>
              </a:rPr>
              <a:t>漏洞修补软件就采用了信息型漏洞探测</a:t>
            </a:r>
            <a:r>
              <a:rPr lang="zh-CN" altLang="en-US" dirty="0" smtClean="0">
                <a:latin typeface="宋体"/>
                <a:cs typeface="宋体"/>
              </a:rPr>
              <a:t>方法</a:t>
            </a:r>
            <a:r>
              <a:rPr lang="zh-CN" altLang="en-US" dirty="0">
                <a:latin typeface="宋体"/>
                <a:cs typeface="宋体"/>
              </a:rPr>
              <a:t>。</a:t>
            </a:r>
          </a:p>
          <a:p>
            <a:pPr marL="12700" indent="0">
              <a:spcBef>
                <a:spcPts val="350"/>
              </a:spcBef>
              <a:buNone/>
              <a:tabLst>
                <a:tab pos="517525" algn="l"/>
              </a:tabLst>
            </a:pPr>
            <a:endParaRPr lang="zh-CN" altLang="en-US" sz="3200" dirty="0"/>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31</a:t>
            </a:fld>
            <a:endParaRPr lang="zh-CN" altLang="en-US"/>
          </a:p>
        </p:txBody>
      </p:sp>
    </p:spTree>
    <p:extLst>
      <p:ext uri="{BB962C8B-B14F-4D97-AF65-F5344CB8AC3E}">
        <p14:creationId xmlns:p14="http://schemas.microsoft.com/office/powerpoint/2010/main" val="319460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sz="3200" spc="-5" dirty="0">
                <a:latin typeface="宋体"/>
                <a:cs typeface="宋体"/>
              </a:rPr>
              <a:t>网络侦查技术</a:t>
            </a:r>
            <a:r>
              <a:rPr lang="zh-CN" altLang="en-US" sz="3200" spc="-5" dirty="0" smtClean="0">
                <a:latin typeface="宋体"/>
                <a:cs typeface="宋体"/>
              </a:rPr>
              <a:t>分类（</a:t>
            </a:r>
            <a:r>
              <a:rPr lang="zh-CN" altLang="en-US" sz="3200" spc="-5" dirty="0">
                <a:latin typeface="宋体"/>
                <a:cs typeface="宋体"/>
              </a:rPr>
              <a:t>续</a:t>
            </a:r>
            <a:r>
              <a:rPr lang="en-US" altLang="zh-CN" sz="3200" spc="-5" dirty="0" smtClean="0">
                <a:latin typeface="宋体"/>
                <a:cs typeface="宋体"/>
              </a:rPr>
              <a:t>2</a:t>
            </a:r>
            <a:r>
              <a:rPr lang="zh-CN" altLang="en-US" sz="3200" spc="-5" dirty="0" smtClean="0">
                <a:latin typeface="宋体"/>
                <a:cs typeface="宋体"/>
              </a:rPr>
              <a:t>）：</a:t>
            </a:r>
            <a:endParaRPr lang="en-US" altLang="zh-CN" sz="3200" spc="-5" dirty="0" smtClean="0">
              <a:latin typeface="宋体"/>
              <a:cs typeface="宋体"/>
            </a:endParaRPr>
          </a:p>
          <a:p>
            <a:pPr marL="800100" lvl="1" indent="-342900">
              <a:spcBef>
                <a:spcPts val="350"/>
              </a:spcBef>
              <a:tabLst>
                <a:tab pos="517525" algn="l"/>
              </a:tabLst>
            </a:pPr>
            <a:r>
              <a:rPr lang="zh-CN" altLang="en-US" sz="2800" b="1" spc="-15" dirty="0" smtClean="0">
                <a:solidFill>
                  <a:srgbClr val="C00000"/>
                </a:solidFill>
                <a:latin typeface="宋体"/>
                <a:cs typeface="宋体"/>
              </a:rPr>
              <a:t>渗透</a:t>
            </a:r>
            <a:r>
              <a:rPr lang="zh-CN" altLang="en-US" sz="2800" b="1" spc="-15" dirty="0">
                <a:solidFill>
                  <a:srgbClr val="C00000"/>
                </a:solidFill>
                <a:latin typeface="宋体"/>
                <a:cs typeface="宋体"/>
              </a:rPr>
              <a:t>侦察</a:t>
            </a:r>
            <a:r>
              <a:rPr lang="zh-CN" altLang="en-US" sz="2800" b="1" spc="-15" dirty="0" smtClean="0">
                <a:latin typeface="宋体"/>
                <a:cs typeface="宋体"/>
              </a:rPr>
              <a:t>技术</a:t>
            </a:r>
            <a:endParaRPr lang="en-US" altLang="zh-CN" sz="2800" b="1" spc="-15" dirty="0" smtClean="0">
              <a:latin typeface="宋体"/>
              <a:cs typeface="宋体"/>
            </a:endParaRPr>
          </a:p>
          <a:p>
            <a:pPr marL="1139825" lvl="2" indent="-342900">
              <a:spcBef>
                <a:spcPts val="350"/>
              </a:spcBef>
              <a:tabLst>
                <a:tab pos="517525" algn="l"/>
              </a:tabLst>
            </a:pPr>
            <a:r>
              <a:rPr lang="zh-CN" altLang="en-US" sz="2400" dirty="0" smtClean="0">
                <a:latin typeface="宋体"/>
                <a:cs typeface="宋体"/>
              </a:rPr>
              <a:t>渗透</a:t>
            </a:r>
            <a:r>
              <a:rPr lang="zh-CN" altLang="en-US" sz="2400" dirty="0">
                <a:latin typeface="宋体"/>
                <a:cs typeface="宋体"/>
              </a:rPr>
              <a:t>侦察指的是在目标系统中植入特定的软</a:t>
            </a:r>
            <a:r>
              <a:rPr lang="zh-CN" altLang="en-US" sz="2400" spc="25" dirty="0">
                <a:latin typeface="宋体"/>
                <a:cs typeface="宋体"/>
              </a:rPr>
              <a:t>件</a:t>
            </a:r>
            <a:r>
              <a:rPr lang="zh-CN" altLang="en-US" sz="2400" dirty="0">
                <a:latin typeface="宋体"/>
                <a:cs typeface="宋体"/>
              </a:rPr>
              <a:t>，</a:t>
            </a:r>
            <a:r>
              <a:rPr lang="zh-CN" altLang="en-US" sz="2400" dirty="0" smtClean="0">
                <a:latin typeface="宋体"/>
                <a:cs typeface="宋体"/>
              </a:rPr>
              <a:t>从而完成</a:t>
            </a:r>
            <a:r>
              <a:rPr lang="zh-CN" altLang="en-US" sz="2400" dirty="0">
                <a:latin typeface="宋体"/>
                <a:cs typeface="宋体"/>
              </a:rPr>
              <a:t>情报的收集。渗</a:t>
            </a:r>
            <a:r>
              <a:rPr lang="zh-CN" altLang="en-US" sz="2400" spc="5" dirty="0">
                <a:latin typeface="宋体"/>
                <a:cs typeface="宋体"/>
              </a:rPr>
              <a:t>透</a:t>
            </a:r>
            <a:r>
              <a:rPr lang="zh-CN" altLang="en-US" sz="2400" dirty="0">
                <a:latin typeface="宋体"/>
                <a:cs typeface="宋体"/>
              </a:rPr>
              <a:t>侦察技术</a:t>
            </a:r>
            <a:r>
              <a:rPr lang="zh-CN" altLang="en-US" sz="2400" spc="5" dirty="0">
                <a:latin typeface="宋体"/>
                <a:cs typeface="宋体"/>
              </a:rPr>
              <a:t>主</a:t>
            </a:r>
            <a:r>
              <a:rPr lang="zh-CN" altLang="en-US" sz="2400" dirty="0">
                <a:latin typeface="宋体"/>
                <a:cs typeface="宋体"/>
              </a:rPr>
              <a:t>要采用</a:t>
            </a:r>
            <a:r>
              <a:rPr lang="zh-CN" altLang="en-US" sz="2400" dirty="0">
                <a:solidFill>
                  <a:srgbClr val="C00000"/>
                </a:solidFill>
                <a:latin typeface="宋体"/>
                <a:cs typeface="宋体"/>
              </a:rPr>
              <a:t>反</a:t>
            </a:r>
            <a:r>
              <a:rPr lang="zh-CN" altLang="en-US" sz="2400" spc="5" dirty="0">
                <a:solidFill>
                  <a:srgbClr val="C00000"/>
                </a:solidFill>
                <a:latin typeface="宋体"/>
                <a:cs typeface="宋体"/>
              </a:rPr>
              <a:t>弹</a:t>
            </a:r>
            <a:r>
              <a:rPr lang="zh-CN" altLang="en-US" sz="2400" dirty="0">
                <a:solidFill>
                  <a:srgbClr val="C00000"/>
                </a:solidFill>
                <a:latin typeface="宋体"/>
                <a:cs typeface="宋体"/>
              </a:rPr>
              <a:t>端口</a:t>
            </a:r>
            <a:r>
              <a:rPr lang="zh-CN" altLang="en-US" sz="2400" dirty="0" smtClean="0">
                <a:solidFill>
                  <a:srgbClr val="C00000"/>
                </a:solidFill>
                <a:latin typeface="宋体"/>
                <a:cs typeface="宋体"/>
              </a:rPr>
              <a:t>型木马</a:t>
            </a:r>
            <a:r>
              <a:rPr lang="zh-CN" altLang="en-US" sz="2400" dirty="0">
                <a:solidFill>
                  <a:srgbClr val="C00000"/>
                </a:solidFill>
                <a:latin typeface="宋体"/>
                <a:cs typeface="宋体"/>
              </a:rPr>
              <a:t>技术</a:t>
            </a:r>
            <a:r>
              <a:rPr lang="zh-CN" altLang="en-US" sz="2400" dirty="0" smtClean="0">
                <a:latin typeface="宋体"/>
                <a:cs typeface="宋体"/>
              </a:rPr>
              <a:t>。</a:t>
            </a:r>
            <a:endParaRPr lang="en-US" altLang="zh-CN" sz="2400" dirty="0" smtClean="0">
              <a:latin typeface="宋体"/>
              <a:cs typeface="宋体"/>
            </a:endParaRPr>
          </a:p>
          <a:p>
            <a:pPr marL="1139825" lvl="2" indent="-342900">
              <a:spcBef>
                <a:spcPts val="350"/>
              </a:spcBef>
              <a:tabLst>
                <a:tab pos="517525" algn="l"/>
              </a:tabLst>
            </a:pPr>
            <a:r>
              <a:rPr lang="zh-CN" altLang="en-US" sz="2400" dirty="0" smtClean="0">
                <a:latin typeface="宋体"/>
                <a:cs typeface="宋体"/>
              </a:rPr>
              <a:t>为了</a:t>
            </a:r>
            <a:r>
              <a:rPr lang="zh-CN" altLang="en-US" sz="2400" dirty="0">
                <a:latin typeface="宋体"/>
                <a:cs typeface="宋体"/>
              </a:rPr>
              <a:t>将</a:t>
            </a:r>
            <a:r>
              <a:rPr lang="zh-CN" altLang="en-US" sz="2400" spc="-10" dirty="0">
                <a:latin typeface="宋体"/>
                <a:cs typeface="宋体"/>
              </a:rPr>
              <a:t>木</a:t>
            </a:r>
            <a:r>
              <a:rPr lang="zh-CN" altLang="en-US" sz="2400" dirty="0">
                <a:latin typeface="宋体"/>
                <a:cs typeface="宋体"/>
              </a:rPr>
              <a:t>马植入到</a:t>
            </a:r>
            <a:r>
              <a:rPr lang="zh-CN" altLang="en-US" sz="2400" spc="-10" dirty="0">
                <a:latin typeface="宋体"/>
                <a:cs typeface="宋体"/>
              </a:rPr>
              <a:t>目</a:t>
            </a:r>
            <a:r>
              <a:rPr lang="zh-CN" altLang="en-US" sz="2400" dirty="0">
                <a:latin typeface="宋体"/>
                <a:cs typeface="宋体"/>
              </a:rPr>
              <a:t>标系统中</a:t>
            </a:r>
            <a:r>
              <a:rPr lang="zh-CN" altLang="en-US" sz="2400" spc="-5" dirty="0">
                <a:latin typeface="宋体"/>
                <a:cs typeface="宋体"/>
              </a:rPr>
              <a:t>，</a:t>
            </a:r>
            <a:r>
              <a:rPr lang="zh-CN" altLang="en-US" sz="2400" dirty="0">
                <a:latin typeface="宋体"/>
                <a:cs typeface="宋体"/>
              </a:rPr>
              <a:t>一般采用</a:t>
            </a:r>
            <a:r>
              <a:rPr lang="zh-CN" altLang="en-US" sz="2400" spc="-10" dirty="0">
                <a:latin typeface="宋体"/>
                <a:cs typeface="宋体"/>
              </a:rPr>
              <a:t>诱</a:t>
            </a:r>
            <a:r>
              <a:rPr lang="zh-CN" altLang="en-US" sz="2400" dirty="0">
                <a:latin typeface="宋体"/>
                <a:cs typeface="宋体"/>
              </a:rPr>
              <a:t>骗方法</a:t>
            </a:r>
            <a:r>
              <a:rPr lang="zh-CN" altLang="en-US" sz="2400" dirty="0" smtClean="0">
                <a:latin typeface="宋体"/>
                <a:cs typeface="宋体"/>
              </a:rPr>
              <a:t>使目标</a:t>
            </a:r>
            <a:r>
              <a:rPr lang="zh-CN" altLang="en-US" sz="2400" dirty="0">
                <a:latin typeface="宋体"/>
                <a:cs typeface="宋体"/>
              </a:rPr>
              <a:t>用户主动下载木马软件。比如可以设置</a:t>
            </a:r>
            <a:r>
              <a:rPr lang="zh-CN" altLang="en-US" sz="2400" dirty="0" smtClean="0">
                <a:latin typeface="宋体"/>
                <a:cs typeface="宋体"/>
              </a:rPr>
              <a:t>一些</a:t>
            </a:r>
            <a:r>
              <a:rPr lang="zh-CN" altLang="en-US" sz="2400" b="1" spc="110" dirty="0" smtClean="0">
                <a:solidFill>
                  <a:srgbClr val="C00000"/>
                </a:solidFill>
                <a:latin typeface="宋体"/>
                <a:cs typeface="宋体"/>
              </a:rPr>
              <a:t>免</a:t>
            </a:r>
            <a:r>
              <a:rPr lang="zh-CN" altLang="en-US" sz="2400" b="1" spc="100" dirty="0" smtClean="0">
                <a:solidFill>
                  <a:srgbClr val="C00000"/>
                </a:solidFill>
                <a:latin typeface="宋体"/>
                <a:cs typeface="宋体"/>
              </a:rPr>
              <a:t>费</a:t>
            </a:r>
            <a:r>
              <a:rPr lang="zh-CN" altLang="en-US" sz="2400" b="1" spc="100" dirty="0">
                <a:solidFill>
                  <a:srgbClr val="C00000"/>
                </a:solidFill>
                <a:latin typeface="宋体"/>
                <a:cs typeface="宋体"/>
              </a:rPr>
              <a:t>共享</a:t>
            </a:r>
            <a:r>
              <a:rPr lang="zh-CN" altLang="en-US" sz="2400" b="1" spc="110" dirty="0">
                <a:solidFill>
                  <a:srgbClr val="C00000"/>
                </a:solidFill>
                <a:latin typeface="宋体"/>
                <a:cs typeface="宋体"/>
              </a:rPr>
              <a:t>软</a:t>
            </a:r>
            <a:r>
              <a:rPr lang="zh-CN" altLang="en-US" sz="2400" b="1" spc="100" dirty="0">
                <a:solidFill>
                  <a:srgbClr val="C00000"/>
                </a:solidFill>
                <a:latin typeface="宋体"/>
                <a:cs typeface="宋体"/>
              </a:rPr>
              <a:t>件网</a:t>
            </a:r>
            <a:r>
              <a:rPr lang="zh-CN" altLang="en-US" sz="2400" b="1" spc="114" dirty="0">
                <a:solidFill>
                  <a:srgbClr val="C00000"/>
                </a:solidFill>
                <a:latin typeface="宋体"/>
                <a:cs typeface="宋体"/>
              </a:rPr>
              <a:t>站</a:t>
            </a:r>
            <a:r>
              <a:rPr lang="zh-CN" altLang="en-US" sz="2400" spc="105" dirty="0">
                <a:latin typeface="宋体"/>
                <a:cs typeface="宋体"/>
              </a:rPr>
              <a:t>引</a:t>
            </a:r>
            <a:r>
              <a:rPr lang="zh-CN" altLang="en-US" sz="2400" spc="100" dirty="0">
                <a:latin typeface="宋体"/>
                <a:cs typeface="宋体"/>
              </a:rPr>
              <a:t>诱用户</a:t>
            </a:r>
            <a:r>
              <a:rPr lang="zh-CN" altLang="en-US" sz="2400" spc="105" dirty="0">
                <a:latin typeface="宋体"/>
                <a:cs typeface="宋体"/>
              </a:rPr>
              <a:t>点</a:t>
            </a:r>
            <a:r>
              <a:rPr lang="zh-CN" altLang="en-US" sz="2400" spc="100" dirty="0">
                <a:latin typeface="宋体"/>
                <a:cs typeface="宋体"/>
              </a:rPr>
              <a:t>击相关</a:t>
            </a:r>
            <a:r>
              <a:rPr lang="zh-CN" altLang="en-US" sz="2400" spc="105" dirty="0">
                <a:latin typeface="宋体"/>
                <a:cs typeface="宋体"/>
              </a:rPr>
              <a:t>链</a:t>
            </a:r>
            <a:r>
              <a:rPr lang="zh-CN" altLang="en-US" sz="2400" spc="125" dirty="0">
                <a:latin typeface="宋体"/>
                <a:cs typeface="宋体"/>
              </a:rPr>
              <a:t>接</a:t>
            </a:r>
            <a:r>
              <a:rPr lang="zh-CN" altLang="en-US" sz="2400" dirty="0" smtClean="0">
                <a:latin typeface="宋体"/>
                <a:cs typeface="宋体"/>
              </a:rPr>
              <a:t>，而</a:t>
            </a:r>
            <a:r>
              <a:rPr lang="zh-CN" altLang="en-US" sz="2400" dirty="0">
                <a:latin typeface="宋体"/>
                <a:cs typeface="宋体"/>
              </a:rPr>
              <a:t>一旦点击该链接，则下载了木马</a:t>
            </a:r>
            <a:endParaRPr lang="zh-CN" altLang="en-US" sz="3600" dirty="0"/>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32</a:t>
            </a:fld>
            <a:endParaRPr lang="zh-CN" altLang="en-US"/>
          </a:p>
        </p:txBody>
      </p:sp>
    </p:spTree>
    <p:extLst>
      <p:ext uri="{BB962C8B-B14F-4D97-AF65-F5344CB8AC3E}">
        <p14:creationId xmlns:p14="http://schemas.microsoft.com/office/powerpoint/2010/main" val="23608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spcBef>
                <a:spcPts val="350"/>
              </a:spcBef>
              <a:tabLst>
                <a:tab pos="517525" algn="l"/>
              </a:tabLst>
            </a:pPr>
            <a:r>
              <a:rPr lang="zh-CN" altLang="en-US" sz="3200" spc="-5" dirty="0" smtClean="0">
                <a:latin typeface="宋体"/>
                <a:cs typeface="宋体"/>
              </a:rPr>
              <a:t>网络攻击</a:t>
            </a:r>
            <a:endParaRPr lang="en-US" altLang="zh-CN" sz="3200" spc="-5" dirty="0" smtClean="0">
              <a:latin typeface="宋体"/>
              <a:cs typeface="宋体"/>
            </a:endParaRPr>
          </a:p>
          <a:p>
            <a:pPr marL="800100" lvl="1" indent="-342900">
              <a:spcBef>
                <a:spcPts val="350"/>
              </a:spcBef>
              <a:tabLst>
                <a:tab pos="517525" algn="l"/>
              </a:tabLst>
            </a:pPr>
            <a:r>
              <a:rPr lang="zh-CN" altLang="en-US" sz="2800" spc="-5" dirty="0" smtClean="0">
                <a:latin typeface="宋体"/>
                <a:cs typeface="宋体"/>
              </a:rPr>
              <a:t>计算机网络</a:t>
            </a:r>
            <a:r>
              <a:rPr lang="zh-CN" altLang="en-US" sz="2800" spc="-5" dirty="0">
                <a:latin typeface="宋体"/>
                <a:cs typeface="宋体"/>
              </a:rPr>
              <a:t>攻击是指利用目标计算机网络系统</a:t>
            </a:r>
            <a:r>
              <a:rPr lang="zh-CN" altLang="en-US" sz="2800" spc="-5" dirty="0" smtClean="0">
                <a:latin typeface="宋体"/>
                <a:cs typeface="宋体"/>
              </a:rPr>
              <a:t>的安全</a:t>
            </a:r>
            <a:r>
              <a:rPr lang="zh-CN" altLang="en-US" sz="2800" spc="-5" dirty="0">
                <a:latin typeface="宋体"/>
                <a:cs typeface="宋体"/>
              </a:rPr>
              <a:t>缺陷，为窃取、修改、伪造或破坏信息，</a:t>
            </a:r>
            <a:r>
              <a:rPr lang="zh-CN" altLang="en-US" sz="2800" spc="-5" dirty="0" smtClean="0">
                <a:latin typeface="宋体"/>
                <a:cs typeface="宋体"/>
              </a:rPr>
              <a:t>以及</a:t>
            </a:r>
            <a:r>
              <a:rPr lang="zh-CN" altLang="en-US" sz="2800" spc="-5" dirty="0">
                <a:latin typeface="宋体"/>
                <a:cs typeface="宋体"/>
              </a:rPr>
              <a:t>降低、破坏网络使用效能而采取的各种措施</a:t>
            </a:r>
            <a:r>
              <a:rPr lang="zh-CN" altLang="en-US" sz="2800" spc="-5" dirty="0" smtClean="0">
                <a:latin typeface="宋体"/>
                <a:cs typeface="宋体"/>
              </a:rPr>
              <a:t>和行动</a:t>
            </a:r>
            <a:r>
              <a:rPr lang="zh-CN" altLang="en-US" sz="2800" spc="-5" dirty="0">
                <a:latin typeface="宋体"/>
                <a:cs typeface="宋体"/>
              </a:rPr>
              <a:t>。</a:t>
            </a:r>
          </a:p>
          <a:p>
            <a:pPr marL="800100" lvl="1" indent="-342900">
              <a:spcBef>
                <a:spcPts val="350"/>
              </a:spcBef>
              <a:tabLst>
                <a:tab pos="517525" algn="l"/>
              </a:tabLst>
            </a:pPr>
            <a:r>
              <a:rPr lang="zh-CN" altLang="en-US" sz="2800" spc="-5" dirty="0" smtClean="0">
                <a:latin typeface="宋体"/>
                <a:cs typeface="宋体"/>
              </a:rPr>
              <a:t>由于</a:t>
            </a:r>
            <a:r>
              <a:rPr lang="zh-CN" altLang="en-US" sz="2800" spc="-5" dirty="0">
                <a:latin typeface="宋体"/>
                <a:cs typeface="宋体"/>
              </a:rPr>
              <a:t>计算机硬件和软件，网络协议和结构，</a:t>
            </a:r>
            <a:r>
              <a:rPr lang="zh-CN" altLang="en-US" sz="2800" spc="-5" dirty="0" smtClean="0">
                <a:latin typeface="宋体"/>
                <a:cs typeface="宋体"/>
              </a:rPr>
              <a:t>以及网络管理</a:t>
            </a:r>
            <a:r>
              <a:rPr lang="zh-CN" altLang="en-US" sz="2800" spc="-5" dirty="0">
                <a:latin typeface="宋体"/>
                <a:cs typeface="宋体"/>
              </a:rPr>
              <a:t>等方面不可避免地存在安全漏洞，</a:t>
            </a:r>
            <a:r>
              <a:rPr lang="zh-CN" altLang="en-US" sz="2800" spc="-5" dirty="0" smtClean="0">
                <a:latin typeface="宋体"/>
                <a:cs typeface="宋体"/>
              </a:rPr>
              <a:t>使得网络</a:t>
            </a:r>
            <a:r>
              <a:rPr lang="zh-CN" altLang="en-US" sz="2800" spc="-5" dirty="0">
                <a:latin typeface="宋体"/>
                <a:cs typeface="宋体"/>
              </a:rPr>
              <a:t>攻击成为可能。</a:t>
            </a:r>
          </a:p>
          <a:p>
            <a:pPr marL="355600" indent="-342900">
              <a:spcBef>
                <a:spcPts val="350"/>
              </a:spcBef>
              <a:tabLst>
                <a:tab pos="517525" algn="l"/>
              </a:tabLst>
            </a:pPr>
            <a:endParaRPr lang="zh-CN" altLang="en-US" sz="3200" spc="-5" dirty="0">
              <a:latin typeface="宋体"/>
              <a:cs typeface="宋体"/>
            </a:endParaRP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33</a:t>
            </a:fld>
            <a:endParaRPr lang="zh-CN" altLang="en-US"/>
          </a:p>
        </p:txBody>
      </p:sp>
    </p:spTree>
    <p:extLst>
      <p:ext uri="{BB962C8B-B14F-4D97-AF65-F5344CB8AC3E}">
        <p14:creationId xmlns:p14="http://schemas.microsoft.com/office/powerpoint/2010/main" val="52961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0886113" cy="5022866"/>
          </a:xfrm>
        </p:spPr>
        <p:txBody>
          <a:bodyPr vert="horz" lIns="91440" tIns="45720" rIns="91440" bIns="45720" rtlCol="0">
            <a:noAutofit/>
          </a:bodyPr>
          <a:lstStyle/>
          <a:p>
            <a:pPr marL="355600" indent="-342900">
              <a:spcBef>
                <a:spcPts val="350"/>
              </a:spcBef>
              <a:tabLst>
                <a:tab pos="517525" algn="l"/>
              </a:tabLst>
            </a:pPr>
            <a:r>
              <a:rPr lang="zh-CN" altLang="en-US" spc="-10" dirty="0">
                <a:solidFill>
                  <a:srgbClr val="C00000"/>
                </a:solidFill>
                <a:latin typeface="宋体"/>
                <a:cs typeface="宋体"/>
              </a:rPr>
              <a:t>网络</a:t>
            </a:r>
            <a:r>
              <a:rPr lang="zh-CN" altLang="en-US" spc="-5" dirty="0" smtClean="0">
                <a:solidFill>
                  <a:srgbClr val="C00000"/>
                </a:solidFill>
                <a:latin typeface="宋体"/>
                <a:cs typeface="宋体"/>
              </a:rPr>
              <a:t>攻击技术的类型</a:t>
            </a:r>
            <a:r>
              <a:rPr lang="zh-CN" altLang="en-US" spc="-5" dirty="0" smtClean="0">
                <a:latin typeface="宋体"/>
                <a:cs typeface="宋体"/>
              </a:rPr>
              <a:t>很多：</a:t>
            </a:r>
            <a:endParaRPr lang="en-US" altLang="zh-CN" spc="-5" dirty="0" smtClean="0">
              <a:latin typeface="宋体"/>
              <a:cs typeface="宋体"/>
            </a:endParaRPr>
          </a:p>
          <a:p>
            <a:pPr marL="800100" lvl="1" indent="-342900">
              <a:spcBef>
                <a:spcPts val="350"/>
              </a:spcBef>
              <a:tabLst>
                <a:tab pos="517525" algn="l"/>
              </a:tabLst>
            </a:pPr>
            <a:r>
              <a:rPr lang="zh-CN" altLang="en-US" spc="-10" dirty="0" smtClean="0">
                <a:latin typeface="宋体"/>
                <a:cs typeface="宋体"/>
              </a:rPr>
              <a:t>拒绝服务</a:t>
            </a:r>
            <a:endParaRPr lang="en-US" altLang="zh-CN" spc="-10" dirty="0" smtClean="0">
              <a:latin typeface="宋体"/>
              <a:cs typeface="宋体"/>
            </a:endParaRPr>
          </a:p>
          <a:p>
            <a:pPr marL="1139825" lvl="2" indent="-342900">
              <a:spcBef>
                <a:spcPts val="350"/>
              </a:spcBef>
              <a:tabLst>
                <a:tab pos="517525" algn="l"/>
              </a:tabLst>
            </a:pPr>
            <a:r>
              <a:rPr lang="zh-CN" altLang="en-US" b="1" spc="-10" dirty="0" smtClean="0">
                <a:latin typeface="宋体"/>
                <a:cs typeface="宋体"/>
              </a:rPr>
              <a:t>拒绝</a:t>
            </a:r>
            <a:r>
              <a:rPr lang="zh-CN" altLang="en-US" b="1" spc="-10" dirty="0">
                <a:latin typeface="宋体"/>
                <a:cs typeface="宋体"/>
              </a:rPr>
              <a:t>服</a:t>
            </a:r>
            <a:r>
              <a:rPr lang="zh-CN" altLang="en-US" b="1" spc="5" dirty="0">
                <a:latin typeface="宋体"/>
                <a:cs typeface="宋体"/>
              </a:rPr>
              <a:t>务</a:t>
            </a:r>
            <a:r>
              <a:rPr lang="zh-CN" altLang="en-US" b="1" spc="-5" dirty="0">
                <a:latin typeface="宋体"/>
                <a:cs typeface="宋体"/>
              </a:rPr>
              <a:t>（</a:t>
            </a:r>
            <a:r>
              <a:rPr lang="en-US" altLang="zh-CN" b="1" spc="-5" dirty="0">
                <a:latin typeface="Times New Roman"/>
                <a:cs typeface="Times New Roman"/>
              </a:rPr>
              <a:t>Denial</a:t>
            </a:r>
            <a:r>
              <a:rPr lang="zh-CN" altLang="en-US" b="1" spc="465" dirty="0">
                <a:latin typeface="Times New Roman"/>
                <a:cs typeface="Times New Roman"/>
              </a:rPr>
              <a:t> </a:t>
            </a:r>
            <a:r>
              <a:rPr lang="en-US" altLang="zh-CN" b="1" spc="-5" dirty="0">
                <a:latin typeface="Times New Roman"/>
                <a:cs typeface="Times New Roman"/>
              </a:rPr>
              <a:t>of</a:t>
            </a:r>
            <a:r>
              <a:rPr lang="zh-CN" altLang="en-US" b="1" spc="459" dirty="0">
                <a:latin typeface="Times New Roman"/>
                <a:cs typeface="Times New Roman"/>
              </a:rPr>
              <a:t> </a:t>
            </a:r>
            <a:r>
              <a:rPr lang="en-US" altLang="zh-CN" b="1" spc="-5" dirty="0">
                <a:latin typeface="Times New Roman"/>
                <a:cs typeface="Times New Roman"/>
              </a:rPr>
              <a:t>Service,</a:t>
            </a:r>
            <a:r>
              <a:rPr lang="zh-CN" altLang="en-US" b="1" spc="450" dirty="0">
                <a:latin typeface="Times New Roman"/>
                <a:cs typeface="Times New Roman"/>
              </a:rPr>
              <a:t> </a:t>
            </a:r>
            <a:r>
              <a:rPr lang="en-US" altLang="zh-CN" b="1" spc="-5" dirty="0" err="1">
                <a:latin typeface="Times New Roman"/>
                <a:cs typeface="Times New Roman"/>
              </a:rPr>
              <a:t>DoS</a:t>
            </a:r>
            <a:r>
              <a:rPr lang="zh-CN" altLang="en-US" b="1" spc="-5" dirty="0">
                <a:latin typeface="宋体"/>
                <a:cs typeface="宋体"/>
              </a:rPr>
              <a:t>）</a:t>
            </a:r>
            <a:r>
              <a:rPr lang="zh-CN" altLang="en-US" spc="-5" dirty="0">
                <a:latin typeface="宋体"/>
                <a:cs typeface="宋体"/>
              </a:rPr>
              <a:t>攻击的</a:t>
            </a:r>
            <a:r>
              <a:rPr lang="zh-CN" altLang="en-US" spc="-5" dirty="0" smtClean="0">
                <a:latin typeface="宋体"/>
                <a:cs typeface="宋体"/>
              </a:rPr>
              <a:t>主要目的</a:t>
            </a:r>
            <a:r>
              <a:rPr lang="zh-CN" altLang="en-US" spc="-5" dirty="0">
                <a:latin typeface="宋体"/>
                <a:cs typeface="宋体"/>
              </a:rPr>
              <a:t>是</a:t>
            </a:r>
            <a:r>
              <a:rPr lang="zh-CN" altLang="en-US" dirty="0">
                <a:latin typeface="宋体"/>
                <a:cs typeface="宋体"/>
              </a:rPr>
              <a:t>降</a:t>
            </a:r>
            <a:r>
              <a:rPr lang="zh-CN" altLang="en-US" spc="-5" dirty="0">
                <a:latin typeface="宋体"/>
                <a:cs typeface="宋体"/>
              </a:rPr>
              <a:t>低或剥</a:t>
            </a:r>
            <a:r>
              <a:rPr lang="zh-CN" altLang="en-US" dirty="0">
                <a:latin typeface="宋体"/>
                <a:cs typeface="宋体"/>
              </a:rPr>
              <a:t>夺</a:t>
            </a:r>
            <a:r>
              <a:rPr lang="zh-CN" altLang="en-US" spc="-5" dirty="0">
                <a:latin typeface="宋体"/>
                <a:cs typeface="宋体"/>
              </a:rPr>
              <a:t>目标系</a:t>
            </a:r>
            <a:r>
              <a:rPr lang="zh-CN" altLang="en-US" dirty="0">
                <a:latin typeface="宋体"/>
                <a:cs typeface="宋体"/>
              </a:rPr>
              <a:t>统</a:t>
            </a:r>
            <a:r>
              <a:rPr lang="zh-CN" altLang="en-US" spc="-5" dirty="0">
                <a:latin typeface="宋体"/>
                <a:cs typeface="宋体"/>
              </a:rPr>
              <a:t>的</a:t>
            </a:r>
            <a:r>
              <a:rPr lang="zh-CN" altLang="en-US" spc="-5" dirty="0">
                <a:solidFill>
                  <a:srgbClr val="C00000"/>
                </a:solidFill>
                <a:latin typeface="宋体"/>
                <a:cs typeface="宋体"/>
              </a:rPr>
              <a:t>可用</a:t>
            </a:r>
            <a:r>
              <a:rPr lang="zh-CN" altLang="en-US" spc="15" dirty="0">
                <a:solidFill>
                  <a:srgbClr val="C00000"/>
                </a:solidFill>
                <a:latin typeface="宋体"/>
                <a:cs typeface="宋体"/>
              </a:rPr>
              <a:t>性</a:t>
            </a:r>
            <a:r>
              <a:rPr lang="zh-CN" altLang="en-US" spc="-10" dirty="0">
                <a:latin typeface="宋体"/>
                <a:cs typeface="宋体"/>
              </a:rPr>
              <a:t>，</a:t>
            </a:r>
            <a:r>
              <a:rPr lang="zh-CN" altLang="en-US" spc="-5" dirty="0">
                <a:latin typeface="宋体"/>
                <a:cs typeface="宋体"/>
              </a:rPr>
              <a:t>使合法</a:t>
            </a:r>
            <a:r>
              <a:rPr lang="zh-CN" altLang="en-US" spc="-5" dirty="0" smtClean="0">
                <a:latin typeface="宋体"/>
                <a:cs typeface="宋体"/>
              </a:rPr>
              <a:t>用户</a:t>
            </a:r>
            <a:r>
              <a:rPr lang="zh-CN" altLang="en-US" spc="-5" dirty="0">
                <a:latin typeface="宋体"/>
                <a:cs typeface="宋体"/>
              </a:rPr>
              <a:t>得不到服务或不能及时得到服</a:t>
            </a:r>
            <a:r>
              <a:rPr lang="zh-CN" altLang="en-US" spc="15" dirty="0">
                <a:latin typeface="宋体"/>
                <a:cs typeface="宋体"/>
              </a:rPr>
              <a:t>务</a:t>
            </a:r>
            <a:r>
              <a:rPr lang="zh-CN" altLang="en-US" dirty="0">
                <a:latin typeface="宋体"/>
                <a:cs typeface="宋体"/>
              </a:rPr>
              <a:t>，</a:t>
            </a:r>
            <a:r>
              <a:rPr lang="zh-CN" altLang="en-US" spc="-5" dirty="0">
                <a:latin typeface="宋体"/>
                <a:cs typeface="宋体"/>
              </a:rPr>
              <a:t>一般通过</a:t>
            </a:r>
            <a:r>
              <a:rPr lang="zh-CN" altLang="en-US" spc="-5" dirty="0" smtClean="0">
                <a:latin typeface="宋体"/>
                <a:cs typeface="宋体"/>
              </a:rPr>
              <a:t>耗尽</a:t>
            </a:r>
            <a:r>
              <a:rPr lang="zh-CN" altLang="en-US" spc="-5" dirty="0">
                <a:latin typeface="宋体"/>
                <a:cs typeface="宋体"/>
              </a:rPr>
              <a:t>网络带宽或耗尽目标主机资源的方式进</a:t>
            </a:r>
            <a:r>
              <a:rPr lang="zh-CN" altLang="en-US" spc="5" dirty="0">
                <a:latin typeface="宋体"/>
                <a:cs typeface="宋体"/>
              </a:rPr>
              <a:t>行</a:t>
            </a:r>
            <a:r>
              <a:rPr lang="zh-CN" altLang="en-US" spc="-5" dirty="0" smtClean="0">
                <a:latin typeface="宋体"/>
                <a:cs typeface="宋体"/>
              </a:rPr>
              <a:t>。</a:t>
            </a:r>
            <a:endParaRPr lang="en-US" altLang="zh-CN" spc="-5" dirty="0" smtClean="0">
              <a:latin typeface="宋体"/>
              <a:cs typeface="宋体"/>
            </a:endParaRPr>
          </a:p>
          <a:p>
            <a:pPr marL="800100" lvl="1" indent="-342900">
              <a:spcBef>
                <a:spcPts val="350"/>
              </a:spcBef>
              <a:tabLst>
                <a:tab pos="517525" algn="l"/>
              </a:tabLst>
            </a:pPr>
            <a:r>
              <a:rPr lang="zh-CN" altLang="en-US" spc="-10" dirty="0">
                <a:latin typeface="宋体"/>
                <a:cs typeface="宋体"/>
              </a:rPr>
              <a:t>入侵</a:t>
            </a:r>
            <a:r>
              <a:rPr lang="zh-CN" altLang="en-US" spc="-10" dirty="0" smtClean="0">
                <a:latin typeface="宋体"/>
                <a:cs typeface="宋体"/>
              </a:rPr>
              <a:t>攻击</a:t>
            </a:r>
            <a:endParaRPr lang="en-US" altLang="zh-CN" spc="-10" dirty="0" smtClean="0">
              <a:latin typeface="宋体"/>
              <a:cs typeface="宋体"/>
            </a:endParaRPr>
          </a:p>
          <a:p>
            <a:pPr marL="1139825" lvl="2" indent="-342900">
              <a:spcBef>
                <a:spcPts val="350"/>
              </a:spcBef>
              <a:tabLst>
                <a:tab pos="517525" algn="l"/>
              </a:tabLst>
            </a:pPr>
            <a:r>
              <a:rPr lang="zh-CN" altLang="en-US" spc="-10" dirty="0">
                <a:latin typeface="宋体"/>
                <a:cs typeface="宋体"/>
              </a:rPr>
              <a:t>入侵攻击是指攻击者利用目标系统的漏洞</a:t>
            </a:r>
            <a:r>
              <a:rPr lang="zh-CN" altLang="en-US" spc="-10" dirty="0">
                <a:solidFill>
                  <a:srgbClr val="C00000"/>
                </a:solidFill>
                <a:latin typeface="宋体"/>
                <a:cs typeface="宋体"/>
              </a:rPr>
              <a:t>非法</a:t>
            </a:r>
            <a:r>
              <a:rPr lang="zh-CN" altLang="en-US" spc="-10" dirty="0" smtClean="0">
                <a:solidFill>
                  <a:srgbClr val="C00000"/>
                </a:solidFill>
                <a:latin typeface="宋体"/>
                <a:cs typeface="宋体"/>
              </a:rPr>
              <a:t>进入</a:t>
            </a:r>
            <a:r>
              <a:rPr lang="zh-CN" altLang="en-US" spc="-10" dirty="0">
                <a:solidFill>
                  <a:srgbClr val="C00000"/>
                </a:solidFill>
                <a:latin typeface="宋体"/>
                <a:cs typeface="宋体"/>
              </a:rPr>
              <a:t>系统</a:t>
            </a:r>
            <a:r>
              <a:rPr lang="zh-CN" altLang="en-US" spc="-10" dirty="0">
                <a:latin typeface="宋体"/>
                <a:cs typeface="宋体"/>
              </a:rPr>
              <a:t>，以</a:t>
            </a:r>
            <a:r>
              <a:rPr lang="zh-CN" altLang="en-US" spc="-10" dirty="0">
                <a:solidFill>
                  <a:srgbClr val="C00000"/>
                </a:solidFill>
                <a:latin typeface="宋体"/>
                <a:cs typeface="宋体"/>
              </a:rPr>
              <a:t>获得一定的权限</a:t>
            </a:r>
            <a:r>
              <a:rPr lang="zh-CN" altLang="en-US" spc="-10" dirty="0">
                <a:latin typeface="宋体"/>
                <a:cs typeface="宋体"/>
              </a:rPr>
              <a:t>，进而可以窃取信息、 删除文件、埋设后门、甚至瘫痪目标系统等行为。</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34</a:t>
            </a:fld>
            <a:endParaRPr lang="zh-CN" altLang="en-US"/>
          </a:p>
        </p:txBody>
      </p:sp>
    </p:spTree>
    <p:extLst>
      <p:ext uri="{BB962C8B-B14F-4D97-AF65-F5344CB8AC3E}">
        <p14:creationId xmlns:p14="http://schemas.microsoft.com/office/powerpoint/2010/main" val="891861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0886113"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a:solidFill>
                  <a:srgbClr val="C00000"/>
                </a:solidFill>
                <a:latin typeface="宋体"/>
                <a:cs typeface="宋体"/>
              </a:rPr>
              <a:t>网络</a:t>
            </a:r>
            <a:r>
              <a:rPr lang="zh-CN" altLang="en-US" spc="-5" dirty="0">
                <a:solidFill>
                  <a:srgbClr val="C00000"/>
                </a:solidFill>
                <a:latin typeface="宋体"/>
                <a:cs typeface="宋体"/>
              </a:rPr>
              <a:t>攻击技术的类型</a:t>
            </a:r>
            <a:r>
              <a:rPr lang="zh-CN" altLang="en-US" spc="-5" dirty="0" smtClean="0">
                <a:latin typeface="宋体"/>
                <a:cs typeface="宋体"/>
              </a:rPr>
              <a:t>很多</a:t>
            </a:r>
            <a:r>
              <a:rPr lang="zh-CN" altLang="en-US" spc="-10" dirty="0" smtClean="0">
                <a:latin typeface="宋体"/>
                <a:cs typeface="宋体"/>
              </a:rPr>
              <a:t>（续</a:t>
            </a:r>
            <a:r>
              <a:rPr lang="en-US" altLang="zh-CN" spc="-10" dirty="0" smtClean="0">
                <a:latin typeface="宋体"/>
                <a:cs typeface="宋体"/>
              </a:rPr>
              <a:t>1</a:t>
            </a:r>
            <a:r>
              <a:rPr lang="zh-CN" altLang="en-US" spc="-10" dirty="0" smtClean="0">
                <a:latin typeface="宋体"/>
                <a:cs typeface="宋体"/>
              </a:rPr>
              <a:t>）：</a:t>
            </a:r>
            <a:endParaRPr lang="en-US" altLang="zh-CN" spc="-10" dirty="0">
              <a:latin typeface="宋体"/>
              <a:cs typeface="宋体"/>
            </a:endParaRPr>
          </a:p>
          <a:p>
            <a:pPr marL="800100" lvl="1" indent="-342900" algn="just">
              <a:spcBef>
                <a:spcPts val="350"/>
              </a:spcBef>
              <a:tabLst>
                <a:tab pos="517525" algn="l"/>
              </a:tabLst>
            </a:pPr>
            <a:r>
              <a:rPr lang="zh-CN" altLang="en-US" spc="-10" dirty="0">
                <a:latin typeface="宋体"/>
                <a:cs typeface="宋体"/>
              </a:rPr>
              <a:t>病毒攻击</a:t>
            </a:r>
          </a:p>
          <a:p>
            <a:pPr marL="1139825" lvl="2" indent="-342900" algn="just">
              <a:spcBef>
                <a:spcPts val="350"/>
              </a:spcBef>
              <a:tabLst>
                <a:tab pos="517525" algn="l"/>
              </a:tabLst>
            </a:pPr>
            <a:r>
              <a:rPr lang="zh-CN" altLang="en-US" spc="-10" dirty="0">
                <a:latin typeface="宋体"/>
                <a:cs typeface="宋体"/>
              </a:rPr>
              <a:t>计算机病毒一般指同时具有</a:t>
            </a:r>
            <a:r>
              <a:rPr lang="zh-CN" altLang="en-US" spc="-10" dirty="0">
                <a:solidFill>
                  <a:srgbClr val="C00000"/>
                </a:solidFill>
                <a:latin typeface="宋体"/>
                <a:cs typeface="宋体"/>
              </a:rPr>
              <a:t>感染性</a:t>
            </a:r>
            <a:r>
              <a:rPr lang="zh-CN" altLang="en-US" spc="-10" dirty="0">
                <a:latin typeface="宋体"/>
                <a:cs typeface="宋体"/>
              </a:rPr>
              <a:t>和</a:t>
            </a:r>
            <a:r>
              <a:rPr lang="zh-CN" altLang="en-US" spc="-10" dirty="0" smtClean="0">
                <a:solidFill>
                  <a:srgbClr val="C00000"/>
                </a:solidFill>
                <a:latin typeface="宋体"/>
                <a:cs typeface="宋体"/>
              </a:rPr>
              <a:t>寄生性</a:t>
            </a:r>
            <a:r>
              <a:rPr lang="zh-CN" altLang="en-US" spc="-10" dirty="0">
                <a:latin typeface="宋体"/>
                <a:cs typeface="宋体"/>
              </a:rPr>
              <a:t>的</a:t>
            </a:r>
            <a:r>
              <a:rPr lang="zh-CN" altLang="en-US" spc="-10" dirty="0" smtClean="0">
                <a:latin typeface="宋体"/>
                <a:cs typeface="宋体"/>
              </a:rPr>
              <a:t>代码。</a:t>
            </a:r>
            <a:endParaRPr lang="en-US" altLang="zh-CN" spc="-10" dirty="0" smtClean="0">
              <a:latin typeface="宋体"/>
              <a:cs typeface="宋体"/>
            </a:endParaRPr>
          </a:p>
          <a:p>
            <a:pPr marL="1139825" lvl="2" indent="-342900" algn="just">
              <a:spcBef>
                <a:spcPts val="350"/>
              </a:spcBef>
              <a:tabLst>
                <a:tab pos="517525" algn="l"/>
              </a:tabLst>
            </a:pPr>
            <a:r>
              <a:rPr lang="zh-CN" altLang="en-US" spc="-10" dirty="0" smtClean="0">
                <a:latin typeface="宋体"/>
                <a:cs typeface="宋体"/>
              </a:rPr>
              <a:t>它</a:t>
            </a:r>
            <a:r>
              <a:rPr lang="zh-CN" altLang="en-US" spc="-10" dirty="0">
                <a:latin typeface="宋体"/>
                <a:cs typeface="宋体"/>
              </a:rPr>
              <a:t>隐藏在目标系统中，能够自我复制、</a:t>
            </a:r>
            <a:r>
              <a:rPr lang="zh-CN" altLang="en-US" spc="-10" dirty="0" smtClean="0">
                <a:latin typeface="宋体"/>
                <a:cs typeface="宋体"/>
              </a:rPr>
              <a:t>传播和</a:t>
            </a:r>
            <a:r>
              <a:rPr lang="zh-CN" altLang="en-US" spc="-10" dirty="0">
                <a:latin typeface="宋体"/>
                <a:cs typeface="宋体"/>
              </a:rPr>
              <a:t>侵入到其它程序中去，并篡改正常运行的程序</a:t>
            </a:r>
            <a:r>
              <a:rPr lang="zh-CN" altLang="en-US" spc="-10" dirty="0" smtClean="0">
                <a:latin typeface="宋体"/>
                <a:cs typeface="宋体"/>
              </a:rPr>
              <a:t>，损害</a:t>
            </a:r>
            <a:r>
              <a:rPr lang="zh-CN" altLang="en-US" spc="-10" dirty="0">
                <a:latin typeface="宋体"/>
                <a:cs typeface="宋体"/>
              </a:rPr>
              <a:t>这些程序的有效功能。</a:t>
            </a:r>
          </a:p>
          <a:p>
            <a:pPr marL="800100" lvl="1" indent="-342900" algn="just">
              <a:spcBef>
                <a:spcPts val="350"/>
              </a:spcBef>
              <a:tabLst>
                <a:tab pos="517525" algn="l"/>
              </a:tabLst>
            </a:pPr>
            <a:r>
              <a:rPr lang="zh-CN" altLang="en-US" spc="-10" dirty="0">
                <a:latin typeface="宋体"/>
                <a:cs typeface="宋体"/>
              </a:rPr>
              <a:t>恶意代码攻击</a:t>
            </a:r>
          </a:p>
          <a:p>
            <a:pPr marL="1139825" lvl="2" indent="-342900" algn="just">
              <a:spcBef>
                <a:spcPts val="350"/>
              </a:spcBef>
              <a:tabLst>
                <a:tab pos="517525" algn="l"/>
              </a:tabLst>
            </a:pPr>
            <a:r>
              <a:rPr lang="zh-CN" altLang="en-US" spc="-10" dirty="0">
                <a:latin typeface="宋体"/>
                <a:cs typeface="宋体"/>
              </a:rPr>
              <a:t>恶意代码是指任何可以在计算机之间和网络</a:t>
            </a:r>
            <a:r>
              <a:rPr lang="zh-CN" altLang="en-US" spc="-10" dirty="0" smtClean="0">
                <a:latin typeface="宋体"/>
                <a:cs typeface="宋体"/>
              </a:rPr>
              <a:t>之间传播</a:t>
            </a:r>
            <a:r>
              <a:rPr lang="zh-CN" altLang="en-US" spc="-10" dirty="0">
                <a:latin typeface="宋体"/>
                <a:cs typeface="宋体"/>
              </a:rPr>
              <a:t>的程序或可执行</a:t>
            </a:r>
            <a:r>
              <a:rPr lang="zh-CN" altLang="en-US" spc="-10" dirty="0" smtClean="0">
                <a:latin typeface="宋体"/>
                <a:cs typeface="宋体"/>
              </a:rPr>
              <a:t>代码，其</a:t>
            </a:r>
            <a:r>
              <a:rPr lang="zh-CN" altLang="en-US" spc="-10" dirty="0">
                <a:latin typeface="宋体"/>
                <a:cs typeface="宋体"/>
              </a:rPr>
              <a:t>目的是在</a:t>
            </a:r>
            <a:r>
              <a:rPr lang="zh-CN" altLang="en-US" spc="-10" dirty="0">
                <a:solidFill>
                  <a:srgbClr val="C00000"/>
                </a:solidFill>
                <a:latin typeface="宋体"/>
                <a:cs typeface="宋体"/>
              </a:rPr>
              <a:t>未授权</a:t>
            </a:r>
            <a:r>
              <a:rPr lang="zh-CN" altLang="en-US" spc="-10" dirty="0" smtClean="0">
                <a:latin typeface="宋体"/>
                <a:cs typeface="宋体"/>
              </a:rPr>
              <a:t>的情况</a:t>
            </a:r>
            <a:r>
              <a:rPr lang="zh-CN" altLang="en-US" spc="-10" dirty="0">
                <a:latin typeface="宋体"/>
                <a:cs typeface="宋体"/>
              </a:rPr>
              <a:t>下有目的地</a:t>
            </a:r>
            <a:r>
              <a:rPr lang="zh-CN" altLang="en-US" spc="-10" dirty="0">
                <a:solidFill>
                  <a:srgbClr val="C00000"/>
                </a:solidFill>
                <a:latin typeface="宋体"/>
                <a:cs typeface="宋体"/>
              </a:rPr>
              <a:t>更改或控制</a:t>
            </a:r>
            <a:r>
              <a:rPr lang="zh-CN" altLang="en-US" spc="-10" dirty="0">
                <a:latin typeface="宋体"/>
                <a:cs typeface="宋体"/>
              </a:rPr>
              <a:t>计算机及网络</a:t>
            </a:r>
            <a:r>
              <a:rPr lang="zh-CN" altLang="en-US" spc="-10" dirty="0" smtClean="0">
                <a:latin typeface="宋体"/>
                <a:cs typeface="宋体"/>
              </a:rPr>
              <a:t>系统</a:t>
            </a:r>
            <a:r>
              <a:rPr lang="zh-CN" altLang="en-US" spc="-10" dirty="0">
                <a:latin typeface="宋体"/>
                <a:cs typeface="宋体"/>
              </a:rPr>
              <a:t>。</a:t>
            </a:r>
            <a:endParaRPr lang="en-US" altLang="zh-CN" spc="-10" dirty="0" smtClean="0">
              <a:latin typeface="宋体"/>
              <a:cs typeface="宋体"/>
            </a:endParaRPr>
          </a:p>
          <a:p>
            <a:pPr marL="1139825" lvl="2" indent="-342900" algn="just">
              <a:spcBef>
                <a:spcPts val="350"/>
              </a:spcBef>
              <a:tabLst>
                <a:tab pos="517525" algn="l"/>
              </a:tabLst>
            </a:pPr>
            <a:r>
              <a:rPr lang="zh-CN" altLang="en-US" spc="-10" dirty="0" smtClean="0">
                <a:latin typeface="宋体"/>
                <a:cs typeface="宋体"/>
              </a:rPr>
              <a:t>计算机病毒</a:t>
            </a:r>
            <a:r>
              <a:rPr lang="zh-CN" altLang="en-US" spc="-10" dirty="0">
                <a:latin typeface="宋体"/>
                <a:cs typeface="宋体"/>
              </a:rPr>
              <a:t>就是一种典型的恶意代码，此外，</a:t>
            </a:r>
            <a:r>
              <a:rPr lang="zh-CN" altLang="en-US" spc="-10" dirty="0" smtClean="0">
                <a:latin typeface="宋体"/>
                <a:cs typeface="宋体"/>
              </a:rPr>
              <a:t>还包括</a:t>
            </a:r>
            <a:r>
              <a:rPr lang="zh-CN" altLang="en-US" spc="-10" dirty="0">
                <a:latin typeface="宋体"/>
                <a:cs typeface="宋体"/>
              </a:rPr>
              <a:t>木马、后门、逻辑炸弹</a:t>
            </a:r>
            <a:r>
              <a:rPr lang="zh-CN" altLang="en-US" spc="-10" dirty="0" smtClean="0">
                <a:latin typeface="宋体"/>
                <a:cs typeface="宋体"/>
              </a:rPr>
              <a:t>、蠕虫</a:t>
            </a:r>
            <a:r>
              <a:rPr lang="zh-CN" altLang="en-US" spc="-10" dirty="0">
                <a:latin typeface="宋体"/>
                <a:cs typeface="宋体"/>
              </a:rPr>
              <a:t>等。</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35</a:t>
            </a:fld>
            <a:endParaRPr lang="zh-CN" altLang="en-US"/>
          </a:p>
        </p:txBody>
      </p:sp>
    </p:spTree>
    <p:extLst>
      <p:ext uri="{BB962C8B-B14F-4D97-AF65-F5344CB8AC3E}">
        <p14:creationId xmlns:p14="http://schemas.microsoft.com/office/powerpoint/2010/main" val="42544350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0886113"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a:solidFill>
                  <a:srgbClr val="C00000"/>
                </a:solidFill>
                <a:latin typeface="宋体"/>
                <a:cs typeface="宋体"/>
              </a:rPr>
              <a:t>网络</a:t>
            </a:r>
            <a:r>
              <a:rPr lang="zh-CN" altLang="en-US" spc="-5" dirty="0">
                <a:solidFill>
                  <a:srgbClr val="C00000"/>
                </a:solidFill>
                <a:latin typeface="宋体"/>
                <a:cs typeface="宋体"/>
              </a:rPr>
              <a:t>攻击技术的类型</a:t>
            </a:r>
            <a:r>
              <a:rPr lang="zh-CN" altLang="en-US" spc="-5" dirty="0" smtClean="0">
                <a:latin typeface="宋体"/>
                <a:cs typeface="宋体"/>
              </a:rPr>
              <a:t>很多</a:t>
            </a:r>
            <a:r>
              <a:rPr lang="zh-CN" altLang="en-US" spc="-10" dirty="0" smtClean="0">
                <a:latin typeface="宋体"/>
                <a:cs typeface="宋体"/>
              </a:rPr>
              <a:t>（续</a:t>
            </a:r>
            <a:r>
              <a:rPr lang="en-US" altLang="zh-CN" spc="-10" dirty="0" smtClean="0">
                <a:latin typeface="宋体"/>
                <a:cs typeface="宋体"/>
              </a:rPr>
              <a:t>2</a:t>
            </a:r>
            <a:r>
              <a:rPr lang="zh-CN" altLang="en-US" spc="-10" dirty="0" smtClean="0">
                <a:latin typeface="宋体"/>
                <a:cs typeface="宋体"/>
              </a:rPr>
              <a:t>）：</a:t>
            </a:r>
            <a:endParaRPr lang="en-US" altLang="zh-CN" spc="-10" dirty="0">
              <a:latin typeface="宋体"/>
              <a:cs typeface="宋体"/>
            </a:endParaRPr>
          </a:p>
          <a:p>
            <a:pPr marL="800100" lvl="1" indent="-342900" algn="just">
              <a:spcBef>
                <a:spcPts val="350"/>
              </a:spcBef>
              <a:tabLst>
                <a:tab pos="517525" algn="l"/>
              </a:tabLst>
            </a:pPr>
            <a:r>
              <a:rPr lang="zh-CN" altLang="en-US" spc="-10" dirty="0">
                <a:latin typeface="宋体"/>
                <a:cs typeface="宋体"/>
              </a:rPr>
              <a:t>电子邮件攻击</a:t>
            </a:r>
          </a:p>
          <a:p>
            <a:pPr marL="1139825" lvl="2" indent="-342900" algn="just">
              <a:spcBef>
                <a:spcPts val="350"/>
              </a:spcBef>
              <a:tabLst>
                <a:tab pos="517525" algn="l"/>
              </a:tabLst>
            </a:pPr>
            <a:r>
              <a:rPr lang="zh-CN" altLang="en-US" spc="-10" dirty="0">
                <a:latin typeface="宋体"/>
                <a:cs typeface="宋体"/>
              </a:rPr>
              <a:t>利用电子邮件缺陷进行的攻击称为电子邮件攻击。</a:t>
            </a:r>
          </a:p>
          <a:p>
            <a:pPr marL="1139825" lvl="2" indent="-342900" algn="just">
              <a:spcBef>
                <a:spcPts val="350"/>
              </a:spcBef>
              <a:tabLst>
                <a:tab pos="517525" algn="l"/>
              </a:tabLst>
            </a:pPr>
            <a:r>
              <a:rPr lang="zh-CN" altLang="en-US" spc="-10" dirty="0">
                <a:latin typeface="宋体"/>
                <a:cs typeface="宋体"/>
              </a:rPr>
              <a:t>传统的邮件攻击主要是向目标邮件服务器发送</a:t>
            </a:r>
            <a:r>
              <a:rPr lang="zh-CN" altLang="en-US" spc="-10" dirty="0" smtClean="0">
                <a:latin typeface="宋体"/>
                <a:cs typeface="宋体"/>
              </a:rPr>
              <a:t>大量</a:t>
            </a:r>
            <a:r>
              <a:rPr lang="zh-CN" altLang="en-US" spc="-10" dirty="0">
                <a:latin typeface="宋体"/>
                <a:cs typeface="宋体"/>
              </a:rPr>
              <a:t>的垃圾邮件</a:t>
            </a:r>
            <a:r>
              <a:rPr lang="zh-CN" altLang="en-US" spc="-10" dirty="0" smtClean="0">
                <a:latin typeface="宋体"/>
                <a:cs typeface="宋体"/>
              </a:rPr>
              <a:t>；</a:t>
            </a:r>
            <a:endParaRPr lang="en-US" altLang="zh-CN" spc="-10" dirty="0" smtClean="0">
              <a:latin typeface="宋体"/>
              <a:cs typeface="宋体"/>
            </a:endParaRPr>
          </a:p>
          <a:p>
            <a:pPr marL="1139825" lvl="2" indent="-342900" algn="just">
              <a:spcBef>
                <a:spcPts val="350"/>
              </a:spcBef>
              <a:tabLst>
                <a:tab pos="517525" algn="l"/>
              </a:tabLst>
            </a:pPr>
            <a:r>
              <a:rPr lang="zh-CN" altLang="en-US" spc="-10" dirty="0" smtClean="0">
                <a:latin typeface="宋体"/>
                <a:cs typeface="宋体"/>
              </a:rPr>
              <a:t>现在</a:t>
            </a:r>
            <a:r>
              <a:rPr lang="zh-CN" altLang="en-US" spc="-10" dirty="0">
                <a:latin typeface="宋体"/>
                <a:cs typeface="宋体"/>
              </a:rPr>
              <a:t>的邮件攻击更多地是发送</a:t>
            </a:r>
            <a:r>
              <a:rPr lang="zh-CN" altLang="en-US" spc="-10" dirty="0" smtClean="0">
                <a:latin typeface="宋体"/>
                <a:cs typeface="宋体"/>
              </a:rPr>
              <a:t>伪造</a:t>
            </a:r>
            <a:r>
              <a:rPr lang="zh-CN" altLang="en-US" spc="-10" dirty="0">
                <a:latin typeface="宋体"/>
                <a:cs typeface="宋体"/>
              </a:rPr>
              <a:t>或诱骗的电子邮件，诱骗用户去执行一些</a:t>
            </a:r>
            <a:r>
              <a:rPr lang="zh-CN" altLang="en-US" spc="-10" dirty="0" smtClean="0">
                <a:latin typeface="宋体"/>
                <a:cs typeface="宋体"/>
              </a:rPr>
              <a:t>危害网络</a:t>
            </a:r>
            <a:r>
              <a:rPr lang="zh-CN" altLang="en-US" spc="-10" dirty="0">
                <a:latin typeface="宋体"/>
                <a:cs typeface="宋体"/>
              </a:rPr>
              <a:t>安全的操作。</a:t>
            </a:r>
          </a:p>
          <a:p>
            <a:pPr marL="800100" lvl="1" indent="-342900" algn="just">
              <a:spcBef>
                <a:spcPts val="350"/>
              </a:spcBef>
              <a:tabLst>
                <a:tab pos="517525" algn="l"/>
              </a:tabLst>
            </a:pPr>
            <a:r>
              <a:rPr lang="zh-CN" altLang="en-US" spc="-10" dirty="0" smtClean="0">
                <a:latin typeface="宋体"/>
                <a:cs typeface="宋体"/>
              </a:rPr>
              <a:t>诱饵</a:t>
            </a:r>
            <a:r>
              <a:rPr lang="zh-CN" altLang="en-US" spc="-10" dirty="0">
                <a:latin typeface="宋体"/>
                <a:cs typeface="宋体"/>
              </a:rPr>
              <a:t>攻击</a:t>
            </a:r>
          </a:p>
          <a:p>
            <a:pPr marL="1139825" lvl="2" indent="-342900" algn="just">
              <a:spcBef>
                <a:spcPts val="350"/>
              </a:spcBef>
              <a:tabLst>
                <a:tab pos="517525" algn="l"/>
              </a:tabLst>
            </a:pPr>
            <a:r>
              <a:rPr lang="zh-CN" altLang="en-US" spc="-10" dirty="0">
                <a:latin typeface="宋体"/>
                <a:cs typeface="宋体"/>
              </a:rPr>
              <a:t>诱饵攻击指通过建立诱饵网站，诱骗用户去</a:t>
            </a:r>
            <a:r>
              <a:rPr lang="zh-CN" altLang="en-US" spc="-10" dirty="0" smtClean="0">
                <a:latin typeface="宋体"/>
                <a:cs typeface="宋体"/>
              </a:rPr>
              <a:t>浏览恶意</a:t>
            </a:r>
            <a:r>
              <a:rPr lang="zh-CN" altLang="en-US" spc="-10" dirty="0">
                <a:latin typeface="宋体"/>
                <a:cs typeface="宋体"/>
              </a:rPr>
              <a:t>网页，从而实现攻击</a:t>
            </a:r>
            <a:r>
              <a:rPr lang="zh-CN" altLang="en-US" spc="-10" dirty="0" smtClean="0">
                <a:latin typeface="宋体"/>
                <a:cs typeface="宋体"/>
              </a:rPr>
              <a:t>。</a:t>
            </a:r>
            <a:endParaRPr lang="en-US" altLang="zh-CN" spc="-10" dirty="0" smtClean="0">
              <a:latin typeface="宋体"/>
              <a:cs typeface="宋体"/>
            </a:endParaRPr>
          </a:p>
          <a:p>
            <a:pPr marL="1139825" lvl="2" indent="-342900" algn="just">
              <a:spcBef>
                <a:spcPts val="350"/>
              </a:spcBef>
              <a:tabLst>
                <a:tab pos="517525" algn="l"/>
              </a:tabLst>
            </a:pPr>
            <a:r>
              <a:rPr lang="zh-CN" altLang="en-US" spc="-10" dirty="0" smtClean="0">
                <a:latin typeface="宋体"/>
                <a:cs typeface="宋体"/>
              </a:rPr>
              <a:t>诱饵</a:t>
            </a:r>
            <a:r>
              <a:rPr lang="zh-CN" altLang="en-US" spc="-10" dirty="0">
                <a:latin typeface="宋体"/>
                <a:cs typeface="宋体"/>
              </a:rPr>
              <a:t>攻击是一种</a:t>
            </a:r>
            <a:r>
              <a:rPr lang="zh-CN" altLang="en-US" spc="-10" dirty="0" smtClean="0">
                <a:latin typeface="宋体"/>
                <a:cs typeface="宋体"/>
              </a:rPr>
              <a:t>被动攻击</a:t>
            </a:r>
            <a:r>
              <a:rPr lang="zh-CN" altLang="en-US" spc="-10" dirty="0">
                <a:latin typeface="宋体"/>
                <a:cs typeface="宋体"/>
              </a:rPr>
              <a:t>，只要用户保持足够的警觉就可以避免</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36</a:t>
            </a:fld>
            <a:endParaRPr lang="zh-CN" altLang="en-US"/>
          </a:p>
        </p:txBody>
      </p:sp>
    </p:spTree>
    <p:extLst>
      <p:ext uri="{BB962C8B-B14F-4D97-AF65-F5344CB8AC3E}">
        <p14:creationId xmlns:p14="http://schemas.microsoft.com/office/powerpoint/2010/main" val="82655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5597114"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019495" cy="5022866"/>
          </a:xfrm>
        </p:spPr>
        <p:txBody>
          <a:bodyPr vert="horz" lIns="91440" tIns="45720" rIns="91440" bIns="45720" rtlCol="0">
            <a:noAutofit/>
          </a:bodyPr>
          <a:lstStyle/>
          <a:p>
            <a:pPr marL="355600" indent="-342900">
              <a:spcBef>
                <a:spcPts val="350"/>
              </a:spcBef>
              <a:tabLst>
                <a:tab pos="517525" algn="l"/>
              </a:tabLst>
            </a:pPr>
            <a:r>
              <a:rPr lang="zh-CN" altLang="en-US" spc="-5" dirty="0">
                <a:solidFill>
                  <a:srgbClr val="C00000"/>
                </a:solidFill>
                <a:latin typeface="宋体"/>
                <a:cs typeface="宋体"/>
              </a:rPr>
              <a:t>网络安全防护</a:t>
            </a:r>
            <a:endParaRPr lang="en-US" altLang="zh-CN" spc="-5" dirty="0">
              <a:solidFill>
                <a:srgbClr val="C00000"/>
              </a:solidFill>
              <a:latin typeface="宋体"/>
              <a:cs typeface="宋体"/>
            </a:endParaRPr>
          </a:p>
          <a:p>
            <a:pPr marL="800100" lvl="1" indent="-342900">
              <a:spcBef>
                <a:spcPts val="350"/>
              </a:spcBef>
              <a:tabLst>
                <a:tab pos="517525" algn="l"/>
              </a:tabLst>
            </a:pPr>
            <a:r>
              <a:rPr lang="zh-CN" altLang="en-US" spc="-5" dirty="0" smtClean="0">
                <a:latin typeface="宋体"/>
                <a:cs typeface="宋体"/>
              </a:rPr>
              <a:t>是</a:t>
            </a:r>
            <a:r>
              <a:rPr lang="zh-CN" altLang="en-US" spc="-5" dirty="0">
                <a:latin typeface="宋体"/>
                <a:cs typeface="宋体"/>
              </a:rPr>
              <a:t>指为保护己方网络和设备</a:t>
            </a:r>
            <a:r>
              <a:rPr lang="zh-CN" altLang="en-US" spc="-5" dirty="0" smtClean="0">
                <a:latin typeface="宋体"/>
                <a:cs typeface="宋体"/>
              </a:rPr>
              <a:t>正常工作</a:t>
            </a:r>
            <a:r>
              <a:rPr lang="zh-CN" altLang="en-US" spc="-5" dirty="0">
                <a:latin typeface="宋体"/>
                <a:cs typeface="宋体"/>
              </a:rPr>
              <a:t>，保护信息数据安全而采取的措施和行动。</a:t>
            </a:r>
          </a:p>
          <a:p>
            <a:pPr marL="800100" lvl="1" indent="-342900">
              <a:spcBef>
                <a:spcPts val="350"/>
              </a:spcBef>
              <a:tabLst>
                <a:tab pos="517525" algn="l"/>
              </a:tabLst>
            </a:pPr>
            <a:r>
              <a:rPr lang="zh-CN" altLang="en-US" spc="-5" dirty="0" smtClean="0">
                <a:latin typeface="宋体"/>
                <a:cs typeface="宋体"/>
              </a:rPr>
              <a:t>网络</a:t>
            </a:r>
            <a:r>
              <a:rPr lang="zh-CN" altLang="en-US" spc="-5" dirty="0">
                <a:latin typeface="宋体"/>
                <a:cs typeface="宋体"/>
              </a:rPr>
              <a:t>攻击和网络防护是矛和盾的关系。在建立</a:t>
            </a:r>
            <a:r>
              <a:rPr lang="zh-CN" altLang="en-US" spc="-5" dirty="0" smtClean="0">
                <a:latin typeface="宋体"/>
                <a:cs typeface="宋体"/>
              </a:rPr>
              <a:t>网络</a:t>
            </a:r>
            <a:r>
              <a:rPr lang="zh-CN" altLang="en-US" spc="-5" dirty="0">
                <a:latin typeface="宋体"/>
                <a:cs typeface="宋体"/>
              </a:rPr>
              <a:t>安全防护体系时，必须走</a:t>
            </a:r>
            <a:r>
              <a:rPr lang="zh-CN" altLang="en-US" spc="-5" dirty="0">
                <a:solidFill>
                  <a:srgbClr val="C00000"/>
                </a:solidFill>
                <a:latin typeface="宋体"/>
                <a:cs typeface="宋体"/>
              </a:rPr>
              <a:t>管理和技术相结合</a:t>
            </a:r>
            <a:r>
              <a:rPr lang="zh-CN" altLang="en-US" spc="-5" dirty="0" smtClean="0">
                <a:latin typeface="宋体"/>
                <a:cs typeface="宋体"/>
              </a:rPr>
              <a:t>的道路</a:t>
            </a:r>
            <a:r>
              <a:rPr lang="zh-CN" altLang="en-US" spc="-5" dirty="0">
                <a:latin typeface="宋体"/>
                <a:cs typeface="宋体"/>
              </a:rPr>
              <a:t>。</a:t>
            </a:r>
          </a:p>
          <a:p>
            <a:pPr marL="800100" lvl="1" indent="-342900">
              <a:spcBef>
                <a:spcPts val="350"/>
              </a:spcBef>
              <a:tabLst>
                <a:tab pos="517525" algn="l"/>
              </a:tabLst>
            </a:pPr>
            <a:r>
              <a:rPr lang="zh-CN" altLang="en-US" spc="-5" dirty="0">
                <a:latin typeface="宋体"/>
                <a:cs typeface="宋体"/>
              </a:rPr>
              <a:t>网络安全防护的涉及面很宽，从技术层面上讲主要包括防火墙技术、入侵检测技术、病毒防护</a:t>
            </a:r>
            <a:r>
              <a:rPr lang="zh-CN" altLang="en-US" spc="-5" dirty="0" smtClean="0">
                <a:latin typeface="宋体"/>
                <a:cs typeface="宋体"/>
              </a:rPr>
              <a:t>技术</a:t>
            </a:r>
            <a:r>
              <a:rPr lang="zh-CN" altLang="en-US" spc="-5" dirty="0">
                <a:latin typeface="宋体"/>
                <a:cs typeface="宋体"/>
              </a:rPr>
              <a:t>、数据加密技术和认证技术等</a:t>
            </a:r>
            <a:r>
              <a:rPr lang="zh-CN" altLang="en-US" spc="-5" dirty="0" smtClean="0">
                <a:latin typeface="宋体"/>
                <a:cs typeface="宋体"/>
              </a:rPr>
              <a:t>。</a:t>
            </a:r>
            <a:endParaRPr lang="en-US" altLang="zh-CN" spc="-5" dirty="0" smtClean="0">
              <a:latin typeface="宋体"/>
              <a:cs typeface="宋体"/>
            </a:endParaRPr>
          </a:p>
          <a:p>
            <a:pPr marL="355600" indent="-342900">
              <a:spcBef>
                <a:spcPts val="350"/>
              </a:spcBef>
              <a:tabLst>
                <a:tab pos="517525" algn="l"/>
              </a:tabLst>
            </a:pPr>
            <a:endParaRPr lang="zh-CN" altLang="en-US" spc="-5" dirty="0">
              <a:latin typeface="宋体"/>
              <a:cs typeface="宋体"/>
            </a:endParaRP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305425" y="336652"/>
              <a:ext cx="688657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37</a:t>
            </a:fld>
            <a:endParaRPr lang="zh-CN" altLang="en-US"/>
          </a:p>
        </p:txBody>
      </p:sp>
    </p:spTree>
    <p:extLst>
      <p:ext uri="{BB962C8B-B14F-4D97-AF65-F5344CB8AC3E}">
        <p14:creationId xmlns:p14="http://schemas.microsoft.com/office/powerpoint/2010/main" val="2237397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5578064"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838200" y="1162975"/>
            <a:ext cx="10393310" cy="5022866"/>
          </a:xfrm>
        </p:spPr>
        <p:txBody>
          <a:bodyPr vert="horz" lIns="91440" tIns="45720" rIns="91440" bIns="45720" rtlCol="0">
            <a:noAutofit/>
          </a:bodyPr>
          <a:lstStyle/>
          <a:p>
            <a:pPr marL="355600" indent="-342900" algn="just">
              <a:spcBef>
                <a:spcPts val="350"/>
              </a:spcBef>
              <a:tabLst>
                <a:tab pos="517525" algn="l"/>
              </a:tabLst>
            </a:pPr>
            <a:r>
              <a:rPr lang="zh-CN" altLang="en-US" sz="2400" spc="-5" dirty="0">
                <a:latin typeface="宋体"/>
                <a:cs typeface="宋体"/>
              </a:rPr>
              <a:t>有人将网络安全防护的主要目标归结为“五不”</a:t>
            </a:r>
            <a:r>
              <a:rPr lang="zh-CN" altLang="en-US" sz="2400" spc="-5" dirty="0" smtClean="0">
                <a:latin typeface="宋体"/>
                <a:cs typeface="宋体"/>
              </a:rPr>
              <a:t>：</a:t>
            </a:r>
            <a:endParaRPr lang="en-US" altLang="zh-CN" sz="2400" spc="-10" dirty="0" smtClean="0">
              <a:latin typeface="宋体"/>
              <a:cs typeface="宋体"/>
            </a:endParaRPr>
          </a:p>
          <a:p>
            <a:pPr marL="800100" lvl="1" indent="-342900" algn="just">
              <a:spcBef>
                <a:spcPts val="350"/>
              </a:spcBef>
              <a:tabLst>
                <a:tab pos="517525" algn="l"/>
              </a:tabLst>
            </a:pPr>
            <a:r>
              <a:rPr lang="en-US" altLang="zh-CN" sz="2000" spc="-10" dirty="0" smtClean="0">
                <a:latin typeface="宋体"/>
                <a:cs typeface="宋体"/>
              </a:rPr>
              <a:t>“</a:t>
            </a:r>
            <a:r>
              <a:rPr lang="zh-CN" altLang="en-US" sz="2000" spc="-10" dirty="0">
                <a:solidFill>
                  <a:srgbClr val="C00000"/>
                </a:solidFill>
                <a:latin typeface="宋体"/>
                <a:cs typeface="宋体"/>
              </a:rPr>
              <a:t>进不来</a:t>
            </a:r>
            <a:r>
              <a:rPr lang="zh-CN" altLang="en-US" sz="2000" spc="-10" dirty="0">
                <a:latin typeface="宋体"/>
                <a:cs typeface="宋体"/>
              </a:rPr>
              <a:t>”：使用</a:t>
            </a:r>
            <a:r>
              <a:rPr lang="zh-CN" altLang="en-US" sz="2000" u="sng" spc="-10" dirty="0">
                <a:latin typeface="宋体"/>
                <a:cs typeface="宋体"/>
              </a:rPr>
              <a:t>访问控制机制</a:t>
            </a:r>
            <a:r>
              <a:rPr lang="zh-CN" altLang="en-US" sz="2000" spc="-10" dirty="0">
                <a:latin typeface="宋体"/>
                <a:cs typeface="宋体"/>
              </a:rPr>
              <a:t>，阻止非授权</a:t>
            </a:r>
            <a:r>
              <a:rPr lang="zh-CN" altLang="en-US" sz="2000" spc="-10" dirty="0" smtClean="0">
                <a:latin typeface="宋体"/>
                <a:cs typeface="宋体"/>
              </a:rPr>
              <a:t>用户</a:t>
            </a:r>
            <a:r>
              <a:rPr lang="zh-CN" altLang="en-US" sz="2000" spc="-10" dirty="0">
                <a:latin typeface="宋体"/>
                <a:cs typeface="宋体"/>
              </a:rPr>
              <a:t>进入网络，从而保证网络系统的可用性；</a:t>
            </a:r>
          </a:p>
          <a:p>
            <a:pPr marL="800100" lvl="1" indent="-342900" algn="just">
              <a:spcBef>
                <a:spcPts val="350"/>
              </a:spcBef>
              <a:tabLst>
                <a:tab pos="517525" algn="l"/>
              </a:tabLst>
            </a:pPr>
            <a:r>
              <a:rPr lang="en-US" altLang="zh-CN" sz="2000" spc="-10" dirty="0">
                <a:latin typeface="宋体"/>
                <a:cs typeface="宋体"/>
              </a:rPr>
              <a:t>“</a:t>
            </a:r>
            <a:r>
              <a:rPr lang="zh-CN" altLang="en-US" sz="2000" spc="-10" dirty="0">
                <a:solidFill>
                  <a:srgbClr val="C00000"/>
                </a:solidFill>
                <a:latin typeface="宋体"/>
                <a:cs typeface="宋体"/>
              </a:rPr>
              <a:t>拿不走</a:t>
            </a:r>
            <a:r>
              <a:rPr lang="zh-CN" altLang="en-US" sz="2000" spc="-10" dirty="0">
                <a:latin typeface="宋体"/>
                <a:cs typeface="宋体"/>
              </a:rPr>
              <a:t>”：使用</a:t>
            </a:r>
            <a:r>
              <a:rPr lang="zh-CN" altLang="en-US" sz="2000" u="sng" spc="-10" dirty="0">
                <a:latin typeface="宋体"/>
                <a:cs typeface="宋体"/>
              </a:rPr>
              <a:t>授权机制</a:t>
            </a:r>
            <a:r>
              <a:rPr lang="zh-CN" altLang="en-US" sz="2000" spc="-10" dirty="0">
                <a:latin typeface="宋体"/>
                <a:cs typeface="宋体"/>
              </a:rPr>
              <a:t>，实现对用户的</a:t>
            </a:r>
            <a:r>
              <a:rPr lang="zh-CN" altLang="en-US" sz="2000" spc="-10" dirty="0" smtClean="0">
                <a:latin typeface="宋体"/>
                <a:cs typeface="宋体"/>
              </a:rPr>
              <a:t>权限控制</a:t>
            </a:r>
            <a:r>
              <a:rPr lang="zh-CN" altLang="en-US" sz="2000" spc="-10" dirty="0">
                <a:latin typeface="宋体"/>
                <a:cs typeface="宋体"/>
              </a:rPr>
              <a:t>，同时结合内容审计机制，实现对</a:t>
            </a:r>
            <a:r>
              <a:rPr lang="zh-CN" altLang="en-US" sz="2000" spc="-10" dirty="0" smtClean="0">
                <a:latin typeface="宋体"/>
                <a:cs typeface="宋体"/>
              </a:rPr>
              <a:t>网络资源</a:t>
            </a:r>
            <a:r>
              <a:rPr lang="zh-CN" altLang="en-US" sz="2000" spc="-10" dirty="0">
                <a:latin typeface="宋体"/>
                <a:cs typeface="宋体"/>
              </a:rPr>
              <a:t>及信息的可控性；</a:t>
            </a:r>
          </a:p>
          <a:p>
            <a:pPr marL="800100" lvl="1" indent="-342900" algn="just">
              <a:spcBef>
                <a:spcPts val="350"/>
              </a:spcBef>
              <a:tabLst>
                <a:tab pos="517525" algn="l"/>
              </a:tabLst>
            </a:pPr>
            <a:r>
              <a:rPr lang="en-US" altLang="zh-CN" sz="2000" spc="-10" dirty="0">
                <a:latin typeface="宋体"/>
                <a:cs typeface="宋体"/>
              </a:rPr>
              <a:t>“</a:t>
            </a:r>
            <a:r>
              <a:rPr lang="zh-CN" altLang="en-US" sz="2000" spc="-10" dirty="0">
                <a:solidFill>
                  <a:srgbClr val="C00000"/>
                </a:solidFill>
                <a:latin typeface="宋体"/>
                <a:cs typeface="宋体"/>
              </a:rPr>
              <a:t>看不懂</a:t>
            </a:r>
            <a:r>
              <a:rPr lang="zh-CN" altLang="en-US" sz="2000" spc="-10" dirty="0">
                <a:latin typeface="宋体"/>
                <a:cs typeface="宋体"/>
              </a:rPr>
              <a:t>”：使用</a:t>
            </a:r>
            <a:r>
              <a:rPr lang="zh-CN" altLang="en-US" sz="2000" u="sng" spc="-10" dirty="0">
                <a:latin typeface="宋体"/>
                <a:cs typeface="宋体"/>
              </a:rPr>
              <a:t>加密机制</a:t>
            </a:r>
            <a:r>
              <a:rPr lang="zh-CN" altLang="en-US" sz="2000" spc="-10" dirty="0">
                <a:latin typeface="宋体"/>
                <a:cs typeface="宋体"/>
              </a:rPr>
              <a:t>，确保信息不暴露</a:t>
            </a:r>
            <a:r>
              <a:rPr lang="zh-CN" altLang="en-US" sz="2000" spc="-10" dirty="0" smtClean="0">
                <a:latin typeface="宋体"/>
                <a:cs typeface="宋体"/>
              </a:rPr>
              <a:t>给未</a:t>
            </a:r>
            <a:r>
              <a:rPr lang="zh-CN" altLang="en-US" sz="2000" spc="-10" dirty="0">
                <a:latin typeface="宋体"/>
                <a:cs typeface="宋体"/>
              </a:rPr>
              <a:t>授权的实体或进程，从而实现信息的</a:t>
            </a:r>
            <a:r>
              <a:rPr lang="zh-CN" altLang="en-US" sz="2000" spc="-10" dirty="0" smtClean="0">
                <a:latin typeface="宋体"/>
                <a:cs typeface="宋体"/>
              </a:rPr>
              <a:t>保密性</a:t>
            </a:r>
            <a:r>
              <a:rPr lang="zh-CN" altLang="en-US" sz="2000" spc="-10" dirty="0">
                <a:latin typeface="宋体"/>
                <a:cs typeface="宋体"/>
              </a:rPr>
              <a:t>；</a:t>
            </a:r>
            <a:endParaRPr lang="en-US" altLang="zh-CN" sz="2000" spc="-10" dirty="0">
              <a:latin typeface="宋体"/>
              <a:cs typeface="宋体"/>
            </a:endParaRPr>
          </a:p>
          <a:p>
            <a:pPr marL="800100" lvl="1" indent="-342900" algn="just">
              <a:spcBef>
                <a:spcPts val="350"/>
              </a:spcBef>
              <a:tabLst>
                <a:tab pos="517525" algn="l"/>
              </a:tabLst>
            </a:pPr>
            <a:r>
              <a:rPr lang="en-US" altLang="zh-CN" sz="2000" spc="-10" dirty="0">
                <a:latin typeface="宋体"/>
                <a:cs typeface="宋体"/>
              </a:rPr>
              <a:t>“</a:t>
            </a:r>
            <a:r>
              <a:rPr lang="zh-CN" altLang="en-US" sz="2000" spc="-10" dirty="0">
                <a:solidFill>
                  <a:srgbClr val="C00000"/>
                </a:solidFill>
                <a:latin typeface="宋体"/>
                <a:cs typeface="宋体"/>
              </a:rPr>
              <a:t>改不了</a:t>
            </a:r>
            <a:r>
              <a:rPr lang="zh-CN" altLang="en-US" sz="2000" spc="-10" dirty="0">
                <a:latin typeface="宋体"/>
                <a:cs typeface="宋体"/>
              </a:rPr>
              <a:t>”：使用</a:t>
            </a:r>
            <a:r>
              <a:rPr lang="zh-CN" altLang="en-US" sz="2000" u="sng" spc="-10" dirty="0">
                <a:latin typeface="宋体"/>
                <a:cs typeface="宋体"/>
              </a:rPr>
              <a:t>数据完整性鉴别机制</a:t>
            </a:r>
            <a:r>
              <a:rPr lang="zh-CN" altLang="en-US" sz="2000" spc="-10" dirty="0">
                <a:latin typeface="宋体"/>
                <a:cs typeface="宋体"/>
              </a:rPr>
              <a:t>，保证</a:t>
            </a:r>
            <a:r>
              <a:rPr lang="zh-CN" altLang="en-US" sz="2000" spc="-10" dirty="0" smtClean="0">
                <a:latin typeface="宋体"/>
                <a:cs typeface="宋体"/>
              </a:rPr>
              <a:t>只有</a:t>
            </a:r>
            <a:r>
              <a:rPr lang="zh-CN" altLang="en-US" sz="2000" spc="-10" dirty="0">
                <a:latin typeface="宋体"/>
                <a:cs typeface="宋体"/>
              </a:rPr>
              <a:t>得到允许的人才能修改数据，从而确保</a:t>
            </a:r>
            <a:r>
              <a:rPr lang="zh-CN" altLang="en-US" sz="2000" spc="-10" dirty="0" smtClean="0">
                <a:latin typeface="宋体"/>
                <a:cs typeface="宋体"/>
              </a:rPr>
              <a:t>信息</a:t>
            </a:r>
            <a:r>
              <a:rPr lang="zh-CN" altLang="en-US" sz="2000" spc="-10" dirty="0">
                <a:latin typeface="宋体"/>
                <a:cs typeface="宋体"/>
              </a:rPr>
              <a:t>的完整性和真实性；</a:t>
            </a:r>
          </a:p>
          <a:p>
            <a:pPr marL="800100" lvl="1" indent="-342900" algn="just">
              <a:spcBef>
                <a:spcPts val="350"/>
              </a:spcBef>
              <a:tabLst>
                <a:tab pos="517525" algn="l"/>
              </a:tabLst>
            </a:pPr>
            <a:r>
              <a:rPr lang="en-US" altLang="zh-CN" sz="2000" spc="-10" dirty="0" smtClean="0">
                <a:latin typeface="宋体"/>
                <a:cs typeface="宋体"/>
              </a:rPr>
              <a:t>“</a:t>
            </a:r>
            <a:r>
              <a:rPr lang="zh-CN" altLang="en-US" sz="2000" spc="-10" dirty="0">
                <a:solidFill>
                  <a:srgbClr val="C00000"/>
                </a:solidFill>
                <a:latin typeface="宋体"/>
                <a:cs typeface="宋体"/>
              </a:rPr>
              <a:t>走不脱</a:t>
            </a:r>
            <a:r>
              <a:rPr lang="zh-CN" altLang="en-US" sz="2000" spc="-10" dirty="0">
                <a:latin typeface="宋体"/>
                <a:cs typeface="宋体"/>
              </a:rPr>
              <a:t>”：使用</a:t>
            </a:r>
            <a:r>
              <a:rPr lang="zh-CN" altLang="en-US" sz="2000" u="sng" spc="-10" dirty="0">
                <a:latin typeface="宋体"/>
                <a:cs typeface="宋体"/>
              </a:rPr>
              <a:t>审计、监控、防抵赖等安全</a:t>
            </a:r>
            <a:r>
              <a:rPr lang="zh-CN" altLang="en-US" sz="2000" u="sng" spc="-10" dirty="0" smtClean="0">
                <a:latin typeface="宋体"/>
                <a:cs typeface="宋体"/>
              </a:rPr>
              <a:t>机制</a:t>
            </a:r>
            <a:r>
              <a:rPr lang="zh-CN" altLang="en-US" sz="2000" spc="-10" dirty="0">
                <a:latin typeface="宋体"/>
                <a:cs typeface="宋体"/>
              </a:rPr>
              <a:t>，使得破坏者走不</a:t>
            </a:r>
            <a:r>
              <a:rPr lang="zh-CN" altLang="en-US" sz="2000" spc="-10" dirty="0" smtClean="0">
                <a:latin typeface="宋体"/>
                <a:cs typeface="宋体"/>
              </a:rPr>
              <a:t>脱，并</a:t>
            </a:r>
            <a:r>
              <a:rPr lang="zh-CN" altLang="en-US" sz="2000" spc="-10" dirty="0">
                <a:latin typeface="宋体"/>
                <a:cs typeface="宋体"/>
              </a:rPr>
              <a:t>进一步对网络</a:t>
            </a:r>
            <a:r>
              <a:rPr lang="zh-CN" altLang="en-US" sz="2000" spc="-10" dirty="0" smtClean="0">
                <a:latin typeface="宋体"/>
                <a:cs typeface="宋体"/>
              </a:rPr>
              <a:t>出现</a:t>
            </a:r>
            <a:r>
              <a:rPr lang="zh-CN" altLang="en-US" sz="2000" spc="-10" dirty="0">
                <a:latin typeface="宋体"/>
                <a:cs typeface="宋体"/>
              </a:rPr>
              <a:t>的安全问题提供调查依据和手段，实现</a:t>
            </a:r>
            <a:r>
              <a:rPr lang="zh-CN" altLang="en-US" sz="2000" spc="-10" dirty="0" smtClean="0">
                <a:latin typeface="宋体"/>
                <a:cs typeface="宋体"/>
              </a:rPr>
              <a:t>信息</a:t>
            </a:r>
            <a:r>
              <a:rPr lang="zh-CN" altLang="en-US" sz="2000" spc="-10" dirty="0">
                <a:latin typeface="宋体"/>
                <a:cs typeface="宋体"/>
              </a:rPr>
              <a:t>安全的可审查性。</a:t>
            </a:r>
          </a:p>
          <a:p>
            <a:pPr marL="800100" lvl="1" indent="-342900" algn="just">
              <a:spcBef>
                <a:spcPts val="350"/>
              </a:spcBef>
              <a:tabLst>
                <a:tab pos="517525" algn="l"/>
              </a:tabLst>
            </a:pPr>
            <a:endParaRPr lang="zh-CN" altLang="en-US" spc="-10" dirty="0">
              <a:latin typeface="宋体"/>
              <a:cs typeface="宋体"/>
            </a:endParaRPr>
          </a:p>
          <a:p>
            <a:pPr marL="355600" indent="-342900" algn="just">
              <a:spcBef>
                <a:spcPts val="350"/>
              </a:spcBef>
              <a:tabLst>
                <a:tab pos="517525" algn="l"/>
              </a:tabLst>
            </a:pPr>
            <a:endParaRPr lang="zh-CN" altLang="en-US" spc="-10" dirty="0">
              <a:latin typeface="宋体"/>
              <a:cs typeface="宋体"/>
            </a:endParaRP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267325" y="336652"/>
              <a:ext cx="6924673"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38</a:t>
            </a:fld>
            <a:endParaRPr lang="zh-CN" altLang="en-US" dirty="0"/>
          </a:p>
        </p:txBody>
      </p:sp>
    </p:spTree>
    <p:extLst>
      <p:ext uri="{BB962C8B-B14F-4D97-AF65-F5344CB8AC3E}">
        <p14:creationId xmlns:p14="http://schemas.microsoft.com/office/powerpoint/2010/main" val="370112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0886113"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smtClean="0">
                <a:latin typeface="宋体"/>
                <a:cs typeface="宋体"/>
              </a:rPr>
              <a:t>网络安全防护</a:t>
            </a:r>
            <a:r>
              <a:rPr lang="en-US" altLang="zh-CN" spc="-10" dirty="0">
                <a:latin typeface="宋体"/>
                <a:cs typeface="宋体"/>
              </a:rPr>
              <a:t>—</a:t>
            </a:r>
            <a:r>
              <a:rPr lang="zh-CN" altLang="en-US" spc="-10" dirty="0">
                <a:latin typeface="宋体"/>
                <a:cs typeface="宋体"/>
              </a:rPr>
              <a:t>防火墙：</a:t>
            </a:r>
            <a:endParaRPr lang="en-US" altLang="zh-CN" spc="-10" dirty="0">
              <a:latin typeface="宋体"/>
              <a:cs typeface="宋体"/>
            </a:endParaRPr>
          </a:p>
          <a:p>
            <a:pPr marL="800100" lvl="1" indent="-342900" algn="just">
              <a:spcBef>
                <a:spcPts val="350"/>
              </a:spcBef>
              <a:tabLst>
                <a:tab pos="517525" algn="l"/>
              </a:tabLst>
            </a:pPr>
            <a:r>
              <a:rPr lang="zh-CN" altLang="en-US" spc="-10" dirty="0">
                <a:solidFill>
                  <a:srgbClr val="C00000"/>
                </a:solidFill>
                <a:latin typeface="宋体"/>
                <a:cs typeface="宋体"/>
              </a:rPr>
              <a:t>防火墙</a:t>
            </a:r>
            <a:r>
              <a:rPr lang="zh-CN" altLang="en-US" spc="-10" dirty="0">
                <a:latin typeface="宋体"/>
                <a:cs typeface="宋体"/>
              </a:rPr>
              <a:t>是最基本的网络防护措施，也是目前</a:t>
            </a:r>
            <a:r>
              <a:rPr lang="zh-CN" altLang="en-US" spc="-10" dirty="0" smtClean="0">
                <a:latin typeface="宋体"/>
                <a:cs typeface="宋体"/>
              </a:rPr>
              <a:t>使用最</a:t>
            </a:r>
            <a:r>
              <a:rPr lang="zh-CN" altLang="en-US" spc="-10" dirty="0">
                <a:latin typeface="宋体"/>
                <a:cs typeface="宋体"/>
              </a:rPr>
              <a:t>广泛的一种网络安全防护技术。防火墙通常</a:t>
            </a:r>
            <a:r>
              <a:rPr lang="zh-CN" altLang="en-US" spc="-10" dirty="0" smtClean="0">
                <a:latin typeface="宋体"/>
                <a:cs typeface="宋体"/>
              </a:rPr>
              <a:t>安置</a:t>
            </a:r>
            <a:r>
              <a:rPr lang="zh-CN" altLang="en-US" spc="-10" dirty="0">
                <a:latin typeface="宋体"/>
                <a:cs typeface="宋体"/>
              </a:rPr>
              <a:t>在</a:t>
            </a:r>
            <a:r>
              <a:rPr lang="zh-CN" altLang="en-US" spc="-10" dirty="0">
                <a:solidFill>
                  <a:srgbClr val="C00000"/>
                </a:solidFill>
                <a:latin typeface="宋体"/>
                <a:cs typeface="宋体"/>
              </a:rPr>
              <a:t>内部网络和外部网络之间</a:t>
            </a:r>
            <a:r>
              <a:rPr lang="zh-CN" altLang="en-US" spc="-10" dirty="0">
                <a:latin typeface="宋体"/>
                <a:cs typeface="宋体"/>
              </a:rPr>
              <a:t>，以抵挡外部</a:t>
            </a:r>
            <a:r>
              <a:rPr lang="zh-CN" altLang="en-US" spc="-10" dirty="0" smtClean="0">
                <a:latin typeface="宋体"/>
                <a:cs typeface="宋体"/>
              </a:rPr>
              <a:t>入侵和</a:t>
            </a:r>
            <a:r>
              <a:rPr lang="zh-CN" altLang="en-US" spc="-10" dirty="0">
                <a:latin typeface="宋体"/>
                <a:cs typeface="宋体"/>
              </a:rPr>
              <a:t>防止内部信息泄密</a:t>
            </a:r>
            <a:r>
              <a:rPr lang="zh-CN" altLang="en-US" spc="-10" dirty="0" smtClean="0">
                <a:latin typeface="宋体"/>
                <a:cs typeface="宋体"/>
              </a:rPr>
              <a:t>。</a:t>
            </a:r>
            <a:endParaRPr lang="en-US" altLang="zh-CN" spc="-10" dirty="0" smtClean="0">
              <a:latin typeface="宋体"/>
              <a:cs typeface="宋体"/>
            </a:endParaRPr>
          </a:p>
          <a:p>
            <a:pPr marL="800100" lvl="1" indent="-342900" algn="just">
              <a:spcBef>
                <a:spcPts val="350"/>
              </a:spcBef>
              <a:tabLst>
                <a:tab pos="517525" algn="l"/>
              </a:tabLst>
            </a:pPr>
            <a:r>
              <a:rPr lang="zh-CN" altLang="en-US" spc="-10" dirty="0" smtClean="0">
                <a:latin typeface="宋体"/>
                <a:cs typeface="宋体"/>
              </a:rPr>
              <a:t>防火墙</a:t>
            </a:r>
            <a:r>
              <a:rPr lang="zh-CN" altLang="en-US" spc="-10" dirty="0">
                <a:latin typeface="宋体"/>
                <a:cs typeface="宋体"/>
              </a:rPr>
              <a:t>的主要</a:t>
            </a:r>
            <a:r>
              <a:rPr lang="zh-CN" altLang="en-US" spc="-10" dirty="0" smtClean="0">
                <a:latin typeface="宋体"/>
                <a:cs typeface="宋体"/>
              </a:rPr>
              <a:t>作用为</a:t>
            </a:r>
            <a:r>
              <a:rPr lang="zh-CN" altLang="en-US" spc="-10" dirty="0">
                <a:latin typeface="宋体"/>
                <a:cs typeface="宋体"/>
              </a:rPr>
              <a:t>过滤进出网络的数据包、管理进出网络的</a:t>
            </a:r>
            <a:r>
              <a:rPr lang="zh-CN" altLang="en-US" spc="-10" dirty="0" smtClean="0">
                <a:latin typeface="宋体"/>
                <a:cs typeface="宋体"/>
              </a:rPr>
              <a:t>访问行为</a:t>
            </a:r>
            <a:r>
              <a:rPr lang="zh-CN" altLang="en-US" spc="-10" dirty="0">
                <a:latin typeface="宋体"/>
                <a:cs typeface="宋体"/>
              </a:rPr>
              <a:t>、封堵某些禁止的访问行为、记录通过</a:t>
            </a:r>
            <a:r>
              <a:rPr lang="zh-CN" altLang="en-US" spc="-10" dirty="0" smtClean="0">
                <a:latin typeface="宋体"/>
                <a:cs typeface="宋体"/>
              </a:rPr>
              <a:t>防火墙</a:t>
            </a:r>
            <a:r>
              <a:rPr lang="zh-CN" altLang="en-US" spc="-10" dirty="0">
                <a:latin typeface="宋体"/>
                <a:cs typeface="宋体"/>
              </a:rPr>
              <a:t>的信息内容和活动、对网络攻击进行检测和</a:t>
            </a:r>
            <a:r>
              <a:rPr lang="zh-CN" altLang="en-US" spc="-10" dirty="0" smtClean="0">
                <a:latin typeface="宋体"/>
                <a:cs typeface="宋体"/>
              </a:rPr>
              <a:t>告警</a:t>
            </a:r>
            <a:r>
              <a:rPr lang="zh-CN" altLang="en-US" spc="-10" dirty="0">
                <a:latin typeface="宋体"/>
                <a:cs typeface="宋体"/>
              </a:rPr>
              <a:t>等。</a:t>
            </a:r>
          </a:p>
          <a:p>
            <a:pPr marL="800100" lvl="1" indent="-342900" algn="just">
              <a:spcBef>
                <a:spcPts val="350"/>
              </a:spcBef>
              <a:tabLst>
                <a:tab pos="517525" algn="l"/>
              </a:tabLst>
            </a:pPr>
            <a:r>
              <a:rPr lang="zh-CN" altLang="en-US" spc="-10" dirty="0">
                <a:latin typeface="宋体"/>
                <a:cs typeface="宋体"/>
              </a:rPr>
              <a:t>简单的防火墙可以用路由器实现，复杂的可以</a:t>
            </a:r>
            <a:r>
              <a:rPr lang="zh-CN" altLang="en-US" spc="-10" dirty="0" smtClean="0">
                <a:latin typeface="宋体"/>
                <a:cs typeface="宋体"/>
              </a:rPr>
              <a:t>用主机</a:t>
            </a:r>
            <a:r>
              <a:rPr lang="zh-CN" altLang="en-US" spc="-10" dirty="0">
                <a:latin typeface="宋体"/>
                <a:cs typeface="宋体"/>
              </a:rPr>
              <a:t>甚至一个子网来实现</a:t>
            </a:r>
            <a:r>
              <a:rPr lang="zh-CN" altLang="en-US" spc="-10" dirty="0" smtClean="0">
                <a:latin typeface="宋体"/>
                <a:cs typeface="宋体"/>
              </a:rPr>
              <a:t>。</a:t>
            </a:r>
            <a:endParaRPr lang="en-US" altLang="zh-CN" spc="-10" dirty="0" smtClean="0">
              <a:latin typeface="宋体"/>
              <a:cs typeface="宋体"/>
            </a:endParaRPr>
          </a:p>
          <a:p>
            <a:pPr marL="800100" lvl="1" indent="-342900" algn="just">
              <a:spcBef>
                <a:spcPts val="350"/>
              </a:spcBef>
              <a:tabLst>
                <a:tab pos="517525" algn="l"/>
              </a:tabLst>
            </a:pPr>
            <a:r>
              <a:rPr lang="zh-CN" altLang="en-US" spc="-10" dirty="0" smtClean="0">
                <a:latin typeface="宋体"/>
                <a:cs typeface="宋体"/>
              </a:rPr>
              <a:t>防火墙</a:t>
            </a:r>
            <a:r>
              <a:rPr lang="zh-CN" altLang="en-US" spc="-10" dirty="0">
                <a:latin typeface="宋体"/>
                <a:cs typeface="宋体"/>
              </a:rPr>
              <a:t>技术主要有</a:t>
            </a:r>
            <a:r>
              <a:rPr lang="zh-CN" altLang="en-US" spc="-10" dirty="0" smtClean="0">
                <a:latin typeface="宋体"/>
                <a:cs typeface="宋体"/>
              </a:rPr>
              <a:t>两种</a:t>
            </a:r>
            <a:r>
              <a:rPr lang="zh-CN" altLang="en-US" spc="-10" dirty="0">
                <a:latin typeface="宋体"/>
                <a:cs typeface="宋体"/>
              </a:rPr>
              <a:t>：数据包过滤技术和代理服务技术。</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39</a:t>
            </a:fld>
            <a:endParaRPr lang="zh-CN" altLang="en-US"/>
          </a:p>
        </p:txBody>
      </p:sp>
    </p:spTree>
    <p:extLst>
      <p:ext uri="{BB962C8B-B14F-4D97-AF65-F5344CB8AC3E}">
        <p14:creationId xmlns:p14="http://schemas.microsoft.com/office/powerpoint/2010/main" val="70604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5"/>
          <p:cNvSpPr/>
          <p:nvPr/>
        </p:nvSpPr>
        <p:spPr>
          <a:xfrm>
            <a:off x="1207667" y="1729728"/>
            <a:ext cx="3009317" cy="154143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4" name="Folded Corner 28"/>
          <p:cNvSpPr/>
          <p:nvPr/>
        </p:nvSpPr>
        <p:spPr>
          <a:xfrm>
            <a:off x="4556310" y="1729728"/>
            <a:ext cx="3009317" cy="1541438"/>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华文细黑" panose="02010600040101010101" pitchFamily="2" charset="-122"/>
              <a:ea typeface="华文细黑" panose="02010600040101010101" pitchFamily="2" charset="-122"/>
            </a:endParaRPr>
          </a:p>
        </p:txBody>
      </p:sp>
      <p:sp>
        <p:nvSpPr>
          <p:cNvPr id="6" name="Folded Corner 34"/>
          <p:cNvSpPr/>
          <p:nvPr/>
        </p:nvSpPr>
        <p:spPr>
          <a:xfrm>
            <a:off x="7904883" y="1729728"/>
            <a:ext cx="3009317" cy="1541438"/>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22" name="Freeform 42"/>
          <p:cNvSpPr>
            <a:spLocks noEditPoints="1"/>
          </p:cNvSpPr>
          <p:nvPr/>
        </p:nvSpPr>
        <p:spPr bwMode="auto">
          <a:xfrm>
            <a:off x="2481190" y="2076434"/>
            <a:ext cx="399663" cy="32812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5" name="Freeform 86"/>
          <p:cNvSpPr>
            <a:spLocks noEditPoints="1"/>
          </p:cNvSpPr>
          <p:nvPr/>
        </p:nvSpPr>
        <p:spPr bwMode="auto">
          <a:xfrm>
            <a:off x="5902064" y="1989038"/>
            <a:ext cx="303660" cy="510831"/>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latin typeface="华文细黑" panose="02010600040101010101" pitchFamily="2" charset="-122"/>
              <a:ea typeface="华文细黑" panose="02010600040101010101" pitchFamily="2" charset="-122"/>
            </a:endParaRPr>
          </a:p>
        </p:txBody>
      </p:sp>
      <p:sp>
        <p:nvSpPr>
          <p:cNvPr id="31" name="Freeform 217"/>
          <p:cNvSpPr>
            <a:spLocks noEditPoints="1"/>
          </p:cNvSpPr>
          <p:nvPr/>
        </p:nvSpPr>
        <p:spPr bwMode="auto">
          <a:xfrm>
            <a:off x="9190940" y="2106511"/>
            <a:ext cx="374595" cy="26797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1" name="矩形 20">
            <a:extLst>
              <a:ext uri="{FF2B5EF4-FFF2-40B4-BE49-F238E27FC236}">
                <a16:creationId xmlns:a16="http://schemas.microsoft.com/office/drawing/2014/main" id="{588E5E1A-34ED-4920-985A-FFD84FFA4356}"/>
              </a:ext>
            </a:extLst>
          </p:cNvPr>
          <p:cNvSpPr/>
          <p:nvPr/>
        </p:nvSpPr>
        <p:spPr>
          <a:xfrm>
            <a:off x="1604764" y="2571841"/>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入侵检测技术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AA622D51-41D0-41C6-A7DA-C73D6EFA0646}"/>
              </a:ext>
            </a:extLst>
          </p:cNvPr>
          <p:cNvSpPr/>
          <p:nvPr/>
        </p:nvSpPr>
        <p:spPr>
          <a:xfrm>
            <a:off x="4915254" y="2571841"/>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电子邮件安全</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1CF84FCF-F5AF-4D9F-9F69-2B961AB16475}"/>
              </a:ext>
            </a:extLst>
          </p:cNvPr>
          <p:cNvSpPr/>
          <p:nvPr/>
        </p:nvSpPr>
        <p:spPr>
          <a:xfrm>
            <a:off x="8196144" y="2571841"/>
            <a:ext cx="2152511" cy="400110"/>
          </a:xfrm>
          <a:prstGeom prst="rect">
            <a:avLst/>
          </a:prstGeom>
        </p:spPr>
        <p:txBody>
          <a:bodyPr wrap="square">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缓冲区溢出攻击</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id="{568BEF44-3BFC-4503-B4CB-CE213C63D5F9}"/>
              </a:ext>
            </a:extLst>
          </p:cNvPr>
          <p:cNvGrpSpPr/>
          <p:nvPr/>
        </p:nvGrpSpPr>
        <p:grpSpPr>
          <a:xfrm>
            <a:off x="0" y="247949"/>
            <a:ext cx="12192000" cy="404219"/>
            <a:chOff x="0" y="247949"/>
            <a:chExt cx="12192000" cy="404219"/>
          </a:xfrm>
        </p:grpSpPr>
        <p:sp>
          <p:nvSpPr>
            <p:cNvPr id="37" name="矩形 36">
              <a:extLst>
                <a:ext uri="{FF2B5EF4-FFF2-40B4-BE49-F238E27FC236}">
                  <a16:creationId xmlns:a16="http://schemas.microsoft.com/office/drawing/2014/main" id="{E7D6F5BC-B00F-4A81-958B-A16C51C0A1A1}"/>
                </a:ext>
              </a:extLst>
            </p:cNvPr>
            <p:cNvSpPr/>
            <p:nvPr/>
          </p:nvSpPr>
          <p:spPr>
            <a:xfrm>
              <a:off x="2391655" y="247949"/>
              <a:ext cx="9800345"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27">
              <a:extLst>
                <a:ext uri="{FF2B5EF4-FFF2-40B4-BE49-F238E27FC236}">
                  <a16:creationId xmlns:a16="http://schemas.microsoft.com/office/drawing/2014/main" id="{C4861C88-7A8C-462E-9D8C-954C2A0CA984}"/>
                </a:ext>
              </a:extLst>
            </p:cNvPr>
            <p:cNvSpPr txBox="1"/>
            <p:nvPr/>
          </p:nvSpPr>
          <p:spPr>
            <a:xfrm>
              <a:off x="743238" y="252058"/>
              <a:ext cx="1518365"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2000" spc="600" dirty="0" smtClean="0">
                  <a:solidFill>
                    <a:srgbClr val="084772"/>
                  </a:solidFill>
                  <a:latin typeface="微软雅黑" panose="020B0503020204020204" pitchFamily="34" charset="-122"/>
                  <a:ea typeface="微软雅黑" panose="020B0503020204020204" pitchFamily="34" charset="-122"/>
                </a:rPr>
                <a:t>课程说明</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F03EDCBE-61BB-463D-BBDA-D440CC2831B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olded Corner 39"/>
          <p:cNvSpPr/>
          <p:nvPr/>
        </p:nvSpPr>
        <p:spPr>
          <a:xfrm>
            <a:off x="1251049" y="3861308"/>
            <a:ext cx="3009317" cy="1511905"/>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29" name="Folded Corner 42"/>
          <p:cNvSpPr/>
          <p:nvPr/>
        </p:nvSpPr>
        <p:spPr>
          <a:xfrm>
            <a:off x="4587615" y="3861308"/>
            <a:ext cx="3009317" cy="1511905"/>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32" name="Folded Corner 45"/>
          <p:cNvSpPr/>
          <p:nvPr/>
        </p:nvSpPr>
        <p:spPr>
          <a:xfrm>
            <a:off x="7873578" y="3861308"/>
            <a:ext cx="3040622" cy="1511905"/>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34" name="Freeform 5"/>
          <p:cNvSpPr>
            <a:spLocks noEditPoints="1"/>
          </p:cNvSpPr>
          <p:nvPr/>
        </p:nvSpPr>
        <p:spPr bwMode="auto">
          <a:xfrm>
            <a:off x="9185017" y="4159426"/>
            <a:ext cx="459291" cy="438083"/>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40" name="Freeform 52"/>
          <p:cNvSpPr>
            <a:spLocks noEditPoints="1"/>
          </p:cNvSpPr>
          <p:nvPr/>
        </p:nvSpPr>
        <p:spPr bwMode="auto">
          <a:xfrm>
            <a:off x="2555988" y="4211648"/>
            <a:ext cx="312675" cy="32086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41" name="Freeform 216"/>
          <p:cNvSpPr>
            <a:spLocks noEditPoints="1"/>
          </p:cNvSpPr>
          <p:nvPr/>
        </p:nvSpPr>
        <p:spPr bwMode="auto">
          <a:xfrm>
            <a:off x="5890011" y="4181307"/>
            <a:ext cx="406839" cy="40953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42" name="矩形 41">
            <a:extLst>
              <a:ext uri="{FF2B5EF4-FFF2-40B4-BE49-F238E27FC236}">
                <a16:creationId xmlns:a16="http://schemas.microsoft.com/office/drawing/2014/main" id="{C1387666-1B1F-44A4-B898-2FD751668A18}"/>
              </a:ext>
            </a:extLst>
          </p:cNvPr>
          <p:cNvSpPr/>
          <p:nvPr/>
        </p:nvSpPr>
        <p:spPr>
          <a:xfrm>
            <a:off x="1879600" y="4676737"/>
            <a:ext cx="1773346" cy="461665"/>
          </a:xfrm>
          <a:prstGeom prst="rect">
            <a:avLst/>
          </a:prstGeom>
        </p:spPr>
        <p:txBody>
          <a:bodyPr wrap="square">
            <a:spAutoFit/>
          </a:bodyPr>
          <a:lstStyle/>
          <a:p>
            <a:pPr algn="ctr"/>
            <a:r>
              <a:rPr lang="zh-CN" altLang="en-US" sz="2400" b="1" dirty="0" smtClean="0">
                <a:solidFill>
                  <a:schemeClr val="bg1"/>
                </a:solidFill>
                <a:latin typeface="华文琥珀" panose="02010800040101010101" pitchFamily="2" charset="-122"/>
                <a:ea typeface="华文琥珀" panose="02010800040101010101" pitchFamily="2" charset="-122"/>
              </a:rPr>
              <a:t>？</a:t>
            </a:r>
            <a:endParaRPr lang="zh-CN" altLang="en-US" sz="2400" b="1" dirty="0">
              <a:solidFill>
                <a:schemeClr val="bg1"/>
              </a:solidFill>
              <a:latin typeface="华文琥珀" panose="02010800040101010101" pitchFamily="2" charset="-122"/>
              <a:ea typeface="华文琥珀" panose="02010800040101010101" pitchFamily="2" charset="-122"/>
            </a:endParaRPr>
          </a:p>
        </p:txBody>
      </p:sp>
      <p:sp>
        <p:nvSpPr>
          <p:cNvPr id="45" name="矩形 44">
            <a:extLst>
              <a:ext uri="{FF2B5EF4-FFF2-40B4-BE49-F238E27FC236}">
                <a16:creationId xmlns:a16="http://schemas.microsoft.com/office/drawing/2014/main" id="{C1387666-1B1F-44A4-B898-2FD751668A18}"/>
              </a:ext>
            </a:extLst>
          </p:cNvPr>
          <p:cNvSpPr/>
          <p:nvPr/>
        </p:nvSpPr>
        <p:spPr>
          <a:xfrm>
            <a:off x="5319051" y="4676737"/>
            <a:ext cx="1773346" cy="461665"/>
          </a:xfrm>
          <a:prstGeom prst="rect">
            <a:avLst/>
          </a:prstGeom>
        </p:spPr>
        <p:txBody>
          <a:bodyPr wrap="square">
            <a:spAutoFit/>
          </a:bodyPr>
          <a:lstStyle/>
          <a:p>
            <a:pPr algn="ctr"/>
            <a:r>
              <a:rPr lang="zh-CN" altLang="en-US" sz="2400" b="1" dirty="0" smtClean="0">
                <a:solidFill>
                  <a:schemeClr val="bg1"/>
                </a:solidFill>
                <a:latin typeface="华文琥珀" panose="02010800040101010101" pitchFamily="2" charset="-122"/>
                <a:ea typeface="华文琥珀" panose="02010800040101010101" pitchFamily="2" charset="-122"/>
              </a:rPr>
              <a:t>？</a:t>
            </a:r>
            <a:endParaRPr lang="zh-CN" altLang="en-US" sz="2400" b="1" dirty="0">
              <a:solidFill>
                <a:schemeClr val="bg1"/>
              </a:solidFill>
              <a:latin typeface="华文琥珀" panose="02010800040101010101" pitchFamily="2" charset="-122"/>
              <a:ea typeface="华文琥珀" panose="02010800040101010101" pitchFamily="2" charset="-122"/>
            </a:endParaRPr>
          </a:p>
        </p:txBody>
      </p:sp>
      <p:sp>
        <p:nvSpPr>
          <p:cNvPr id="46" name="矩形 45">
            <a:extLst>
              <a:ext uri="{FF2B5EF4-FFF2-40B4-BE49-F238E27FC236}">
                <a16:creationId xmlns:a16="http://schemas.microsoft.com/office/drawing/2014/main" id="{C1387666-1B1F-44A4-B898-2FD751668A18}"/>
              </a:ext>
            </a:extLst>
          </p:cNvPr>
          <p:cNvSpPr/>
          <p:nvPr/>
        </p:nvSpPr>
        <p:spPr>
          <a:xfrm>
            <a:off x="8678862" y="4723425"/>
            <a:ext cx="1773346" cy="461665"/>
          </a:xfrm>
          <a:prstGeom prst="rect">
            <a:avLst/>
          </a:prstGeom>
        </p:spPr>
        <p:txBody>
          <a:bodyPr wrap="square">
            <a:spAutoFit/>
          </a:bodyPr>
          <a:lstStyle/>
          <a:p>
            <a:pPr algn="ctr"/>
            <a:r>
              <a:rPr lang="zh-CN" altLang="en-US" sz="2400" b="1" dirty="0" smtClean="0">
                <a:solidFill>
                  <a:schemeClr val="bg1"/>
                </a:solidFill>
                <a:latin typeface="华文琥珀" panose="02010800040101010101" pitchFamily="2" charset="-122"/>
                <a:ea typeface="华文琥珀" panose="02010800040101010101" pitchFamily="2" charset="-122"/>
              </a:rPr>
              <a:t>？</a:t>
            </a:r>
            <a:endParaRPr lang="zh-CN" altLang="en-US" sz="2400" b="1" dirty="0">
              <a:solidFill>
                <a:schemeClr val="bg1"/>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3872005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900" decel="100000" fill="hold"/>
                                        <p:tgtEl>
                                          <p:spTgt spid="2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900" decel="100000" fill="hold"/>
                                        <p:tgtEl>
                                          <p:spTgt spid="2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900" decel="100000" fill="hold"/>
                                        <p:tgtEl>
                                          <p:spTgt spid="31"/>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900" decel="100000" fill="hold"/>
                                        <p:tgtEl>
                                          <p:spTgt spid="21"/>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900" decel="100000" fill="hold"/>
                                        <p:tgtEl>
                                          <p:spTgt spid="24"/>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900" decel="100000" fill="hold"/>
                                        <p:tgtEl>
                                          <p:spTgt spid="2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900" decel="100000" fill="hold"/>
                                        <p:tgtEl>
                                          <p:spTgt spid="26"/>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900" decel="100000" fill="hold"/>
                                        <p:tgtEl>
                                          <p:spTgt spid="2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900" decel="100000" fill="hold"/>
                                        <p:tgtEl>
                                          <p:spTgt spid="3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1000"/>
                                        <p:tgtEl>
                                          <p:spTgt spid="34"/>
                                        </p:tgtEl>
                                      </p:cBhvr>
                                    </p:animEffect>
                                    <p:anim calcmode="lin" valueType="num">
                                      <p:cBhvr>
                                        <p:cTn id="80" dur="1000" fill="hold"/>
                                        <p:tgtEl>
                                          <p:spTgt spid="34"/>
                                        </p:tgtEl>
                                        <p:attrNameLst>
                                          <p:attrName>ppt_x</p:attrName>
                                        </p:attrNameLst>
                                      </p:cBhvr>
                                      <p:tavLst>
                                        <p:tav tm="0">
                                          <p:val>
                                            <p:strVal val="#ppt_x"/>
                                          </p:val>
                                        </p:tav>
                                        <p:tav tm="100000">
                                          <p:val>
                                            <p:strVal val="#ppt_x"/>
                                          </p:val>
                                        </p:tav>
                                      </p:tavLst>
                                    </p:anim>
                                    <p:anim calcmode="lin" valueType="num">
                                      <p:cBhvr>
                                        <p:cTn id="81" dur="900" decel="100000" fill="hold"/>
                                        <p:tgtEl>
                                          <p:spTgt spid="34"/>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1000"/>
                                        <p:tgtEl>
                                          <p:spTgt spid="40"/>
                                        </p:tgtEl>
                                      </p:cBhvr>
                                    </p:animEffect>
                                    <p:anim calcmode="lin" valueType="num">
                                      <p:cBhvr>
                                        <p:cTn id="86" dur="1000" fill="hold"/>
                                        <p:tgtEl>
                                          <p:spTgt spid="40"/>
                                        </p:tgtEl>
                                        <p:attrNameLst>
                                          <p:attrName>ppt_x</p:attrName>
                                        </p:attrNameLst>
                                      </p:cBhvr>
                                      <p:tavLst>
                                        <p:tav tm="0">
                                          <p:val>
                                            <p:strVal val="#ppt_x"/>
                                          </p:val>
                                        </p:tav>
                                        <p:tav tm="100000">
                                          <p:val>
                                            <p:strVal val="#ppt_x"/>
                                          </p:val>
                                        </p:tav>
                                      </p:tavLst>
                                    </p:anim>
                                    <p:anim calcmode="lin" valueType="num">
                                      <p:cBhvr>
                                        <p:cTn id="87" dur="900" decel="100000" fill="hold"/>
                                        <p:tgtEl>
                                          <p:spTgt spid="40"/>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1000"/>
                                        <p:tgtEl>
                                          <p:spTgt spid="41"/>
                                        </p:tgtEl>
                                      </p:cBhvr>
                                    </p:animEffect>
                                    <p:anim calcmode="lin" valueType="num">
                                      <p:cBhvr>
                                        <p:cTn id="92" dur="1000" fill="hold"/>
                                        <p:tgtEl>
                                          <p:spTgt spid="41"/>
                                        </p:tgtEl>
                                        <p:attrNameLst>
                                          <p:attrName>ppt_x</p:attrName>
                                        </p:attrNameLst>
                                      </p:cBhvr>
                                      <p:tavLst>
                                        <p:tav tm="0">
                                          <p:val>
                                            <p:strVal val="#ppt_x"/>
                                          </p:val>
                                        </p:tav>
                                        <p:tav tm="100000">
                                          <p:val>
                                            <p:strVal val="#ppt_x"/>
                                          </p:val>
                                        </p:tav>
                                      </p:tavLst>
                                    </p:anim>
                                    <p:anim calcmode="lin" valueType="num">
                                      <p:cBhvr>
                                        <p:cTn id="93" dur="900" decel="100000" fill="hold"/>
                                        <p:tgtEl>
                                          <p:spTgt spid="41"/>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1000"/>
                                        <p:tgtEl>
                                          <p:spTgt spid="42"/>
                                        </p:tgtEl>
                                      </p:cBhvr>
                                    </p:animEffect>
                                    <p:anim calcmode="lin" valueType="num">
                                      <p:cBhvr>
                                        <p:cTn id="98" dur="1000" fill="hold"/>
                                        <p:tgtEl>
                                          <p:spTgt spid="42"/>
                                        </p:tgtEl>
                                        <p:attrNameLst>
                                          <p:attrName>ppt_x</p:attrName>
                                        </p:attrNameLst>
                                      </p:cBhvr>
                                      <p:tavLst>
                                        <p:tav tm="0">
                                          <p:val>
                                            <p:strVal val="#ppt_x"/>
                                          </p:val>
                                        </p:tav>
                                        <p:tav tm="100000">
                                          <p:val>
                                            <p:strVal val="#ppt_x"/>
                                          </p:val>
                                        </p:tav>
                                      </p:tavLst>
                                    </p:anim>
                                    <p:anim calcmode="lin" valueType="num">
                                      <p:cBhvr>
                                        <p:cTn id="99" dur="900" decel="100000" fill="hold"/>
                                        <p:tgtEl>
                                          <p:spTgt spid="42"/>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1000"/>
                                        <p:tgtEl>
                                          <p:spTgt spid="45"/>
                                        </p:tgtEl>
                                      </p:cBhvr>
                                    </p:animEffect>
                                    <p:anim calcmode="lin" valueType="num">
                                      <p:cBhvr>
                                        <p:cTn id="104" dur="1000" fill="hold"/>
                                        <p:tgtEl>
                                          <p:spTgt spid="45"/>
                                        </p:tgtEl>
                                        <p:attrNameLst>
                                          <p:attrName>ppt_x</p:attrName>
                                        </p:attrNameLst>
                                      </p:cBhvr>
                                      <p:tavLst>
                                        <p:tav tm="0">
                                          <p:val>
                                            <p:strVal val="#ppt_x"/>
                                          </p:val>
                                        </p:tav>
                                        <p:tav tm="100000">
                                          <p:val>
                                            <p:strVal val="#ppt_x"/>
                                          </p:val>
                                        </p:tav>
                                      </p:tavLst>
                                    </p:anim>
                                    <p:anim calcmode="lin" valueType="num">
                                      <p:cBhvr>
                                        <p:cTn id="105" dur="900" decel="100000" fill="hold"/>
                                        <p:tgtEl>
                                          <p:spTgt spid="45"/>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1000"/>
                                        <p:tgtEl>
                                          <p:spTgt spid="46"/>
                                        </p:tgtEl>
                                      </p:cBhvr>
                                    </p:animEffect>
                                    <p:anim calcmode="lin" valueType="num">
                                      <p:cBhvr>
                                        <p:cTn id="110" dur="1000" fill="hold"/>
                                        <p:tgtEl>
                                          <p:spTgt spid="46"/>
                                        </p:tgtEl>
                                        <p:attrNameLst>
                                          <p:attrName>ppt_x</p:attrName>
                                        </p:attrNameLst>
                                      </p:cBhvr>
                                      <p:tavLst>
                                        <p:tav tm="0">
                                          <p:val>
                                            <p:strVal val="#ppt_x"/>
                                          </p:val>
                                        </p:tav>
                                        <p:tav tm="100000">
                                          <p:val>
                                            <p:strVal val="#ppt_x"/>
                                          </p:val>
                                        </p:tav>
                                      </p:tavLst>
                                    </p:anim>
                                    <p:anim calcmode="lin" valueType="num">
                                      <p:cBhvr>
                                        <p:cTn id="111" dur="900" decel="100000" fill="hold"/>
                                        <p:tgtEl>
                                          <p:spTgt spid="46"/>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22" grpId="0" animBg="1"/>
      <p:bldP spid="25" grpId="0" animBg="1"/>
      <p:bldP spid="31" grpId="0" animBg="1"/>
      <p:bldP spid="21" grpId="0"/>
      <p:bldP spid="24" grpId="0"/>
      <p:bldP spid="27" grpId="0"/>
      <p:bldP spid="26" grpId="0" animBg="1"/>
      <p:bldP spid="29" grpId="0" animBg="1"/>
      <p:bldP spid="32" grpId="0" animBg="1"/>
      <p:bldP spid="34" grpId="0" animBg="1"/>
      <p:bldP spid="40" grpId="0" animBg="1"/>
      <p:bldP spid="41" grpId="0" animBg="1"/>
      <p:bldP spid="42" grpId="0"/>
      <p:bldP spid="45"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a:latin typeface="宋体"/>
                <a:cs typeface="宋体"/>
              </a:rPr>
              <a:t>网络安全防护</a:t>
            </a:r>
            <a:r>
              <a:rPr lang="en-US" altLang="zh-CN" spc="-10" dirty="0" smtClean="0">
                <a:latin typeface="宋体"/>
                <a:cs typeface="宋体"/>
              </a:rPr>
              <a:t>—</a:t>
            </a:r>
            <a:r>
              <a:rPr lang="zh-CN" altLang="en-US" spc="-10" dirty="0" smtClean="0">
                <a:latin typeface="宋体"/>
                <a:cs typeface="宋体"/>
              </a:rPr>
              <a:t>入侵检测：</a:t>
            </a:r>
            <a:endParaRPr lang="en-US" altLang="zh-CN" spc="-10" dirty="0" smtClean="0">
              <a:latin typeface="宋体"/>
              <a:cs typeface="宋体"/>
            </a:endParaRPr>
          </a:p>
          <a:p>
            <a:pPr marL="800100" lvl="1" indent="-342900" algn="just">
              <a:spcBef>
                <a:spcPts val="350"/>
              </a:spcBef>
              <a:tabLst>
                <a:tab pos="517525" algn="l"/>
              </a:tabLst>
            </a:pPr>
            <a:r>
              <a:rPr lang="zh-CN" altLang="en-US" spc="-5" dirty="0" smtClean="0">
                <a:latin typeface="宋体"/>
                <a:cs typeface="宋体"/>
              </a:rPr>
              <a:t>入</a:t>
            </a:r>
            <a:r>
              <a:rPr lang="zh-CN" altLang="en-US" dirty="0" smtClean="0">
                <a:latin typeface="宋体"/>
                <a:cs typeface="宋体"/>
              </a:rPr>
              <a:t>侵</a:t>
            </a:r>
            <a:r>
              <a:rPr lang="zh-CN" altLang="en-US" spc="-5" dirty="0">
                <a:latin typeface="宋体"/>
                <a:cs typeface="宋体"/>
              </a:rPr>
              <a:t>检</a:t>
            </a:r>
            <a:r>
              <a:rPr lang="zh-CN" altLang="en-US" dirty="0">
                <a:latin typeface="宋体"/>
                <a:cs typeface="宋体"/>
              </a:rPr>
              <a:t>测</a:t>
            </a:r>
            <a:r>
              <a:rPr lang="zh-CN" altLang="en-US" spc="-5" dirty="0">
                <a:latin typeface="宋体"/>
                <a:cs typeface="宋体"/>
              </a:rPr>
              <a:t>是</a:t>
            </a:r>
            <a:r>
              <a:rPr lang="zh-CN" altLang="en-US" dirty="0">
                <a:latin typeface="宋体"/>
                <a:cs typeface="宋体"/>
              </a:rPr>
              <a:t>一</a:t>
            </a:r>
            <a:r>
              <a:rPr lang="zh-CN" altLang="en-US" spc="-10" dirty="0">
                <a:latin typeface="宋体"/>
                <a:cs typeface="宋体"/>
              </a:rPr>
              <a:t>种</a:t>
            </a:r>
            <a:r>
              <a:rPr lang="zh-CN" altLang="en-US" spc="-5" dirty="0">
                <a:solidFill>
                  <a:srgbClr val="0070C0"/>
                </a:solidFill>
                <a:latin typeface="华文行楷"/>
                <a:cs typeface="华文行楷"/>
              </a:rPr>
              <a:t>动态安全</a:t>
            </a:r>
            <a:r>
              <a:rPr lang="zh-CN" altLang="en-US" dirty="0">
                <a:solidFill>
                  <a:srgbClr val="0070C0"/>
                </a:solidFill>
                <a:latin typeface="华文行楷"/>
                <a:cs typeface="华文行楷"/>
              </a:rPr>
              <a:t>技</a:t>
            </a:r>
            <a:r>
              <a:rPr lang="zh-CN" altLang="en-US" spc="-5" dirty="0">
                <a:solidFill>
                  <a:srgbClr val="0070C0"/>
                </a:solidFill>
                <a:latin typeface="华文行楷"/>
                <a:cs typeface="华文行楷"/>
              </a:rPr>
              <a:t>术</a:t>
            </a:r>
            <a:r>
              <a:rPr lang="zh-CN" altLang="en-US" dirty="0">
                <a:latin typeface="宋体"/>
                <a:cs typeface="宋体"/>
              </a:rPr>
              <a:t>，</a:t>
            </a:r>
            <a:r>
              <a:rPr lang="zh-CN" altLang="en-US" spc="-5" dirty="0">
                <a:latin typeface="宋体"/>
                <a:cs typeface="宋体"/>
              </a:rPr>
              <a:t>通</a:t>
            </a:r>
            <a:r>
              <a:rPr lang="zh-CN" altLang="en-US" dirty="0">
                <a:latin typeface="宋体"/>
                <a:cs typeface="宋体"/>
              </a:rPr>
              <a:t>过</a:t>
            </a:r>
            <a:r>
              <a:rPr lang="zh-CN" altLang="en-US" spc="-5" dirty="0">
                <a:latin typeface="宋体"/>
                <a:cs typeface="宋体"/>
              </a:rPr>
              <a:t>对</a:t>
            </a:r>
            <a:r>
              <a:rPr lang="zh-CN" altLang="en-US" dirty="0">
                <a:latin typeface="宋体"/>
                <a:cs typeface="宋体"/>
              </a:rPr>
              <a:t>入</a:t>
            </a:r>
            <a:r>
              <a:rPr lang="zh-CN" altLang="en-US" spc="-5" dirty="0">
                <a:latin typeface="宋体"/>
                <a:cs typeface="宋体"/>
              </a:rPr>
              <a:t>侵</a:t>
            </a:r>
            <a:r>
              <a:rPr lang="zh-CN" altLang="en-US" dirty="0" smtClean="0">
                <a:latin typeface="宋体"/>
                <a:cs typeface="宋体"/>
              </a:rPr>
              <a:t>行</a:t>
            </a:r>
            <a:r>
              <a:rPr lang="zh-CN" altLang="en-US" spc="-5" dirty="0" smtClean="0">
                <a:latin typeface="宋体"/>
                <a:cs typeface="宋体"/>
              </a:rPr>
              <a:t>为的</a:t>
            </a:r>
            <a:r>
              <a:rPr lang="zh-CN" altLang="en-US" spc="-5" dirty="0">
                <a:latin typeface="宋体"/>
                <a:cs typeface="宋体"/>
              </a:rPr>
              <a:t>过程与特征的研</a:t>
            </a:r>
            <a:r>
              <a:rPr lang="zh-CN" altLang="en-US" dirty="0">
                <a:latin typeface="宋体"/>
                <a:cs typeface="宋体"/>
              </a:rPr>
              <a:t>究，</a:t>
            </a:r>
            <a:r>
              <a:rPr lang="zh-CN" altLang="en-US" spc="-5" dirty="0">
                <a:latin typeface="宋体"/>
                <a:cs typeface="宋体"/>
              </a:rPr>
              <a:t>使安全系统对入侵事件</a:t>
            </a:r>
            <a:r>
              <a:rPr lang="zh-CN" altLang="en-US" spc="-5" dirty="0" smtClean="0">
                <a:latin typeface="宋体"/>
                <a:cs typeface="宋体"/>
              </a:rPr>
              <a:t>和入侵</a:t>
            </a:r>
            <a:r>
              <a:rPr lang="zh-CN" altLang="en-US" spc="-5" dirty="0">
                <a:latin typeface="宋体"/>
                <a:cs typeface="宋体"/>
              </a:rPr>
              <a:t>过程能做出实时响应</a:t>
            </a:r>
            <a:r>
              <a:rPr lang="zh-CN" altLang="en-US" spc="-5" dirty="0" smtClean="0">
                <a:latin typeface="宋体"/>
                <a:cs typeface="宋体"/>
              </a:rPr>
              <a:t>。</a:t>
            </a:r>
            <a:endParaRPr lang="en-US" altLang="zh-CN" spc="-5" dirty="0" smtClean="0">
              <a:latin typeface="宋体"/>
              <a:cs typeface="宋体"/>
            </a:endParaRPr>
          </a:p>
          <a:p>
            <a:pPr marL="800100" lvl="1" indent="-342900" algn="just">
              <a:spcBef>
                <a:spcPts val="350"/>
              </a:spcBef>
              <a:tabLst>
                <a:tab pos="517525" algn="l"/>
              </a:tabLst>
            </a:pPr>
            <a:r>
              <a:rPr lang="zh-CN" altLang="en-US" spc="-10" dirty="0" smtClean="0">
                <a:latin typeface="宋体"/>
                <a:cs typeface="宋体"/>
              </a:rPr>
              <a:t>有</a:t>
            </a:r>
            <a:r>
              <a:rPr lang="zh-CN" altLang="en-US" spc="-5" dirty="0">
                <a:latin typeface="宋体"/>
                <a:cs typeface="宋体"/>
              </a:rPr>
              <a:t>两种主要的入侵检测技术</a:t>
            </a:r>
            <a:r>
              <a:rPr lang="zh-CN" altLang="en-US" spc="-5" dirty="0" smtClean="0">
                <a:latin typeface="宋体"/>
                <a:cs typeface="宋体"/>
              </a:rPr>
              <a:t>：</a:t>
            </a:r>
            <a:r>
              <a:rPr lang="zh-CN" altLang="en-US" u="sng" spc="-5" dirty="0" smtClean="0">
                <a:solidFill>
                  <a:srgbClr val="C00000"/>
                </a:solidFill>
                <a:latin typeface="宋体"/>
                <a:cs typeface="宋体"/>
              </a:rPr>
              <a:t>误用</a:t>
            </a:r>
            <a:r>
              <a:rPr lang="zh-CN" altLang="en-US" u="sng" spc="-5" dirty="0">
                <a:solidFill>
                  <a:srgbClr val="C00000"/>
                </a:solidFill>
                <a:latin typeface="宋体"/>
                <a:cs typeface="宋体"/>
              </a:rPr>
              <a:t>检测</a:t>
            </a:r>
            <a:r>
              <a:rPr lang="zh-CN" altLang="en-US" dirty="0">
                <a:latin typeface="宋体"/>
                <a:cs typeface="宋体"/>
              </a:rPr>
              <a:t>和</a:t>
            </a:r>
            <a:r>
              <a:rPr lang="zh-CN" altLang="en-US" u="sng" spc="-5" dirty="0">
                <a:solidFill>
                  <a:srgbClr val="C00000"/>
                </a:solidFill>
                <a:latin typeface="宋体"/>
                <a:cs typeface="宋体"/>
              </a:rPr>
              <a:t>异常</a:t>
            </a:r>
            <a:r>
              <a:rPr lang="zh-CN" altLang="en-US" u="sng" dirty="0">
                <a:solidFill>
                  <a:srgbClr val="C00000"/>
                </a:solidFill>
                <a:latin typeface="宋体"/>
                <a:cs typeface="宋体"/>
              </a:rPr>
              <a:t>检</a:t>
            </a:r>
            <a:r>
              <a:rPr lang="zh-CN" altLang="en-US" u="sng" spc="-20" dirty="0">
                <a:solidFill>
                  <a:srgbClr val="C00000"/>
                </a:solidFill>
                <a:latin typeface="宋体"/>
                <a:cs typeface="宋体"/>
              </a:rPr>
              <a:t>测</a:t>
            </a:r>
            <a:r>
              <a:rPr lang="zh-CN" altLang="en-US" spc="-5" dirty="0" smtClean="0">
                <a:latin typeface="宋体"/>
                <a:cs typeface="宋体"/>
              </a:rPr>
              <a:t>。</a:t>
            </a:r>
            <a:endParaRPr lang="en-US" altLang="zh-CN" spc="-5" dirty="0" smtClean="0">
              <a:latin typeface="宋体"/>
              <a:cs typeface="宋体"/>
            </a:endParaRPr>
          </a:p>
          <a:p>
            <a:pPr marL="800100" lvl="1" indent="-342900" algn="just">
              <a:spcBef>
                <a:spcPts val="350"/>
              </a:spcBef>
              <a:tabLst>
                <a:tab pos="517525" algn="l"/>
              </a:tabLst>
            </a:pPr>
            <a:r>
              <a:rPr lang="zh-CN" altLang="en-US" spc="-5" dirty="0" smtClean="0">
                <a:latin typeface="宋体"/>
                <a:cs typeface="宋体"/>
              </a:rPr>
              <a:t>入</a:t>
            </a:r>
            <a:r>
              <a:rPr lang="zh-CN" altLang="en-US" dirty="0" smtClean="0">
                <a:latin typeface="宋体"/>
                <a:cs typeface="宋体"/>
              </a:rPr>
              <a:t>侵</a:t>
            </a:r>
            <a:r>
              <a:rPr lang="zh-CN" altLang="en-US" spc="-5" dirty="0">
                <a:latin typeface="宋体"/>
                <a:cs typeface="宋体"/>
              </a:rPr>
              <a:t>检</a:t>
            </a:r>
            <a:r>
              <a:rPr lang="zh-CN" altLang="en-US" dirty="0">
                <a:latin typeface="宋体"/>
                <a:cs typeface="宋体"/>
              </a:rPr>
              <a:t>测</a:t>
            </a:r>
            <a:r>
              <a:rPr lang="zh-CN" altLang="en-US" spc="-5" dirty="0">
                <a:latin typeface="宋体"/>
                <a:cs typeface="宋体"/>
              </a:rPr>
              <a:t>系</a:t>
            </a:r>
            <a:r>
              <a:rPr lang="zh-CN" altLang="en-US" dirty="0">
                <a:latin typeface="宋体"/>
                <a:cs typeface="宋体"/>
              </a:rPr>
              <a:t>统</a:t>
            </a:r>
            <a:r>
              <a:rPr lang="zh-CN" altLang="en-US" spc="-5" dirty="0">
                <a:latin typeface="宋体"/>
                <a:cs typeface="宋体"/>
              </a:rPr>
              <a:t>从</a:t>
            </a:r>
            <a:r>
              <a:rPr lang="zh-CN" altLang="en-US" dirty="0">
                <a:latin typeface="宋体"/>
                <a:cs typeface="宋体"/>
              </a:rPr>
              <a:t>实</a:t>
            </a:r>
            <a:r>
              <a:rPr lang="zh-CN" altLang="en-US" spc="-5" dirty="0">
                <a:latin typeface="宋体"/>
                <a:cs typeface="宋体"/>
              </a:rPr>
              <a:t>现</a:t>
            </a:r>
            <a:r>
              <a:rPr lang="zh-CN" altLang="en-US" dirty="0">
                <a:latin typeface="宋体"/>
                <a:cs typeface="宋体"/>
              </a:rPr>
              <a:t>方</a:t>
            </a:r>
            <a:r>
              <a:rPr lang="zh-CN" altLang="en-US" spc="-5" dirty="0">
                <a:latin typeface="宋体"/>
                <a:cs typeface="宋体"/>
              </a:rPr>
              <a:t>式</a:t>
            </a:r>
            <a:r>
              <a:rPr lang="zh-CN" altLang="en-US" dirty="0">
                <a:latin typeface="宋体"/>
                <a:cs typeface="宋体"/>
              </a:rPr>
              <a:t>上</a:t>
            </a:r>
            <a:r>
              <a:rPr lang="zh-CN" altLang="en-US" spc="-5" dirty="0">
                <a:latin typeface="宋体"/>
                <a:cs typeface="宋体"/>
              </a:rPr>
              <a:t>一</a:t>
            </a:r>
            <a:r>
              <a:rPr lang="zh-CN" altLang="en-US" dirty="0">
                <a:latin typeface="宋体"/>
                <a:cs typeface="宋体"/>
              </a:rPr>
              <a:t>般</a:t>
            </a:r>
            <a:r>
              <a:rPr lang="zh-CN" altLang="en-US" spc="-5" dirty="0">
                <a:latin typeface="宋体"/>
                <a:cs typeface="宋体"/>
              </a:rPr>
              <a:t>分</a:t>
            </a:r>
            <a:r>
              <a:rPr lang="zh-CN" altLang="en-US" dirty="0">
                <a:latin typeface="宋体"/>
                <a:cs typeface="宋体"/>
              </a:rPr>
              <a:t>为</a:t>
            </a:r>
            <a:r>
              <a:rPr lang="zh-CN" altLang="en-US" spc="-5" dirty="0">
                <a:latin typeface="宋体"/>
                <a:cs typeface="宋体"/>
              </a:rPr>
              <a:t>两种，</a:t>
            </a:r>
            <a:r>
              <a:rPr lang="zh-CN" altLang="en-US" dirty="0">
                <a:latin typeface="宋体"/>
                <a:cs typeface="宋体"/>
              </a:rPr>
              <a:t>即</a:t>
            </a:r>
            <a:r>
              <a:rPr lang="zh-CN" altLang="en-US" dirty="0" smtClean="0">
                <a:latin typeface="宋体"/>
                <a:cs typeface="宋体"/>
              </a:rPr>
              <a:t>基</a:t>
            </a:r>
            <a:r>
              <a:rPr lang="zh-CN" altLang="en-US" spc="-5" dirty="0" smtClean="0">
                <a:latin typeface="宋体"/>
                <a:cs typeface="宋体"/>
              </a:rPr>
              <a:t>于</a:t>
            </a:r>
            <a:r>
              <a:rPr lang="zh-CN" altLang="en-US" spc="-5" dirty="0">
                <a:latin typeface="宋体"/>
                <a:cs typeface="宋体"/>
              </a:rPr>
              <a:t>主机的入侵检测系统和基于网络的入侵检测</a:t>
            </a:r>
            <a:r>
              <a:rPr lang="zh-CN" altLang="en-US" spc="-5" dirty="0" smtClean="0">
                <a:latin typeface="宋体"/>
                <a:cs typeface="宋体"/>
              </a:rPr>
              <a:t>系</a:t>
            </a:r>
            <a:r>
              <a:rPr lang="zh-CN" altLang="en-US" spc="-10" dirty="0" smtClean="0">
                <a:latin typeface="宋体"/>
                <a:cs typeface="宋体"/>
              </a:rPr>
              <a:t>统</a:t>
            </a:r>
            <a:r>
              <a:rPr lang="zh-CN" altLang="en-US" spc="-5" dirty="0">
                <a:latin typeface="宋体"/>
                <a:cs typeface="宋体"/>
              </a:rPr>
              <a:t>。</a:t>
            </a:r>
            <a:endParaRPr lang="zh-CN" altLang="en-US" dirty="0">
              <a:latin typeface="宋体"/>
              <a:cs typeface="宋体"/>
            </a:endParaRP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40</a:t>
            </a:fld>
            <a:endParaRPr lang="zh-CN" altLang="en-US"/>
          </a:p>
        </p:txBody>
      </p:sp>
    </p:spTree>
    <p:extLst>
      <p:ext uri="{BB962C8B-B14F-4D97-AF65-F5344CB8AC3E}">
        <p14:creationId xmlns:p14="http://schemas.microsoft.com/office/powerpoint/2010/main" val="1664534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a:latin typeface="宋体"/>
                <a:cs typeface="宋体"/>
              </a:rPr>
              <a:t>网络安全防护</a:t>
            </a:r>
            <a:r>
              <a:rPr lang="en-US" altLang="zh-CN" spc="-10" dirty="0">
                <a:latin typeface="宋体"/>
                <a:cs typeface="宋体"/>
              </a:rPr>
              <a:t>—</a:t>
            </a:r>
            <a:r>
              <a:rPr lang="zh-CN" altLang="en-US" spc="-10" dirty="0">
                <a:latin typeface="宋体"/>
                <a:cs typeface="宋体"/>
              </a:rPr>
              <a:t>计算机病毒及恶意代码防治技术：</a:t>
            </a:r>
            <a:endParaRPr lang="en-US" altLang="zh-CN" spc="-10" dirty="0">
              <a:latin typeface="宋体"/>
              <a:cs typeface="宋体"/>
            </a:endParaRPr>
          </a:p>
          <a:p>
            <a:pPr marL="800100" lvl="1" indent="-342900" algn="just">
              <a:spcBef>
                <a:spcPts val="350"/>
              </a:spcBef>
              <a:tabLst>
                <a:tab pos="517525" algn="l"/>
              </a:tabLst>
            </a:pPr>
            <a:r>
              <a:rPr lang="zh-CN" altLang="en-US" spc="-10" dirty="0">
                <a:latin typeface="宋体"/>
                <a:cs typeface="宋体"/>
              </a:rPr>
              <a:t>计算机病毒的检测就是要自动地发现或判断文件</a:t>
            </a:r>
            <a:r>
              <a:rPr lang="zh-CN" altLang="en-US" spc="-10" dirty="0" smtClean="0">
                <a:latin typeface="宋体"/>
                <a:cs typeface="宋体"/>
              </a:rPr>
              <a:t>、内存</a:t>
            </a:r>
            <a:r>
              <a:rPr lang="zh-CN" altLang="en-US" spc="-10" dirty="0">
                <a:latin typeface="宋体"/>
                <a:cs typeface="宋体"/>
              </a:rPr>
              <a:t>以及网络中传输的信息是否含有病毒</a:t>
            </a:r>
            <a:r>
              <a:rPr lang="zh-CN" altLang="en-US" spc="-10" dirty="0" smtClean="0">
                <a:latin typeface="宋体"/>
                <a:cs typeface="宋体"/>
              </a:rPr>
              <a:t>。</a:t>
            </a:r>
            <a:endParaRPr lang="en-US" altLang="zh-CN" spc="-10" dirty="0" smtClean="0">
              <a:latin typeface="宋体"/>
              <a:cs typeface="宋体"/>
            </a:endParaRPr>
          </a:p>
          <a:p>
            <a:pPr marL="800100" lvl="1" indent="-342900" algn="just">
              <a:spcBef>
                <a:spcPts val="350"/>
              </a:spcBef>
              <a:tabLst>
                <a:tab pos="517525" algn="l"/>
              </a:tabLst>
            </a:pPr>
            <a:r>
              <a:rPr lang="zh-CN" altLang="en-US" spc="-10" dirty="0" smtClean="0">
                <a:latin typeface="宋体"/>
                <a:cs typeface="宋体"/>
              </a:rPr>
              <a:t>检测病毒</a:t>
            </a:r>
            <a:r>
              <a:rPr lang="zh-CN" altLang="en-US" spc="-10" dirty="0">
                <a:latin typeface="宋体"/>
                <a:cs typeface="宋体"/>
              </a:rPr>
              <a:t>的主要方法是特征码及行为分析</a:t>
            </a:r>
            <a:r>
              <a:rPr lang="zh-CN" altLang="en-US" spc="-10" dirty="0" smtClean="0">
                <a:latin typeface="宋体"/>
                <a:cs typeface="宋体"/>
              </a:rPr>
              <a:t>法</a:t>
            </a:r>
            <a:endParaRPr lang="zh-CN" altLang="en-US" spc="-10" dirty="0">
              <a:latin typeface="宋体"/>
              <a:cs typeface="宋体"/>
            </a:endParaRPr>
          </a:p>
          <a:p>
            <a:pPr marL="1139825" lvl="2" indent="-342900" algn="just">
              <a:spcBef>
                <a:spcPts val="350"/>
              </a:spcBef>
              <a:tabLst>
                <a:tab pos="517525" algn="l"/>
              </a:tabLst>
            </a:pPr>
            <a:r>
              <a:rPr lang="zh-CN" altLang="en-US" spc="-10" dirty="0">
                <a:solidFill>
                  <a:srgbClr val="C00000"/>
                </a:solidFill>
                <a:latin typeface="宋体"/>
                <a:cs typeface="宋体"/>
              </a:rPr>
              <a:t>特征码</a:t>
            </a:r>
            <a:r>
              <a:rPr lang="zh-CN" altLang="en-US" spc="-10" dirty="0">
                <a:latin typeface="宋体"/>
                <a:cs typeface="宋体"/>
              </a:rPr>
              <a:t>是某种病毒或恶意代码的唯一特征，</a:t>
            </a:r>
            <a:r>
              <a:rPr lang="zh-CN" altLang="en-US" spc="-10" dirty="0" smtClean="0">
                <a:latin typeface="宋体"/>
                <a:cs typeface="宋体"/>
              </a:rPr>
              <a:t>如果</a:t>
            </a:r>
            <a:r>
              <a:rPr lang="zh-CN" altLang="en-US" spc="-10" dirty="0">
                <a:latin typeface="宋体"/>
                <a:cs typeface="宋体"/>
              </a:rPr>
              <a:t>某些代码具有病毒的特征就可以判定为病毒</a:t>
            </a:r>
            <a:r>
              <a:rPr lang="zh-CN" altLang="en-US" spc="-10" dirty="0" smtClean="0">
                <a:latin typeface="宋体"/>
                <a:cs typeface="宋体"/>
              </a:rPr>
              <a:t>。</a:t>
            </a:r>
            <a:r>
              <a:rPr lang="zh-CN" altLang="en-US" spc="-10" dirty="0" smtClean="0">
                <a:solidFill>
                  <a:srgbClr val="0070C0"/>
                </a:solidFill>
                <a:latin typeface="宋体"/>
                <a:cs typeface="宋体"/>
              </a:rPr>
              <a:t>对于</a:t>
            </a:r>
            <a:r>
              <a:rPr lang="zh-CN" altLang="en-US" spc="-10" dirty="0">
                <a:solidFill>
                  <a:srgbClr val="0070C0"/>
                </a:solidFill>
                <a:latin typeface="宋体"/>
                <a:cs typeface="宋体"/>
              </a:rPr>
              <a:t>变形病毒，每传播一次其特征就会改变，</a:t>
            </a:r>
            <a:r>
              <a:rPr lang="zh-CN" altLang="en-US" spc="-10" dirty="0" smtClean="0">
                <a:solidFill>
                  <a:srgbClr val="0070C0"/>
                </a:solidFill>
                <a:latin typeface="宋体"/>
                <a:cs typeface="宋体"/>
              </a:rPr>
              <a:t>基于</a:t>
            </a:r>
            <a:r>
              <a:rPr lang="zh-CN" altLang="en-US" spc="-10" dirty="0">
                <a:solidFill>
                  <a:srgbClr val="0070C0"/>
                </a:solidFill>
                <a:latin typeface="宋体"/>
                <a:cs typeface="宋体"/>
              </a:rPr>
              <a:t>特征码的检测方法将</a:t>
            </a:r>
            <a:r>
              <a:rPr lang="zh-CN" altLang="en-US" spc="-10" dirty="0" smtClean="0">
                <a:solidFill>
                  <a:srgbClr val="0070C0"/>
                </a:solidFill>
                <a:latin typeface="宋体"/>
                <a:cs typeface="宋体"/>
              </a:rPr>
              <a:t>失效</a:t>
            </a:r>
            <a:r>
              <a:rPr lang="zh-CN" altLang="en-US" spc="-10" dirty="0" smtClean="0">
                <a:latin typeface="宋体"/>
                <a:cs typeface="宋体"/>
              </a:rPr>
              <a:t>。</a:t>
            </a:r>
            <a:endParaRPr lang="zh-CN" altLang="en-US" spc="-10" dirty="0">
              <a:latin typeface="宋体"/>
              <a:cs typeface="宋体"/>
            </a:endParaRPr>
          </a:p>
          <a:p>
            <a:pPr marL="1139825" lvl="2" indent="-342900" algn="just">
              <a:spcBef>
                <a:spcPts val="350"/>
              </a:spcBef>
              <a:tabLst>
                <a:tab pos="517525" algn="l"/>
              </a:tabLst>
            </a:pPr>
            <a:r>
              <a:rPr lang="zh-CN" altLang="en-US" spc="-10" dirty="0">
                <a:solidFill>
                  <a:srgbClr val="C00000"/>
                </a:solidFill>
                <a:latin typeface="宋体"/>
                <a:cs typeface="宋体"/>
              </a:rPr>
              <a:t>行为分析法</a:t>
            </a:r>
            <a:r>
              <a:rPr lang="zh-CN" altLang="en-US" spc="-10" dirty="0">
                <a:latin typeface="宋体"/>
                <a:cs typeface="宋体"/>
              </a:rPr>
              <a:t>通过判断代码是否有破坏</a:t>
            </a:r>
            <a:r>
              <a:rPr lang="zh-CN" altLang="en-US" spc="-10" dirty="0" smtClean="0">
                <a:latin typeface="宋体"/>
                <a:cs typeface="宋体"/>
              </a:rPr>
              <a:t>信息系统的</a:t>
            </a:r>
            <a:r>
              <a:rPr lang="zh-CN" altLang="en-US" spc="-10" dirty="0">
                <a:latin typeface="宋体"/>
                <a:cs typeface="宋体"/>
              </a:rPr>
              <a:t>行为，从而判定是否为病毒。例如，如果某</a:t>
            </a:r>
            <a:r>
              <a:rPr lang="zh-CN" altLang="en-US" spc="-10" dirty="0" smtClean="0">
                <a:latin typeface="宋体"/>
                <a:cs typeface="宋体"/>
              </a:rPr>
              <a:t>段代码</a:t>
            </a:r>
            <a:r>
              <a:rPr lang="zh-CN" altLang="en-US" spc="-10" dirty="0">
                <a:latin typeface="宋体"/>
                <a:cs typeface="宋体"/>
              </a:rPr>
              <a:t>修改可执行文件、修改库文件、修改文档</a:t>
            </a:r>
            <a:r>
              <a:rPr lang="zh-CN" altLang="en-US" spc="-10" dirty="0" smtClean="0">
                <a:latin typeface="宋体"/>
                <a:cs typeface="宋体"/>
              </a:rPr>
              <a:t>中的</a:t>
            </a:r>
            <a:r>
              <a:rPr lang="zh-CN" altLang="en-US" spc="-10" dirty="0">
                <a:latin typeface="宋体"/>
                <a:cs typeface="宋体"/>
              </a:rPr>
              <a:t>宏</a:t>
            </a:r>
            <a:r>
              <a:rPr lang="en-US" altLang="zh-CN" spc="-10" dirty="0">
                <a:latin typeface="宋体"/>
                <a:cs typeface="宋体"/>
              </a:rPr>
              <a:t>(</a:t>
            </a:r>
            <a:r>
              <a:rPr lang="zh-CN" altLang="en-US" spc="-10" dirty="0">
                <a:latin typeface="宋体"/>
                <a:cs typeface="宋体"/>
              </a:rPr>
              <a:t>可执行的脚本</a:t>
            </a:r>
            <a:r>
              <a:rPr lang="en-US" altLang="zh-CN" spc="-10" dirty="0">
                <a:latin typeface="宋体"/>
                <a:cs typeface="宋体"/>
              </a:rPr>
              <a:t>)</a:t>
            </a:r>
            <a:r>
              <a:rPr lang="zh-CN" altLang="en-US" spc="-10" dirty="0">
                <a:latin typeface="宋体"/>
                <a:cs typeface="宋体"/>
              </a:rPr>
              <a:t>等，则很可能是病毒</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41</a:t>
            </a:fld>
            <a:endParaRPr lang="zh-CN" altLang="en-US"/>
          </a:p>
        </p:txBody>
      </p:sp>
    </p:spTree>
    <p:extLst>
      <p:ext uri="{BB962C8B-B14F-4D97-AF65-F5344CB8AC3E}">
        <p14:creationId xmlns:p14="http://schemas.microsoft.com/office/powerpoint/2010/main" val="3174083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a:latin typeface="宋体"/>
                <a:cs typeface="宋体"/>
              </a:rPr>
              <a:t>网络安全防护</a:t>
            </a:r>
            <a:r>
              <a:rPr lang="en-US" altLang="zh-CN" spc="-10" dirty="0">
                <a:latin typeface="宋体"/>
                <a:cs typeface="宋体"/>
              </a:rPr>
              <a:t>—</a:t>
            </a:r>
            <a:r>
              <a:rPr lang="zh-CN" altLang="en-US" spc="-10" dirty="0">
                <a:latin typeface="宋体"/>
                <a:cs typeface="宋体"/>
              </a:rPr>
              <a:t>密码技术：</a:t>
            </a:r>
            <a:endParaRPr lang="en-US" altLang="zh-CN" spc="-10" dirty="0">
              <a:latin typeface="宋体"/>
              <a:cs typeface="宋体"/>
            </a:endParaRPr>
          </a:p>
          <a:p>
            <a:pPr marL="800100" lvl="1" indent="-342900" algn="just">
              <a:spcBef>
                <a:spcPts val="350"/>
              </a:spcBef>
              <a:tabLst>
                <a:tab pos="517525" algn="l"/>
              </a:tabLst>
            </a:pPr>
            <a:r>
              <a:rPr lang="zh-CN" altLang="en-US" spc="-10" dirty="0">
                <a:latin typeface="宋体"/>
                <a:cs typeface="宋体"/>
              </a:rPr>
              <a:t>密码技术主要研究数据的加密和解密及其应用</a:t>
            </a:r>
            <a:r>
              <a:rPr lang="zh-CN" altLang="en-US" spc="-10" dirty="0" smtClean="0">
                <a:latin typeface="宋体"/>
                <a:cs typeface="宋体"/>
              </a:rPr>
              <a:t>。密码</a:t>
            </a:r>
            <a:r>
              <a:rPr lang="zh-CN" altLang="en-US" spc="-10" dirty="0">
                <a:latin typeface="宋体"/>
                <a:cs typeface="宋体"/>
              </a:rPr>
              <a:t>技术是确保计算机网络安全重要机制，是</a:t>
            </a:r>
            <a:r>
              <a:rPr lang="zh-CN" altLang="en-US" spc="-10" dirty="0" smtClean="0">
                <a:latin typeface="宋体"/>
                <a:cs typeface="宋体"/>
              </a:rPr>
              <a:t>信息</a:t>
            </a:r>
            <a:r>
              <a:rPr lang="zh-CN" altLang="en-US" spc="-10" dirty="0">
                <a:latin typeface="宋体"/>
                <a:cs typeface="宋体"/>
              </a:rPr>
              <a:t>安全的基石</a:t>
            </a:r>
            <a:r>
              <a:rPr lang="zh-CN" altLang="en-US" spc="-10" dirty="0" smtClean="0">
                <a:latin typeface="宋体"/>
                <a:cs typeface="宋体"/>
              </a:rPr>
              <a:t>。</a:t>
            </a:r>
            <a:endParaRPr lang="en-US" altLang="zh-CN" spc="-10" dirty="0" smtClean="0">
              <a:latin typeface="宋体"/>
              <a:cs typeface="宋体"/>
            </a:endParaRPr>
          </a:p>
          <a:p>
            <a:pPr marL="800100" lvl="1" indent="-342900" algn="just">
              <a:spcBef>
                <a:spcPts val="350"/>
              </a:spcBef>
              <a:tabLst>
                <a:tab pos="517525" algn="l"/>
              </a:tabLst>
            </a:pPr>
            <a:r>
              <a:rPr lang="zh-CN" altLang="en-US" spc="-10" dirty="0" smtClean="0">
                <a:latin typeface="宋体"/>
                <a:cs typeface="宋体"/>
              </a:rPr>
              <a:t>密码技术有两种体制：单密钥体制和双密钥体制。</a:t>
            </a:r>
            <a:endParaRPr lang="zh-CN" altLang="en-US" spc="-10" dirty="0">
              <a:latin typeface="宋体"/>
              <a:cs typeface="宋体"/>
            </a:endParaRPr>
          </a:p>
          <a:p>
            <a:pPr marL="1139825" lvl="2" indent="-342900" algn="just">
              <a:spcBef>
                <a:spcPts val="350"/>
              </a:spcBef>
              <a:tabLst>
                <a:tab pos="517525" algn="l"/>
              </a:tabLst>
            </a:pPr>
            <a:r>
              <a:rPr lang="zh-CN" altLang="en-US" spc="-10" dirty="0">
                <a:solidFill>
                  <a:srgbClr val="0070C0"/>
                </a:solidFill>
                <a:latin typeface="宋体"/>
                <a:cs typeface="宋体"/>
              </a:rPr>
              <a:t>单密钥体制</a:t>
            </a:r>
            <a:r>
              <a:rPr lang="zh-CN" altLang="en-US" spc="-10" dirty="0">
                <a:latin typeface="宋体"/>
                <a:cs typeface="宋体"/>
              </a:rPr>
              <a:t>也称为传统密码体制，其加密密钥</a:t>
            </a:r>
            <a:r>
              <a:rPr lang="zh-CN" altLang="en-US" spc="-10" dirty="0" smtClean="0">
                <a:latin typeface="宋体"/>
                <a:cs typeface="宋体"/>
              </a:rPr>
              <a:t>和解密</a:t>
            </a:r>
            <a:r>
              <a:rPr lang="zh-CN" altLang="en-US" spc="-10" dirty="0">
                <a:latin typeface="宋体"/>
                <a:cs typeface="宋体"/>
              </a:rPr>
              <a:t>密钥相同，或解密密钥和加密密钥可以相互</a:t>
            </a:r>
            <a:r>
              <a:rPr lang="zh-CN" altLang="en-US" spc="-10" dirty="0" smtClean="0">
                <a:latin typeface="宋体"/>
                <a:cs typeface="宋体"/>
              </a:rPr>
              <a:t>推断出来。这</a:t>
            </a:r>
            <a:r>
              <a:rPr lang="zh-CN" altLang="en-US" spc="-10" dirty="0">
                <a:latin typeface="宋体"/>
                <a:cs typeface="宋体"/>
              </a:rPr>
              <a:t>类算法的运行速度快，适合对大量数据</a:t>
            </a:r>
            <a:r>
              <a:rPr lang="zh-CN" altLang="en-US" spc="-10" dirty="0" smtClean="0">
                <a:latin typeface="宋体"/>
                <a:cs typeface="宋体"/>
              </a:rPr>
              <a:t>的加</a:t>
            </a:r>
            <a:r>
              <a:rPr lang="en-US" altLang="zh-CN" spc="-10" dirty="0">
                <a:latin typeface="宋体"/>
                <a:cs typeface="宋体"/>
              </a:rPr>
              <a:t>/</a:t>
            </a:r>
            <a:r>
              <a:rPr lang="zh-CN" altLang="en-US" spc="-10" dirty="0">
                <a:latin typeface="宋体"/>
                <a:cs typeface="宋体"/>
              </a:rPr>
              <a:t>解密。</a:t>
            </a:r>
          </a:p>
          <a:p>
            <a:pPr marL="1139825" lvl="2" indent="-342900" algn="just">
              <a:spcBef>
                <a:spcPts val="350"/>
              </a:spcBef>
              <a:tabLst>
                <a:tab pos="517525" algn="l"/>
              </a:tabLst>
            </a:pPr>
            <a:r>
              <a:rPr lang="zh-CN" altLang="en-US" spc="-10" dirty="0">
                <a:solidFill>
                  <a:srgbClr val="0070C0"/>
                </a:solidFill>
                <a:latin typeface="宋体"/>
                <a:cs typeface="宋体"/>
              </a:rPr>
              <a:t>双密钥体制</a:t>
            </a:r>
            <a:r>
              <a:rPr lang="zh-CN" altLang="en-US" spc="-10" dirty="0">
                <a:latin typeface="宋体"/>
                <a:cs typeface="宋体"/>
              </a:rPr>
              <a:t>也称为公开密钥加密体制，需要一对</a:t>
            </a:r>
            <a:r>
              <a:rPr lang="zh-CN" altLang="en-US" spc="-10" dirty="0" smtClean="0">
                <a:latin typeface="宋体"/>
                <a:cs typeface="宋体"/>
              </a:rPr>
              <a:t>密钥</a:t>
            </a:r>
            <a:r>
              <a:rPr lang="zh-CN" altLang="en-US" spc="-10" dirty="0">
                <a:latin typeface="宋体"/>
                <a:cs typeface="宋体"/>
              </a:rPr>
              <a:t>，即公钥和私</a:t>
            </a:r>
            <a:r>
              <a:rPr lang="zh-CN" altLang="en-US" spc="-10" dirty="0" smtClean="0">
                <a:latin typeface="宋体"/>
                <a:cs typeface="宋体"/>
              </a:rPr>
              <a:t>钥，如</a:t>
            </a:r>
            <a:r>
              <a:rPr lang="en-US" altLang="zh-CN" spc="-10" dirty="0">
                <a:latin typeface="宋体"/>
                <a:cs typeface="宋体"/>
              </a:rPr>
              <a:t>RSA</a:t>
            </a:r>
            <a:r>
              <a:rPr lang="zh-CN" altLang="en-US" spc="-10" dirty="0">
                <a:latin typeface="宋体"/>
                <a:cs typeface="宋体"/>
              </a:rPr>
              <a:t>算法。公钥算法的运行速度较慢，适合对</a:t>
            </a:r>
            <a:r>
              <a:rPr lang="zh-CN" altLang="en-US" spc="-10" dirty="0" smtClean="0">
                <a:latin typeface="宋体"/>
                <a:cs typeface="宋体"/>
              </a:rPr>
              <a:t>少量</a:t>
            </a:r>
            <a:r>
              <a:rPr lang="zh-CN" altLang="en-US" spc="-10" dirty="0">
                <a:latin typeface="宋体"/>
                <a:cs typeface="宋体"/>
              </a:rPr>
              <a:t>数据的加</a:t>
            </a:r>
            <a:r>
              <a:rPr lang="en-US" altLang="zh-CN" spc="-10" dirty="0">
                <a:latin typeface="宋体"/>
                <a:cs typeface="宋体"/>
              </a:rPr>
              <a:t>/</a:t>
            </a:r>
            <a:r>
              <a:rPr lang="zh-CN" altLang="en-US" spc="-10" dirty="0">
                <a:latin typeface="宋体"/>
                <a:cs typeface="宋体"/>
              </a:rPr>
              <a:t>解密，主要用于密钥分配和数字签名。</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42</a:t>
            </a:fld>
            <a:endParaRPr lang="zh-CN" altLang="en-US"/>
          </a:p>
        </p:txBody>
      </p:sp>
    </p:spTree>
    <p:extLst>
      <p:ext uri="{BB962C8B-B14F-4D97-AF65-F5344CB8AC3E}">
        <p14:creationId xmlns:p14="http://schemas.microsoft.com/office/powerpoint/2010/main" val="3938514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lgn="just">
              <a:spcBef>
                <a:spcPts val="350"/>
              </a:spcBef>
              <a:tabLst>
                <a:tab pos="517525" algn="l"/>
              </a:tabLst>
            </a:pPr>
            <a:r>
              <a:rPr lang="zh-CN" altLang="en-US" sz="3200" spc="-10" dirty="0">
                <a:latin typeface="宋体"/>
                <a:cs typeface="宋体"/>
              </a:rPr>
              <a:t>网络安全防护</a:t>
            </a:r>
            <a:r>
              <a:rPr lang="en-US" altLang="zh-CN" sz="3200" spc="-10" dirty="0">
                <a:latin typeface="宋体"/>
                <a:cs typeface="宋体"/>
              </a:rPr>
              <a:t>—</a:t>
            </a:r>
            <a:r>
              <a:rPr lang="zh-CN" altLang="en-US" sz="3200" spc="-10" dirty="0">
                <a:latin typeface="宋体"/>
                <a:cs typeface="宋体"/>
              </a:rPr>
              <a:t>认证技术：</a:t>
            </a:r>
            <a:endParaRPr lang="en-US" altLang="zh-CN" sz="3200" spc="-10" dirty="0">
              <a:latin typeface="宋体"/>
              <a:cs typeface="宋体"/>
            </a:endParaRPr>
          </a:p>
          <a:p>
            <a:pPr marL="800100" lvl="1" indent="-342900" algn="just">
              <a:spcBef>
                <a:spcPts val="350"/>
              </a:spcBef>
              <a:tabLst>
                <a:tab pos="517525" algn="l"/>
              </a:tabLst>
            </a:pPr>
            <a:r>
              <a:rPr lang="zh-CN" altLang="en-US" sz="2800" spc="-10" dirty="0">
                <a:latin typeface="宋体"/>
                <a:cs typeface="宋体"/>
              </a:rPr>
              <a:t>认证主要包括身份认证和信息认证</a:t>
            </a:r>
            <a:r>
              <a:rPr lang="zh-CN" altLang="en-US" sz="2800" spc="-10" dirty="0" smtClean="0">
                <a:latin typeface="宋体"/>
                <a:cs typeface="宋体"/>
              </a:rPr>
              <a:t>。</a:t>
            </a:r>
            <a:endParaRPr lang="en-US" altLang="zh-CN" sz="2800" spc="-10" dirty="0" smtClean="0">
              <a:latin typeface="宋体"/>
              <a:cs typeface="宋体"/>
            </a:endParaRPr>
          </a:p>
          <a:p>
            <a:pPr marL="1139825" lvl="2" indent="-342900" algn="just">
              <a:spcBef>
                <a:spcPts val="350"/>
              </a:spcBef>
              <a:tabLst>
                <a:tab pos="517525" algn="l"/>
              </a:tabLst>
            </a:pPr>
            <a:r>
              <a:rPr lang="zh-CN" altLang="en-US" sz="2400" spc="-10" dirty="0" smtClean="0">
                <a:solidFill>
                  <a:srgbClr val="C00000"/>
                </a:solidFill>
                <a:latin typeface="宋体"/>
                <a:cs typeface="宋体"/>
              </a:rPr>
              <a:t>身份</a:t>
            </a:r>
            <a:r>
              <a:rPr lang="zh-CN" altLang="en-US" sz="2400" spc="-10" dirty="0">
                <a:solidFill>
                  <a:srgbClr val="C00000"/>
                </a:solidFill>
                <a:latin typeface="宋体"/>
                <a:cs typeface="宋体"/>
              </a:rPr>
              <a:t>认证</a:t>
            </a:r>
            <a:r>
              <a:rPr lang="zh-CN" altLang="en-US" sz="2400" spc="-10" dirty="0" smtClean="0">
                <a:latin typeface="宋体"/>
                <a:cs typeface="宋体"/>
              </a:rPr>
              <a:t>是验证</a:t>
            </a:r>
            <a:r>
              <a:rPr lang="zh-CN" altLang="en-US" sz="2400" spc="-10" dirty="0">
                <a:latin typeface="宋体"/>
                <a:cs typeface="宋体"/>
              </a:rPr>
              <a:t>信息的发送者的真实身份</a:t>
            </a:r>
            <a:r>
              <a:rPr lang="zh-CN" altLang="en-US" sz="2400" spc="-10" dirty="0" smtClean="0">
                <a:latin typeface="宋体"/>
                <a:cs typeface="宋体"/>
              </a:rPr>
              <a:t>；</a:t>
            </a:r>
            <a:endParaRPr lang="en-US" altLang="zh-CN" sz="2400" spc="-10" dirty="0" smtClean="0">
              <a:latin typeface="宋体"/>
              <a:cs typeface="宋体"/>
            </a:endParaRPr>
          </a:p>
          <a:p>
            <a:pPr marL="1139825" lvl="2" indent="-342900" algn="just">
              <a:spcBef>
                <a:spcPts val="350"/>
              </a:spcBef>
              <a:tabLst>
                <a:tab pos="517525" algn="l"/>
              </a:tabLst>
            </a:pPr>
            <a:r>
              <a:rPr lang="zh-CN" altLang="en-US" sz="2400" spc="-10" dirty="0" smtClean="0">
                <a:solidFill>
                  <a:srgbClr val="C00000"/>
                </a:solidFill>
                <a:latin typeface="宋体"/>
                <a:cs typeface="宋体"/>
              </a:rPr>
              <a:t>信息</a:t>
            </a:r>
            <a:r>
              <a:rPr lang="zh-CN" altLang="en-US" sz="2400" spc="-10" dirty="0">
                <a:solidFill>
                  <a:srgbClr val="C00000"/>
                </a:solidFill>
                <a:latin typeface="宋体"/>
                <a:cs typeface="宋体"/>
              </a:rPr>
              <a:t>认证</a:t>
            </a:r>
            <a:r>
              <a:rPr lang="zh-CN" altLang="en-US" sz="2400" spc="-10" dirty="0">
                <a:latin typeface="宋体"/>
                <a:cs typeface="宋体"/>
              </a:rPr>
              <a:t>验证</a:t>
            </a:r>
            <a:r>
              <a:rPr lang="zh-CN" altLang="en-US" sz="2400" spc="-10" dirty="0" smtClean="0">
                <a:latin typeface="宋体"/>
                <a:cs typeface="宋体"/>
              </a:rPr>
              <a:t>信息</a:t>
            </a:r>
            <a:r>
              <a:rPr lang="zh-CN" altLang="en-US" sz="2400" spc="-10" dirty="0">
                <a:latin typeface="宋体"/>
                <a:cs typeface="宋体"/>
              </a:rPr>
              <a:t>的完整性，即验证信息在传送或存储</a:t>
            </a:r>
            <a:r>
              <a:rPr lang="zh-CN" altLang="en-US" sz="2400" spc="-10" dirty="0" smtClean="0">
                <a:latin typeface="宋体"/>
                <a:cs typeface="宋体"/>
              </a:rPr>
              <a:t>过程中是否被篡改、重放</a:t>
            </a:r>
            <a:r>
              <a:rPr lang="zh-CN" altLang="en-US" sz="2400" spc="-10" dirty="0">
                <a:latin typeface="宋体"/>
                <a:cs typeface="宋体"/>
              </a:rPr>
              <a:t>或延迟等。</a:t>
            </a: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43</a:t>
            </a:fld>
            <a:endParaRPr lang="zh-CN" altLang="en-US"/>
          </a:p>
        </p:txBody>
      </p:sp>
    </p:spTree>
    <p:extLst>
      <p:ext uri="{BB962C8B-B14F-4D97-AF65-F5344CB8AC3E}">
        <p14:creationId xmlns:p14="http://schemas.microsoft.com/office/powerpoint/2010/main" val="2914858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03</a:t>
            </a:r>
            <a:r>
              <a:rPr lang="zh-CN" altLang="en-US" dirty="0" smtClean="0"/>
              <a:t>计算机网络</a:t>
            </a:r>
            <a:r>
              <a:rPr lang="zh-CN" altLang="en-US" dirty="0"/>
              <a:t>安全的主要</a:t>
            </a:r>
            <a:r>
              <a:rPr lang="zh-CN" altLang="en-US" spc="-15" dirty="0" smtClean="0"/>
              <a:t>技</a:t>
            </a:r>
            <a:r>
              <a:rPr lang="zh-CN" altLang="en-US" dirty="0" smtClean="0"/>
              <a:t>术</a:t>
            </a:r>
            <a:endParaRPr lang="zh-CN" altLang="en-US" dirty="0"/>
          </a:p>
        </p:txBody>
      </p:sp>
      <p:sp>
        <p:nvSpPr>
          <p:cNvPr id="3" name="内容占位符 2"/>
          <p:cNvSpPr>
            <a:spLocks noGrp="1"/>
          </p:cNvSpPr>
          <p:nvPr>
            <p:ph idx="1"/>
          </p:nvPr>
        </p:nvSpPr>
        <p:spPr>
          <a:xfrm>
            <a:off x="629349" y="1162975"/>
            <a:ext cx="11277102" cy="5022866"/>
          </a:xfrm>
        </p:spPr>
        <p:txBody>
          <a:bodyPr vert="horz" lIns="91440" tIns="45720" rIns="91440" bIns="45720" rtlCol="0">
            <a:noAutofit/>
          </a:bodyPr>
          <a:lstStyle/>
          <a:p>
            <a:pPr marL="355600" indent="-342900" algn="just">
              <a:spcBef>
                <a:spcPts val="350"/>
              </a:spcBef>
              <a:tabLst>
                <a:tab pos="517525" algn="l"/>
              </a:tabLst>
            </a:pPr>
            <a:r>
              <a:rPr lang="zh-CN" altLang="en-US" spc="-10" dirty="0">
                <a:latin typeface="宋体"/>
                <a:cs typeface="宋体"/>
              </a:rPr>
              <a:t>网络安全防护</a:t>
            </a:r>
            <a:r>
              <a:rPr lang="en-US" altLang="zh-CN" spc="-10" dirty="0" smtClean="0">
                <a:latin typeface="宋体"/>
                <a:cs typeface="宋体"/>
              </a:rPr>
              <a:t>—</a:t>
            </a:r>
            <a:r>
              <a:rPr lang="zh-CN" altLang="en-US" spc="-10" dirty="0">
                <a:latin typeface="宋体"/>
                <a:cs typeface="宋体"/>
              </a:rPr>
              <a:t>蜜罐</a:t>
            </a:r>
            <a:r>
              <a:rPr lang="zh-CN" altLang="en-US" spc="-10" dirty="0" smtClean="0">
                <a:latin typeface="宋体"/>
                <a:cs typeface="宋体"/>
              </a:rPr>
              <a:t>技术</a:t>
            </a:r>
            <a:r>
              <a:rPr lang="zh-CN" altLang="en-US" spc="-10" dirty="0">
                <a:latin typeface="宋体"/>
                <a:cs typeface="宋体"/>
              </a:rPr>
              <a:t>：</a:t>
            </a:r>
            <a:endParaRPr lang="en-US" altLang="zh-CN" spc="-10" dirty="0">
              <a:latin typeface="宋体"/>
              <a:cs typeface="宋体"/>
            </a:endParaRPr>
          </a:p>
          <a:p>
            <a:pPr marL="800100" lvl="1" indent="-342900" algn="just">
              <a:spcBef>
                <a:spcPts val="350"/>
              </a:spcBef>
              <a:tabLst>
                <a:tab pos="517525" algn="l"/>
              </a:tabLst>
            </a:pPr>
            <a:r>
              <a:rPr lang="zh-CN" altLang="en-US" spc="-10" dirty="0">
                <a:latin typeface="宋体"/>
                <a:cs typeface="宋体"/>
              </a:rPr>
              <a:t>“</a:t>
            </a:r>
            <a:r>
              <a:rPr lang="zh-CN" altLang="en-US" dirty="0">
                <a:latin typeface="宋体"/>
                <a:cs typeface="宋体"/>
              </a:rPr>
              <a:t>蜜</a:t>
            </a:r>
            <a:r>
              <a:rPr lang="zh-CN" altLang="en-US" spc="-5" dirty="0">
                <a:latin typeface="宋体"/>
                <a:cs typeface="宋体"/>
              </a:rPr>
              <a:t>罐</a:t>
            </a:r>
            <a:r>
              <a:rPr lang="zh-CN" altLang="en-US" dirty="0">
                <a:latin typeface="宋体"/>
                <a:cs typeface="宋体"/>
              </a:rPr>
              <a:t>”</a:t>
            </a:r>
            <a:r>
              <a:rPr lang="zh-CN" altLang="en-US" spc="-5" dirty="0">
                <a:latin typeface="宋体"/>
                <a:cs typeface="宋体"/>
              </a:rPr>
              <a:t>是试图将攻击者从关键系统引诱开的</a:t>
            </a:r>
            <a:r>
              <a:rPr lang="zh-CN" altLang="en-US" spc="-5" dirty="0" smtClean="0">
                <a:latin typeface="宋体"/>
                <a:cs typeface="宋体"/>
              </a:rPr>
              <a:t>诱骗</a:t>
            </a:r>
            <a:r>
              <a:rPr lang="zh-CN" altLang="en-US" spc="-5" dirty="0">
                <a:latin typeface="宋体"/>
                <a:cs typeface="宋体"/>
              </a:rPr>
              <a:t>系统</a:t>
            </a:r>
            <a:r>
              <a:rPr lang="zh-CN" altLang="en-US" dirty="0">
                <a:latin typeface="宋体"/>
                <a:cs typeface="宋体"/>
              </a:rPr>
              <a:t>。</a:t>
            </a:r>
            <a:r>
              <a:rPr lang="zh-CN" altLang="en-US" spc="-5" dirty="0">
                <a:latin typeface="宋体"/>
                <a:cs typeface="宋体"/>
              </a:rPr>
              <a:t>也就是在内部系统中设立一些陷</a:t>
            </a:r>
            <a:r>
              <a:rPr lang="zh-CN" altLang="en-US" spc="15" dirty="0">
                <a:latin typeface="宋体"/>
                <a:cs typeface="宋体"/>
              </a:rPr>
              <a:t>阱</a:t>
            </a:r>
            <a:r>
              <a:rPr lang="zh-CN" altLang="en-US" dirty="0">
                <a:latin typeface="宋体"/>
                <a:cs typeface="宋体"/>
              </a:rPr>
              <a:t>，</a:t>
            </a:r>
            <a:r>
              <a:rPr lang="zh-CN" altLang="en-US" spc="-5" dirty="0" smtClean="0">
                <a:latin typeface="宋体"/>
                <a:cs typeface="宋体"/>
              </a:rPr>
              <a:t>用一些</a:t>
            </a:r>
            <a:r>
              <a:rPr lang="zh-CN" altLang="en-US" spc="-5" dirty="0">
                <a:latin typeface="宋体"/>
                <a:cs typeface="宋体"/>
              </a:rPr>
              <a:t>主</a:t>
            </a:r>
            <a:r>
              <a:rPr lang="zh-CN" altLang="en-US" dirty="0">
                <a:latin typeface="宋体"/>
                <a:cs typeface="宋体"/>
              </a:rPr>
              <a:t>机</a:t>
            </a:r>
            <a:r>
              <a:rPr lang="zh-CN" altLang="en-US" spc="-5" dirty="0">
                <a:latin typeface="宋体"/>
                <a:cs typeface="宋体"/>
              </a:rPr>
              <a:t>去模拟</a:t>
            </a:r>
            <a:r>
              <a:rPr lang="zh-CN" altLang="en-US" dirty="0">
                <a:latin typeface="宋体"/>
                <a:cs typeface="宋体"/>
              </a:rPr>
              <a:t>一</a:t>
            </a:r>
            <a:r>
              <a:rPr lang="zh-CN" altLang="en-US" spc="-5" dirty="0">
                <a:latin typeface="宋体"/>
                <a:cs typeface="宋体"/>
              </a:rPr>
              <a:t>些业务</a:t>
            </a:r>
            <a:r>
              <a:rPr lang="zh-CN" altLang="en-US" dirty="0">
                <a:latin typeface="宋体"/>
                <a:cs typeface="宋体"/>
              </a:rPr>
              <a:t>主</a:t>
            </a:r>
            <a:r>
              <a:rPr lang="zh-CN" altLang="en-US" spc="-5" dirty="0">
                <a:latin typeface="宋体"/>
                <a:cs typeface="宋体"/>
              </a:rPr>
              <a:t>机甚至</a:t>
            </a:r>
            <a:r>
              <a:rPr lang="zh-CN" altLang="en-US" dirty="0">
                <a:latin typeface="宋体"/>
                <a:cs typeface="宋体"/>
              </a:rPr>
              <a:t>模</a:t>
            </a:r>
            <a:r>
              <a:rPr lang="zh-CN" altLang="en-US" spc="-5" dirty="0">
                <a:latin typeface="宋体"/>
                <a:cs typeface="宋体"/>
              </a:rPr>
              <a:t>拟一个</a:t>
            </a:r>
            <a:r>
              <a:rPr lang="zh-CN" altLang="en-US" dirty="0" smtClean="0">
                <a:latin typeface="宋体"/>
                <a:cs typeface="宋体"/>
              </a:rPr>
              <a:t>业</a:t>
            </a:r>
            <a:r>
              <a:rPr lang="zh-CN" altLang="en-US" spc="-5" dirty="0" smtClean="0">
                <a:latin typeface="宋体"/>
                <a:cs typeface="宋体"/>
              </a:rPr>
              <a:t>务网</a:t>
            </a:r>
            <a:r>
              <a:rPr lang="zh-CN" altLang="en-US" spc="-10" dirty="0" smtClean="0">
                <a:latin typeface="宋体"/>
                <a:cs typeface="宋体"/>
              </a:rPr>
              <a:t>络</a:t>
            </a:r>
            <a:r>
              <a:rPr lang="zh-CN" altLang="en-US" spc="-5" dirty="0">
                <a:latin typeface="宋体"/>
                <a:cs typeface="宋体"/>
              </a:rPr>
              <a:t>，给入侵者造成假象</a:t>
            </a:r>
            <a:r>
              <a:rPr lang="zh-CN" altLang="en-US" spc="-5" dirty="0" smtClean="0">
                <a:latin typeface="宋体"/>
                <a:cs typeface="宋体"/>
              </a:rPr>
              <a:t>。</a:t>
            </a:r>
            <a:endParaRPr lang="zh-CN" altLang="en-US" dirty="0">
              <a:latin typeface="宋体"/>
              <a:cs typeface="宋体"/>
            </a:endParaRPr>
          </a:p>
        </p:txBody>
      </p:sp>
      <p:grpSp>
        <p:nvGrpSpPr>
          <p:cNvPr id="5" name="组合 4"/>
          <p:cNvGrpSpPr/>
          <p:nvPr/>
        </p:nvGrpSpPr>
        <p:grpSpPr>
          <a:xfrm>
            <a:off x="1" y="355902"/>
            <a:ext cx="12191997" cy="378554"/>
            <a:chOff x="1" y="336652"/>
            <a:chExt cx="12191997" cy="378554"/>
          </a:xfrm>
        </p:grpSpPr>
        <p:sp>
          <p:nvSpPr>
            <p:cNvPr id="10" name="矩形 9">
              <a:extLst>
                <a:ext uri="{FF2B5EF4-FFF2-40B4-BE49-F238E27FC236}">
                  <a16:creationId xmlns:a16="http://schemas.microsoft.com/office/drawing/2014/main" id="{F9A61405-0682-4602-BF60-F734C8C97EA0}"/>
                </a:ext>
              </a:extLst>
            </p:cNvPr>
            <p:cNvSpPr/>
            <p:nvPr/>
          </p:nvSpPr>
          <p:spPr>
            <a:xfrm>
              <a:off x="5544151" y="336652"/>
              <a:ext cx="664784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098127"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4"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44</a:t>
            </a:fld>
            <a:endParaRPr lang="zh-CN" altLang="en-US"/>
          </a:p>
        </p:txBody>
      </p:sp>
    </p:spTree>
    <p:extLst>
      <p:ext uri="{BB962C8B-B14F-4D97-AF65-F5344CB8AC3E}">
        <p14:creationId xmlns:p14="http://schemas.microsoft.com/office/powerpoint/2010/main" val="1151714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748470" y="1150219"/>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748470" y="2160954"/>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758396" y="3201783"/>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758396" y="4242612"/>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327201" y="3176190"/>
            <a:ext cx="4477199" cy="461665"/>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安全主要技术</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327201" y="1150219"/>
            <a:ext cx="4698958" cy="830997"/>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何谓</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8C0A1E3-FF53-4D0C-8217-F762651D9F2F}"/>
              </a:ext>
            </a:extLst>
          </p:cNvPr>
          <p:cNvSpPr txBox="1"/>
          <p:nvPr/>
        </p:nvSpPr>
        <p:spPr>
          <a:xfrm>
            <a:off x="5327200" y="5305826"/>
            <a:ext cx="469895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当前网络安全状况与趋势</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327201" y="2146382"/>
            <a:ext cx="5025839" cy="461665"/>
          </a:xfrm>
          <a:prstGeom prst="rect">
            <a:avLst/>
          </a:prstGeom>
          <a:noFill/>
        </p:spPr>
        <p:txBody>
          <a:bodyPr wrap="square" rtlCol="0">
            <a:spAutoFit/>
          </a:bodyPr>
          <a:lstStyle/>
          <a:p>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面临的安全威胁 </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32" name="椭圆 31">
            <a:extLst>
              <a:ext uri="{FF2B5EF4-FFF2-40B4-BE49-F238E27FC236}">
                <a16:creationId xmlns:a16="http://schemas.microsoft.com/office/drawing/2014/main" id="{D8525EF6-319E-4F66-8F37-7FEF4FB19DAB}"/>
              </a:ext>
            </a:extLst>
          </p:cNvPr>
          <p:cNvSpPr/>
          <p:nvPr/>
        </p:nvSpPr>
        <p:spPr>
          <a:xfrm>
            <a:off x="4758396" y="5283441"/>
            <a:ext cx="463473" cy="43778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327201" y="4213470"/>
            <a:ext cx="502583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网络安全的起源与发展</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2" name="矩形 1"/>
          <p:cNvSpPr/>
          <p:nvPr/>
        </p:nvSpPr>
        <p:spPr>
          <a:xfrm>
            <a:off x="4168587" y="4983723"/>
            <a:ext cx="6601809" cy="101366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17649" y="740858"/>
            <a:ext cx="6601809" cy="316402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527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6" y="355902"/>
            <a:ext cx="4998341" cy="378554"/>
          </a:xfrm>
        </p:spPr>
        <p:txBody>
          <a:bodyPr/>
          <a:lstStyle/>
          <a:p>
            <a:r>
              <a:rPr lang="en-US" altLang="zh-CN" dirty="0" smtClean="0"/>
              <a:t>04</a:t>
            </a:r>
            <a:r>
              <a:rPr lang="zh-CN" altLang="en-US" dirty="0" smtClean="0"/>
              <a:t>网络</a:t>
            </a:r>
            <a:r>
              <a:rPr lang="zh-CN" altLang="en-US" dirty="0"/>
              <a:t>安全的起源与发展</a:t>
            </a:r>
          </a:p>
        </p:txBody>
      </p:sp>
      <p:sp>
        <p:nvSpPr>
          <p:cNvPr id="3" name="内容占位符 2"/>
          <p:cNvSpPr>
            <a:spLocks noGrp="1"/>
          </p:cNvSpPr>
          <p:nvPr>
            <p:ph idx="1"/>
          </p:nvPr>
        </p:nvSpPr>
        <p:spPr>
          <a:xfrm>
            <a:off x="797429" y="1485900"/>
            <a:ext cx="7162007" cy="4431046"/>
          </a:xfrm>
        </p:spPr>
        <p:txBody>
          <a:bodyPr vert="horz" lIns="91440" tIns="45720" rIns="91440" bIns="45720" rtlCol="0">
            <a:noAutofit/>
          </a:bodyPr>
          <a:lstStyle/>
          <a:p>
            <a:pPr marL="355600" indent="-342900" algn="just">
              <a:spcBef>
                <a:spcPts val="350"/>
              </a:spcBef>
              <a:tabLst>
                <a:tab pos="517525" algn="l"/>
              </a:tabLst>
            </a:pPr>
            <a:r>
              <a:rPr lang="zh-CN" altLang="en-US" sz="2300" spc="-10" dirty="0" smtClean="0">
                <a:latin typeface="宋体"/>
                <a:cs typeface="宋体"/>
              </a:rPr>
              <a:t>任何</a:t>
            </a:r>
            <a:r>
              <a:rPr lang="zh-CN" altLang="en-US" sz="2300" spc="-10" dirty="0">
                <a:latin typeface="宋体"/>
                <a:cs typeface="宋体"/>
              </a:rPr>
              <a:t>技术的发展给人们提高生活质量的同时，</a:t>
            </a:r>
            <a:r>
              <a:rPr lang="zh-CN" altLang="en-US" sz="2300" spc="-10" dirty="0" smtClean="0">
                <a:latin typeface="宋体"/>
                <a:cs typeface="宋体"/>
              </a:rPr>
              <a:t>也不可避免</a:t>
            </a:r>
            <a:r>
              <a:rPr lang="zh-CN" altLang="en-US" sz="2300" spc="-10" dirty="0">
                <a:latin typeface="宋体"/>
                <a:cs typeface="宋体"/>
              </a:rPr>
              <a:t>地会被别有用心的人用于邪恶的目的</a:t>
            </a:r>
            <a:r>
              <a:rPr lang="zh-CN" altLang="en-US" sz="2300" spc="-10" dirty="0" smtClean="0">
                <a:latin typeface="宋体"/>
                <a:cs typeface="宋体"/>
              </a:rPr>
              <a:t>。计算机</a:t>
            </a:r>
            <a:r>
              <a:rPr lang="zh-CN" altLang="en-US" sz="2300" spc="-10" dirty="0">
                <a:latin typeface="宋体"/>
                <a:cs typeface="宋体"/>
              </a:rPr>
              <a:t>和网络的发展为黑客的活动提供了舞台</a:t>
            </a:r>
            <a:r>
              <a:rPr lang="zh-CN" altLang="en-US" sz="2300" spc="-10" dirty="0" smtClean="0">
                <a:latin typeface="宋体"/>
                <a:cs typeface="宋体"/>
              </a:rPr>
              <a:t>，导致</a:t>
            </a:r>
            <a:r>
              <a:rPr lang="zh-CN" altLang="en-US" sz="2300" spc="-10" dirty="0">
                <a:latin typeface="宋体"/>
                <a:cs typeface="宋体"/>
              </a:rPr>
              <a:t>了黑客</a:t>
            </a:r>
            <a:r>
              <a:rPr lang="zh-CN" altLang="en-US" sz="2300" spc="-10" dirty="0">
                <a:solidFill>
                  <a:srgbClr val="C00000"/>
                </a:solidFill>
                <a:latin typeface="宋体"/>
                <a:cs typeface="宋体"/>
              </a:rPr>
              <a:t>攻击技术的发展</a:t>
            </a:r>
            <a:r>
              <a:rPr lang="zh-CN" altLang="en-US" sz="2300" spc="-10" dirty="0">
                <a:latin typeface="宋体"/>
                <a:cs typeface="宋体"/>
              </a:rPr>
              <a:t>。</a:t>
            </a:r>
          </a:p>
          <a:p>
            <a:pPr marL="355600" indent="-342900" algn="just">
              <a:spcBef>
                <a:spcPts val="350"/>
              </a:spcBef>
              <a:tabLst>
                <a:tab pos="517525" algn="l"/>
              </a:tabLst>
            </a:pPr>
            <a:r>
              <a:rPr lang="zh-CN" altLang="en-US" sz="2300" spc="-10" dirty="0">
                <a:latin typeface="宋体"/>
                <a:cs typeface="宋体"/>
              </a:rPr>
              <a:t>为了应对黑客的攻击及其他安全威胁，安全</a:t>
            </a:r>
            <a:r>
              <a:rPr lang="zh-CN" altLang="en-US" sz="2300" spc="-10" dirty="0" smtClean="0">
                <a:latin typeface="宋体"/>
                <a:cs typeface="宋体"/>
              </a:rPr>
              <a:t>研究人员</a:t>
            </a:r>
            <a:r>
              <a:rPr lang="zh-CN" altLang="en-US" sz="2300" spc="-10" dirty="0">
                <a:latin typeface="宋体"/>
                <a:cs typeface="宋体"/>
              </a:rPr>
              <a:t>致力于防护技术的研究，从而促进了</a:t>
            </a:r>
            <a:r>
              <a:rPr lang="zh-CN" altLang="en-US" sz="2300" spc="-10" dirty="0">
                <a:solidFill>
                  <a:srgbClr val="C00000"/>
                </a:solidFill>
                <a:latin typeface="宋体"/>
                <a:cs typeface="宋体"/>
              </a:rPr>
              <a:t>网络</a:t>
            </a:r>
            <a:r>
              <a:rPr lang="zh-CN" altLang="en-US" sz="2300" spc="-10" dirty="0" smtClean="0">
                <a:solidFill>
                  <a:srgbClr val="C00000"/>
                </a:solidFill>
                <a:latin typeface="宋体"/>
                <a:cs typeface="宋体"/>
              </a:rPr>
              <a:t>安全</a:t>
            </a:r>
            <a:r>
              <a:rPr lang="zh-CN" altLang="en-US" sz="2300" spc="-10" dirty="0">
                <a:solidFill>
                  <a:srgbClr val="C00000"/>
                </a:solidFill>
                <a:latin typeface="宋体"/>
                <a:cs typeface="宋体"/>
              </a:rPr>
              <a:t>防护技术的发展</a:t>
            </a:r>
            <a:r>
              <a:rPr lang="zh-CN" altLang="en-US" sz="2300" spc="-10" dirty="0" smtClean="0">
                <a:latin typeface="宋体"/>
                <a:cs typeface="宋体"/>
              </a:rPr>
              <a:t>。</a:t>
            </a:r>
            <a:endParaRPr lang="en-US" altLang="zh-CN" sz="2300" spc="-10" dirty="0" smtClean="0">
              <a:latin typeface="宋体"/>
              <a:cs typeface="宋体"/>
            </a:endParaRPr>
          </a:p>
          <a:p>
            <a:pPr marL="355600" indent="-342900" algn="just">
              <a:spcBef>
                <a:spcPts val="350"/>
              </a:spcBef>
              <a:tabLst>
                <a:tab pos="517525" algn="l"/>
              </a:tabLst>
            </a:pPr>
            <a:r>
              <a:rPr lang="zh-CN" altLang="en-US" sz="2300" spc="-10" dirty="0" smtClean="0">
                <a:latin typeface="宋体"/>
                <a:cs typeface="宋体"/>
              </a:rPr>
              <a:t>网络</a:t>
            </a:r>
            <a:r>
              <a:rPr lang="zh-CN" altLang="en-US" sz="2300" spc="-10" dirty="0">
                <a:latin typeface="宋体"/>
                <a:cs typeface="宋体"/>
              </a:rPr>
              <a:t>攻击和防护的</a:t>
            </a:r>
            <a:r>
              <a:rPr lang="zh-CN" altLang="en-US" sz="2300" spc="-10" dirty="0">
                <a:solidFill>
                  <a:srgbClr val="C00000"/>
                </a:solidFill>
                <a:latin typeface="宋体"/>
                <a:cs typeface="宋体"/>
              </a:rPr>
              <a:t>较量</a:t>
            </a:r>
            <a:r>
              <a:rPr lang="zh-CN" altLang="en-US" sz="2300" spc="-10" dirty="0">
                <a:solidFill>
                  <a:srgbClr val="0070C0"/>
                </a:solidFill>
                <a:latin typeface="宋体"/>
                <a:cs typeface="宋体"/>
              </a:rPr>
              <a:t>推动了</a:t>
            </a:r>
            <a:r>
              <a:rPr lang="zh-CN" altLang="en-US" sz="2300" spc="-10" dirty="0">
                <a:latin typeface="宋体"/>
                <a:cs typeface="宋体"/>
              </a:rPr>
              <a:t>网络安全技术</a:t>
            </a:r>
            <a:r>
              <a:rPr lang="zh-CN" altLang="en-US" sz="2300" spc="-10" dirty="0" smtClean="0">
                <a:latin typeface="宋体"/>
                <a:cs typeface="宋体"/>
              </a:rPr>
              <a:t>的不断</a:t>
            </a:r>
            <a:r>
              <a:rPr lang="zh-CN" altLang="en-US" sz="2300" spc="-10" dirty="0">
                <a:latin typeface="宋体"/>
                <a:cs typeface="宋体"/>
              </a:rPr>
              <a:t>进步。</a:t>
            </a:r>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836161" y="336652"/>
              <a:ext cx="7355838"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0436" y="1978314"/>
            <a:ext cx="3446217" cy="3446217"/>
          </a:xfrm>
          <a:prstGeom prst="rect">
            <a:avLst/>
          </a:prstGeom>
        </p:spPr>
      </p:pic>
      <p:sp>
        <p:nvSpPr>
          <p:cNvPr id="14" name="椭圆 13">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46</a:t>
            </a:fld>
            <a:endParaRPr lang="zh-CN" altLang="en-US" dirty="0"/>
          </a:p>
        </p:txBody>
      </p:sp>
    </p:spTree>
    <p:extLst>
      <p:ext uri="{BB962C8B-B14F-4D97-AF65-F5344CB8AC3E}">
        <p14:creationId xmlns:p14="http://schemas.microsoft.com/office/powerpoint/2010/main" val="4221806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664047" y="1310640"/>
            <a:ext cx="10689084" cy="4646946"/>
          </a:xfrm>
        </p:spPr>
        <p:txBody>
          <a:bodyPr vert="horz" lIns="91440" tIns="45720" rIns="91440" bIns="45720" rtlCol="0">
            <a:noAutofit/>
          </a:bodyPr>
          <a:lstStyle/>
          <a:p>
            <a:pPr marL="355600" indent="-342900" algn="just">
              <a:spcBef>
                <a:spcPts val="350"/>
              </a:spcBef>
              <a:tabLst>
                <a:tab pos="517525" algn="l"/>
              </a:tabLst>
            </a:pPr>
            <a:r>
              <a:rPr lang="zh-CN" altLang="en-US" sz="2400" dirty="0"/>
              <a:t>网络安全技术的</a:t>
            </a:r>
            <a:r>
              <a:rPr lang="zh-CN" altLang="en-US" sz="2400" dirty="0" smtClean="0"/>
              <a:t>发展</a:t>
            </a:r>
            <a:endParaRPr lang="en-US" altLang="zh-CN" sz="2400" dirty="0" smtClean="0"/>
          </a:p>
          <a:p>
            <a:pPr marL="800100" lvl="1" indent="-342900" algn="just">
              <a:spcBef>
                <a:spcPts val="350"/>
              </a:spcBef>
              <a:tabLst>
                <a:tab pos="517525" algn="l"/>
              </a:tabLst>
            </a:pPr>
            <a:r>
              <a:rPr lang="zh-CN" altLang="en-US" sz="2200" spc="-5" dirty="0" smtClean="0">
                <a:latin typeface="宋体"/>
                <a:cs typeface="宋体"/>
              </a:rPr>
              <a:t>早期</a:t>
            </a:r>
            <a:r>
              <a:rPr lang="zh-CN" altLang="en-US" sz="2200" spc="-5" dirty="0">
                <a:latin typeface="宋体"/>
                <a:cs typeface="宋体"/>
              </a:rPr>
              <a:t>的计算机主要是单机，应用范围很小，</a:t>
            </a:r>
            <a:r>
              <a:rPr lang="zh-CN" altLang="en-US" sz="2200" spc="-5" dirty="0" smtClean="0">
                <a:latin typeface="宋体"/>
                <a:cs typeface="宋体"/>
              </a:rPr>
              <a:t>计算机安全</a:t>
            </a:r>
            <a:r>
              <a:rPr lang="zh-CN" altLang="en-US" sz="2200" spc="-5" dirty="0">
                <a:latin typeface="宋体"/>
                <a:cs typeface="宋体"/>
              </a:rPr>
              <a:t>主要是实体的安全防护和软件的正常运行，</a:t>
            </a:r>
            <a:r>
              <a:rPr lang="zh-CN" altLang="en-US" sz="2200" spc="-5" dirty="0" smtClean="0">
                <a:latin typeface="宋体"/>
                <a:cs typeface="宋体"/>
              </a:rPr>
              <a:t>安全</a:t>
            </a:r>
            <a:r>
              <a:rPr lang="zh-CN" altLang="en-US" sz="2200" spc="-5" dirty="0">
                <a:latin typeface="宋体"/>
                <a:cs typeface="宋体"/>
              </a:rPr>
              <a:t>问题并不突出。</a:t>
            </a:r>
          </a:p>
          <a:p>
            <a:pPr marL="800100" lvl="1" indent="-342900" algn="just">
              <a:spcBef>
                <a:spcPts val="350"/>
              </a:spcBef>
              <a:tabLst>
                <a:tab pos="517525" algn="l"/>
              </a:tabLst>
            </a:pPr>
            <a:r>
              <a:rPr lang="en-US" altLang="zh-CN" sz="2200" spc="-5" dirty="0">
                <a:latin typeface="宋体"/>
                <a:cs typeface="宋体"/>
              </a:rPr>
              <a:t>1970</a:t>
            </a:r>
            <a:r>
              <a:rPr lang="zh-CN" altLang="en-US" sz="2200" spc="-5" dirty="0">
                <a:latin typeface="宋体"/>
                <a:cs typeface="宋体"/>
              </a:rPr>
              <a:t>年代以来，人们逐渐认识到并重视计算机的</a:t>
            </a:r>
            <a:r>
              <a:rPr lang="zh-CN" altLang="en-US" sz="2200" spc="-5" dirty="0" smtClean="0">
                <a:latin typeface="宋体"/>
                <a:cs typeface="宋体"/>
              </a:rPr>
              <a:t>安全</a:t>
            </a:r>
            <a:r>
              <a:rPr lang="zh-CN" altLang="en-US" sz="2200" spc="-5" dirty="0">
                <a:latin typeface="宋体"/>
                <a:cs typeface="宋体"/>
              </a:rPr>
              <a:t>问题，制定了计算机安全的法律、法规，研究</a:t>
            </a:r>
            <a:r>
              <a:rPr lang="zh-CN" altLang="en-US" sz="2200" spc="-5" dirty="0" smtClean="0">
                <a:latin typeface="宋体"/>
                <a:cs typeface="宋体"/>
              </a:rPr>
              <a:t>了各种</a:t>
            </a:r>
            <a:r>
              <a:rPr lang="zh-CN" altLang="en-US" sz="2200" spc="-5" dirty="0">
                <a:latin typeface="宋体"/>
                <a:cs typeface="宋体"/>
              </a:rPr>
              <a:t>防护手段，如口令、身份卡、指纹识别等</a:t>
            </a:r>
            <a:r>
              <a:rPr lang="zh-CN" altLang="en-US" sz="2200" spc="-5" dirty="0" smtClean="0">
                <a:latin typeface="宋体"/>
                <a:cs typeface="宋体"/>
              </a:rPr>
              <a:t>防止非法</a:t>
            </a:r>
            <a:r>
              <a:rPr lang="zh-CN" altLang="en-US" sz="2200" spc="-5" dirty="0">
                <a:latin typeface="宋体"/>
                <a:cs typeface="宋体"/>
              </a:rPr>
              <a:t>访问的措施</a:t>
            </a:r>
            <a:r>
              <a:rPr lang="zh-CN" altLang="en-US" sz="2200" spc="-5" dirty="0" smtClean="0">
                <a:latin typeface="宋体"/>
                <a:cs typeface="宋体"/>
              </a:rPr>
              <a:t>。为了</a:t>
            </a:r>
            <a:r>
              <a:rPr lang="zh-CN" altLang="en-US" sz="2200" spc="-5" dirty="0">
                <a:latin typeface="宋体"/>
                <a:cs typeface="宋体"/>
              </a:rPr>
              <a:t>对网络进行安全防护，出现了强制性访问</a:t>
            </a:r>
            <a:r>
              <a:rPr lang="zh-CN" altLang="en-US" sz="2200" spc="-5" dirty="0" smtClean="0">
                <a:latin typeface="宋体"/>
                <a:cs typeface="宋体"/>
              </a:rPr>
              <a:t>控制机制</a:t>
            </a:r>
            <a:r>
              <a:rPr lang="zh-CN" altLang="en-US" sz="2200" spc="-5" dirty="0">
                <a:latin typeface="宋体"/>
                <a:cs typeface="宋体"/>
              </a:rPr>
              <a:t>、鉴别机制（哈希）和可靠的数据加密传输</a:t>
            </a:r>
            <a:r>
              <a:rPr lang="zh-CN" altLang="en-US" sz="2200" spc="-5" dirty="0" smtClean="0">
                <a:latin typeface="宋体"/>
                <a:cs typeface="宋体"/>
              </a:rPr>
              <a:t>机制</a:t>
            </a:r>
            <a:r>
              <a:rPr lang="zh-CN" altLang="en-US" sz="2200" spc="-5" dirty="0">
                <a:latin typeface="宋体"/>
                <a:cs typeface="宋体"/>
              </a:rPr>
              <a:t>。</a:t>
            </a:r>
          </a:p>
          <a:p>
            <a:pPr marL="800100" lvl="1" indent="-342900" algn="just">
              <a:spcBef>
                <a:spcPts val="350"/>
              </a:spcBef>
              <a:tabLst>
                <a:tab pos="517525" algn="l"/>
              </a:tabLst>
            </a:pPr>
            <a:r>
              <a:rPr lang="en-US" altLang="zh-CN" sz="2200" spc="-5" dirty="0">
                <a:latin typeface="宋体"/>
                <a:cs typeface="宋体"/>
              </a:rPr>
              <a:t>1970</a:t>
            </a:r>
            <a:r>
              <a:rPr lang="zh-CN" altLang="en-US" sz="2200" spc="-5" dirty="0">
                <a:latin typeface="宋体"/>
                <a:cs typeface="宋体"/>
              </a:rPr>
              <a:t>年代中期，</a:t>
            </a:r>
            <a:r>
              <a:rPr lang="en-US" altLang="zh-CN" sz="2200" spc="-5" dirty="0" err="1">
                <a:latin typeface="宋体"/>
                <a:cs typeface="宋体"/>
              </a:rPr>
              <a:t>Diffie</a:t>
            </a:r>
            <a:r>
              <a:rPr lang="zh-CN" altLang="en-US" sz="2200" spc="-5" dirty="0">
                <a:latin typeface="宋体"/>
                <a:cs typeface="宋体"/>
              </a:rPr>
              <a:t>和</a:t>
            </a:r>
            <a:r>
              <a:rPr lang="en-US" altLang="zh-CN" sz="2200" spc="-5" dirty="0">
                <a:latin typeface="宋体"/>
                <a:cs typeface="宋体"/>
              </a:rPr>
              <a:t>Hellman</a:t>
            </a:r>
            <a:r>
              <a:rPr lang="zh-CN" altLang="en-US" sz="2200" spc="-5" dirty="0">
                <a:latin typeface="宋体"/>
                <a:cs typeface="宋体"/>
              </a:rPr>
              <a:t>冲破人们</a:t>
            </a:r>
            <a:r>
              <a:rPr lang="zh-CN" altLang="en-US" sz="2200" spc="-5" dirty="0" smtClean="0">
                <a:latin typeface="宋体"/>
                <a:cs typeface="宋体"/>
              </a:rPr>
              <a:t>长期以来一直</a:t>
            </a:r>
            <a:r>
              <a:rPr lang="zh-CN" altLang="en-US" sz="2200" spc="-5" dirty="0">
                <a:latin typeface="宋体"/>
                <a:cs typeface="宋体"/>
              </a:rPr>
              <a:t>沿用的单钥体制，提出一种崭新的双钥</a:t>
            </a:r>
            <a:r>
              <a:rPr lang="zh-CN" altLang="en-US" sz="2200" spc="-5" dirty="0" smtClean="0">
                <a:latin typeface="宋体"/>
                <a:cs typeface="宋体"/>
              </a:rPr>
              <a:t>体制（</a:t>
            </a:r>
            <a:r>
              <a:rPr lang="zh-CN" altLang="en-US" sz="2200" spc="-5" dirty="0">
                <a:latin typeface="宋体"/>
                <a:cs typeface="宋体"/>
              </a:rPr>
              <a:t>又称公钥体制），这是现代密码学诞生的标志</a:t>
            </a:r>
            <a:r>
              <a:rPr lang="zh-CN" altLang="en-US" sz="2200" spc="-5" dirty="0" smtClean="0">
                <a:latin typeface="宋体"/>
                <a:cs typeface="宋体"/>
              </a:rPr>
              <a:t>之一</a:t>
            </a:r>
            <a:r>
              <a:rPr lang="zh-CN" altLang="en-US" sz="2200" spc="-5" dirty="0">
                <a:latin typeface="宋体"/>
                <a:cs typeface="宋体"/>
              </a:rPr>
              <a:t>。</a:t>
            </a:r>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47</a:t>
            </a:fld>
            <a:endParaRPr lang="zh-CN" altLang="en-US"/>
          </a:p>
        </p:txBody>
      </p:sp>
    </p:spTree>
    <p:extLst>
      <p:ext uri="{BB962C8B-B14F-4D97-AF65-F5344CB8AC3E}">
        <p14:creationId xmlns:p14="http://schemas.microsoft.com/office/powerpoint/2010/main" val="3893669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873760" y="1330960"/>
            <a:ext cx="10479371" cy="4646946"/>
          </a:xfrm>
        </p:spPr>
        <p:txBody>
          <a:bodyPr vert="horz" lIns="91440" tIns="45720" rIns="91440" bIns="45720" rtlCol="0">
            <a:noAutofit/>
          </a:bodyPr>
          <a:lstStyle/>
          <a:p>
            <a:pPr marL="355600" indent="-342900" algn="just">
              <a:spcBef>
                <a:spcPts val="350"/>
              </a:spcBef>
              <a:tabLst>
                <a:tab pos="517525" algn="l"/>
              </a:tabLst>
            </a:pPr>
            <a:r>
              <a:rPr lang="zh-CN" altLang="en-US" sz="2400" dirty="0"/>
              <a:t>网络安全技术的</a:t>
            </a:r>
            <a:r>
              <a:rPr lang="zh-CN" altLang="en-US" sz="2400" dirty="0" smtClean="0"/>
              <a:t>发展</a:t>
            </a:r>
            <a:r>
              <a:rPr lang="en-US" altLang="zh-CN" sz="2400" dirty="0" smtClean="0"/>
              <a:t>(</a:t>
            </a:r>
            <a:r>
              <a:rPr lang="zh-CN" altLang="en-US" sz="2400" dirty="0" smtClean="0"/>
              <a:t>续</a:t>
            </a:r>
            <a:r>
              <a:rPr lang="en-US" altLang="zh-CN" sz="2400" dirty="0" smtClean="0"/>
              <a:t>1</a:t>
            </a:r>
            <a:r>
              <a:rPr lang="zh-CN" altLang="en-US" sz="2400" dirty="0" smtClean="0"/>
              <a:t>）</a:t>
            </a:r>
            <a:endParaRPr lang="en-US" altLang="zh-CN" sz="2400" dirty="0" smtClean="0"/>
          </a:p>
          <a:p>
            <a:pPr marL="800100" lvl="1" indent="-342900" algn="just">
              <a:spcBef>
                <a:spcPts val="350"/>
              </a:spcBef>
              <a:tabLst>
                <a:tab pos="517525" algn="l"/>
              </a:tabLst>
            </a:pPr>
            <a:r>
              <a:rPr lang="en-US" altLang="zh-CN" sz="2200" spc="-5" dirty="0" smtClean="0">
                <a:latin typeface="Times New Roman"/>
                <a:cs typeface="Times New Roman"/>
              </a:rPr>
              <a:t>1977</a:t>
            </a:r>
            <a:r>
              <a:rPr lang="zh-CN" altLang="en-US" sz="2200" spc="-5" dirty="0">
                <a:latin typeface="宋体"/>
                <a:cs typeface="宋体"/>
              </a:rPr>
              <a:t>年美国</a:t>
            </a:r>
            <a:r>
              <a:rPr lang="zh-CN" altLang="en-US" sz="2200" dirty="0">
                <a:latin typeface="宋体"/>
                <a:cs typeface="宋体"/>
              </a:rPr>
              <a:t>国</a:t>
            </a:r>
            <a:r>
              <a:rPr lang="zh-CN" altLang="en-US" sz="2200" spc="-5" dirty="0">
                <a:latin typeface="宋体"/>
                <a:cs typeface="宋体"/>
              </a:rPr>
              <a:t>家</a:t>
            </a:r>
            <a:r>
              <a:rPr lang="zh-CN" altLang="en-US" sz="2200" dirty="0">
                <a:latin typeface="宋体"/>
                <a:cs typeface="宋体"/>
              </a:rPr>
              <a:t>标</a:t>
            </a:r>
            <a:r>
              <a:rPr lang="zh-CN" altLang="en-US" sz="2200" spc="-5" dirty="0">
                <a:latin typeface="宋体"/>
                <a:cs typeface="宋体"/>
              </a:rPr>
              <a:t>准</a:t>
            </a:r>
            <a:r>
              <a:rPr lang="zh-CN" altLang="en-US" sz="2200" dirty="0">
                <a:latin typeface="宋体"/>
                <a:cs typeface="宋体"/>
              </a:rPr>
              <a:t>局</a:t>
            </a:r>
            <a:r>
              <a:rPr lang="zh-CN" altLang="en-US" sz="2200" spc="-5" dirty="0">
                <a:latin typeface="宋体"/>
                <a:cs typeface="宋体"/>
              </a:rPr>
              <a:t>正</a:t>
            </a:r>
            <a:r>
              <a:rPr lang="zh-CN" altLang="en-US" sz="2200" dirty="0">
                <a:latin typeface="宋体"/>
                <a:cs typeface="宋体"/>
              </a:rPr>
              <a:t>式</a:t>
            </a:r>
            <a:r>
              <a:rPr lang="zh-CN" altLang="en-US" sz="2200" spc="-5" dirty="0">
                <a:latin typeface="宋体"/>
                <a:cs typeface="宋体"/>
              </a:rPr>
              <a:t>公</a:t>
            </a:r>
            <a:r>
              <a:rPr lang="zh-CN" altLang="en-US" sz="2200" dirty="0">
                <a:latin typeface="宋体"/>
                <a:cs typeface="宋体"/>
              </a:rPr>
              <a:t>布</a:t>
            </a:r>
            <a:r>
              <a:rPr lang="zh-CN" altLang="en-US" sz="2200" spc="-5" dirty="0">
                <a:latin typeface="宋体"/>
                <a:cs typeface="宋体"/>
              </a:rPr>
              <a:t>实</a:t>
            </a:r>
            <a:r>
              <a:rPr lang="zh-CN" altLang="en-US" sz="2200" dirty="0">
                <a:latin typeface="宋体"/>
                <a:cs typeface="宋体"/>
              </a:rPr>
              <a:t>施</a:t>
            </a:r>
            <a:r>
              <a:rPr lang="zh-CN" altLang="en-US" sz="2200" spc="-5" dirty="0">
                <a:latin typeface="宋体"/>
                <a:cs typeface="宋体"/>
              </a:rPr>
              <a:t>美</a:t>
            </a:r>
            <a:r>
              <a:rPr lang="zh-CN" altLang="en-US" sz="2200" dirty="0">
                <a:latin typeface="宋体"/>
                <a:cs typeface="宋体"/>
              </a:rPr>
              <a:t>国</a:t>
            </a:r>
            <a:r>
              <a:rPr lang="zh-CN" altLang="en-US" sz="2200" spc="-5" dirty="0" smtClean="0">
                <a:latin typeface="宋体"/>
                <a:cs typeface="宋体"/>
              </a:rPr>
              <a:t>数</a:t>
            </a:r>
            <a:r>
              <a:rPr lang="zh-CN" altLang="en-US" sz="2200" dirty="0" smtClean="0">
                <a:latin typeface="宋体"/>
                <a:cs typeface="宋体"/>
              </a:rPr>
              <a:t>据</a:t>
            </a:r>
            <a:r>
              <a:rPr lang="zh-CN" altLang="en-US" sz="2200" spc="-5" dirty="0" smtClean="0">
                <a:latin typeface="宋体"/>
                <a:cs typeface="宋体"/>
              </a:rPr>
              <a:t>加</a:t>
            </a:r>
            <a:r>
              <a:rPr lang="zh-CN" altLang="en-US" sz="2200" spc="25" dirty="0" smtClean="0">
                <a:latin typeface="宋体"/>
                <a:cs typeface="宋体"/>
              </a:rPr>
              <a:t>密标</a:t>
            </a:r>
            <a:r>
              <a:rPr lang="zh-CN" altLang="en-US" sz="2200" spc="40" dirty="0" smtClean="0">
                <a:latin typeface="宋体"/>
                <a:cs typeface="宋体"/>
              </a:rPr>
              <a:t>准</a:t>
            </a:r>
            <a:r>
              <a:rPr lang="en-US" altLang="zh-CN" sz="2200" spc="10" dirty="0">
                <a:latin typeface="Times New Roman"/>
                <a:cs typeface="Times New Roman"/>
              </a:rPr>
              <a:t>DES</a:t>
            </a:r>
            <a:r>
              <a:rPr lang="zh-CN" altLang="en-US" sz="2200" spc="10" dirty="0">
                <a:latin typeface="宋体"/>
                <a:cs typeface="宋体"/>
              </a:rPr>
              <a:t>，</a:t>
            </a:r>
            <a:r>
              <a:rPr lang="zh-CN" altLang="en-US" sz="2200" spc="25" dirty="0">
                <a:latin typeface="宋体"/>
                <a:cs typeface="宋体"/>
              </a:rPr>
              <a:t>公</a:t>
            </a:r>
            <a:r>
              <a:rPr lang="zh-CN" altLang="en-US" sz="2200" spc="30" dirty="0">
                <a:latin typeface="宋体"/>
                <a:cs typeface="宋体"/>
              </a:rPr>
              <a:t>开</a:t>
            </a:r>
            <a:r>
              <a:rPr lang="en-US" altLang="zh-CN" sz="2200" dirty="0">
                <a:latin typeface="Times New Roman"/>
                <a:cs typeface="Times New Roman"/>
              </a:rPr>
              <a:t>DES</a:t>
            </a:r>
            <a:r>
              <a:rPr lang="zh-CN" altLang="en-US" sz="2200" spc="25" dirty="0">
                <a:latin typeface="宋体"/>
                <a:cs typeface="宋体"/>
              </a:rPr>
              <a:t>加</a:t>
            </a:r>
            <a:r>
              <a:rPr lang="zh-CN" altLang="en-US" sz="2200" spc="15" dirty="0">
                <a:latin typeface="宋体"/>
                <a:cs typeface="宋体"/>
              </a:rPr>
              <a:t>密</a:t>
            </a:r>
            <a:r>
              <a:rPr lang="zh-CN" altLang="en-US" sz="2200" spc="25" dirty="0">
                <a:latin typeface="宋体"/>
                <a:cs typeface="宋体"/>
              </a:rPr>
              <a:t>算法，</a:t>
            </a:r>
            <a:r>
              <a:rPr lang="zh-CN" altLang="en-US" sz="2200" spc="15" dirty="0">
                <a:latin typeface="宋体"/>
                <a:cs typeface="宋体"/>
              </a:rPr>
              <a:t>并</a:t>
            </a:r>
            <a:r>
              <a:rPr lang="zh-CN" altLang="en-US" sz="2200" spc="25" dirty="0">
                <a:latin typeface="宋体"/>
                <a:cs typeface="宋体"/>
              </a:rPr>
              <a:t>广</a:t>
            </a:r>
            <a:r>
              <a:rPr lang="zh-CN" altLang="en-US" sz="2200" spc="15" dirty="0">
                <a:latin typeface="宋体"/>
                <a:cs typeface="宋体"/>
              </a:rPr>
              <a:t>泛应用</a:t>
            </a:r>
            <a:r>
              <a:rPr lang="zh-CN" altLang="en-US" sz="2200" spc="-5" dirty="0" smtClean="0">
                <a:latin typeface="宋体"/>
                <a:cs typeface="宋体"/>
              </a:rPr>
              <a:t>于商用</a:t>
            </a:r>
            <a:r>
              <a:rPr lang="zh-CN" altLang="en-US" sz="2200" spc="-5" dirty="0">
                <a:latin typeface="宋体"/>
                <a:cs typeface="宋体"/>
              </a:rPr>
              <a:t>数据加</a:t>
            </a:r>
            <a:r>
              <a:rPr lang="zh-CN" altLang="en-US" sz="2200" spc="5" dirty="0">
                <a:latin typeface="宋体"/>
                <a:cs typeface="宋体"/>
              </a:rPr>
              <a:t>密</a:t>
            </a:r>
            <a:r>
              <a:rPr lang="zh-CN" altLang="en-US" sz="2200" spc="-5" dirty="0">
                <a:latin typeface="宋体"/>
                <a:cs typeface="宋体"/>
              </a:rPr>
              <a:t>，极大地推动了密码学的应用和</a:t>
            </a:r>
            <a:r>
              <a:rPr lang="zh-CN" altLang="en-US" sz="2200" spc="-5" dirty="0" smtClean="0">
                <a:latin typeface="宋体"/>
                <a:cs typeface="宋体"/>
              </a:rPr>
              <a:t>发</a:t>
            </a:r>
            <a:r>
              <a:rPr lang="zh-CN" altLang="en-US" sz="2200" spc="75" dirty="0" smtClean="0">
                <a:latin typeface="宋体"/>
                <a:cs typeface="宋体"/>
              </a:rPr>
              <a:t>展</a:t>
            </a:r>
            <a:r>
              <a:rPr lang="zh-CN" altLang="en-US" sz="2200" spc="75" dirty="0">
                <a:latin typeface="宋体"/>
                <a:cs typeface="宋体"/>
              </a:rPr>
              <a:t>。</a:t>
            </a:r>
            <a:r>
              <a:rPr lang="en-US" altLang="zh-CN" sz="2200" spc="40" dirty="0">
                <a:latin typeface="Times New Roman"/>
                <a:cs typeface="Times New Roman"/>
              </a:rPr>
              <a:t>56</a:t>
            </a:r>
            <a:r>
              <a:rPr lang="zh-CN" altLang="en-US" sz="2200" spc="90" dirty="0">
                <a:latin typeface="宋体"/>
                <a:cs typeface="宋体"/>
              </a:rPr>
              <a:t>位</a:t>
            </a:r>
            <a:r>
              <a:rPr lang="zh-CN" altLang="en-US" sz="2200" spc="75" dirty="0">
                <a:latin typeface="宋体"/>
                <a:cs typeface="宋体"/>
              </a:rPr>
              <a:t>密码</a:t>
            </a:r>
            <a:r>
              <a:rPr lang="zh-CN" altLang="en-US" sz="2200" spc="100" dirty="0">
                <a:latin typeface="宋体"/>
                <a:cs typeface="宋体"/>
              </a:rPr>
              <a:t>的</a:t>
            </a:r>
            <a:r>
              <a:rPr lang="en-US" altLang="zh-CN" sz="2200" spc="-5" dirty="0">
                <a:latin typeface="Times New Roman"/>
                <a:cs typeface="Times New Roman"/>
              </a:rPr>
              <a:t>DES</a:t>
            </a:r>
            <a:r>
              <a:rPr lang="zh-CN" altLang="en-US" sz="2200" spc="130" dirty="0">
                <a:latin typeface="Times New Roman"/>
                <a:cs typeface="Times New Roman"/>
              </a:rPr>
              <a:t> </a:t>
            </a:r>
            <a:r>
              <a:rPr lang="zh-CN" altLang="en-US" sz="2200" spc="90" dirty="0">
                <a:latin typeface="宋体"/>
                <a:cs typeface="宋体"/>
              </a:rPr>
              <a:t>已经</a:t>
            </a:r>
            <a:r>
              <a:rPr lang="zh-CN" altLang="en-US" sz="2200" spc="75" dirty="0">
                <a:latin typeface="宋体"/>
                <a:cs typeface="宋体"/>
              </a:rPr>
              <a:t>被破</a:t>
            </a:r>
            <a:r>
              <a:rPr lang="zh-CN" altLang="en-US" sz="2200" spc="100" dirty="0">
                <a:latin typeface="宋体"/>
                <a:cs typeface="宋体"/>
              </a:rPr>
              <a:t>解</a:t>
            </a:r>
            <a:r>
              <a:rPr lang="zh-CN" altLang="en-US" sz="2200" spc="90" dirty="0">
                <a:latin typeface="宋体"/>
                <a:cs typeface="宋体"/>
              </a:rPr>
              <a:t>，</a:t>
            </a:r>
            <a:r>
              <a:rPr lang="zh-CN" altLang="en-US" sz="2200" spc="75" dirty="0">
                <a:latin typeface="宋体"/>
                <a:cs typeface="宋体"/>
              </a:rPr>
              <a:t>更高</a:t>
            </a:r>
            <a:r>
              <a:rPr lang="zh-CN" altLang="en-US" sz="2200" spc="90" dirty="0">
                <a:latin typeface="宋体"/>
                <a:cs typeface="宋体"/>
              </a:rPr>
              <a:t>强度</a:t>
            </a:r>
            <a:r>
              <a:rPr lang="zh-CN" altLang="en-US" sz="2200" spc="-5" dirty="0" smtClean="0">
                <a:latin typeface="宋体"/>
                <a:cs typeface="宋体"/>
              </a:rPr>
              <a:t>的密码技术取而代之，比如</a:t>
            </a:r>
            <a:r>
              <a:rPr lang="en-US" altLang="zh-CN" sz="2200" spc="-5" dirty="0" smtClean="0">
                <a:latin typeface="Times New Roman"/>
                <a:cs typeface="Times New Roman"/>
              </a:rPr>
              <a:t>AES</a:t>
            </a:r>
            <a:r>
              <a:rPr lang="zh-CN" altLang="en-US" sz="2200" spc="50" dirty="0" smtClean="0">
                <a:latin typeface="Times New Roman"/>
                <a:cs typeface="Times New Roman"/>
              </a:rPr>
              <a:t> </a:t>
            </a:r>
            <a:r>
              <a:rPr lang="en-US" altLang="zh-CN" sz="2200" spc="-5" dirty="0">
                <a:latin typeface="Times New Roman"/>
                <a:cs typeface="Times New Roman"/>
              </a:rPr>
              <a:t>(Advanced  Encryption</a:t>
            </a:r>
            <a:r>
              <a:rPr lang="zh-CN" altLang="en-US" sz="2200" spc="409" dirty="0">
                <a:latin typeface="Times New Roman"/>
                <a:cs typeface="Times New Roman"/>
              </a:rPr>
              <a:t> </a:t>
            </a:r>
            <a:r>
              <a:rPr lang="en-US" altLang="zh-CN" sz="2200" spc="-5" dirty="0">
                <a:latin typeface="Times New Roman"/>
                <a:cs typeface="Times New Roman"/>
              </a:rPr>
              <a:t>Standard</a:t>
            </a:r>
            <a:r>
              <a:rPr lang="zh-CN" altLang="en-US" sz="2200" spc="425" dirty="0">
                <a:latin typeface="Times New Roman"/>
                <a:cs typeface="Times New Roman"/>
              </a:rPr>
              <a:t> </a:t>
            </a:r>
            <a:r>
              <a:rPr lang="en-US" altLang="zh-CN" sz="2200" spc="-5" dirty="0">
                <a:latin typeface="Times New Roman"/>
                <a:cs typeface="Times New Roman"/>
              </a:rPr>
              <a:t>)</a:t>
            </a:r>
            <a:r>
              <a:rPr lang="zh-CN" altLang="en-US" sz="2200" spc="-5" dirty="0" smtClean="0">
                <a:latin typeface="宋体"/>
                <a:cs typeface="宋体"/>
              </a:rPr>
              <a:t>，</a:t>
            </a:r>
            <a:r>
              <a:rPr lang="en-US" altLang="zh-CN" sz="2200" spc="-5" dirty="0" smtClean="0">
                <a:latin typeface="宋体"/>
                <a:cs typeface="宋体"/>
              </a:rPr>
              <a:t>3</a:t>
            </a:r>
            <a:r>
              <a:rPr lang="en-US" altLang="zh-CN" sz="2200" spc="-5" dirty="0" smtClean="0">
                <a:latin typeface="Times New Roman"/>
                <a:cs typeface="Times New Roman"/>
              </a:rPr>
              <a:t>DES</a:t>
            </a:r>
            <a:r>
              <a:rPr lang="zh-CN" altLang="en-US" sz="2200" spc="-5" dirty="0">
                <a:latin typeface="宋体"/>
                <a:cs typeface="宋体"/>
              </a:rPr>
              <a:t>等</a:t>
            </a:r>
            <a:r>
              <a:rPr lang="zh-CN" altLang="en-US" sz="2200" dirty="0" smtClean="0">
                <a:latin typeface="宋体"/>
                <a:cs typeface="宋体"/>
              </a:rPr>
              <a:t>。</a:t>
            </a:r>
            <a:endParaRPr lang="en-US" altLang="zh-CN" sz="2200" spc="-5" dirty="0" smtClean="0">
              <a:latin typeface="宋体"/>
              <a:cs typeface="宋体"/>
            </a:endParaRPr>
          </a:p>
          <a:p>
            <a:pPr marL="800100" lvl="1" indent="-342900" algn="just">
              <a:spcBef>
                <a:spcPts val="350"/>
              </a:spcBef>
              <a:tabLst>
                <a:tab pos="517525" algn="l"/>
              </a:tabLst>
            </a:pPr>
            <a:r>
              <a:rPr lang="zh-CN" altLang="en-US" sz="2200" spc="-5" dirty="0" smtClean="0">
                <a:latin typeface="宋体"/>
                <a:cs typeface="宋体"/>
              </a:rPr>
              <a:t>为了</a:t>
            </a:r>
            <a:r>
              <a:rPr lang="zh-CN" altLang="en-US" sz="2200" spc="-5" dirty="0">
                <a:latin typeface="宋体"/>
                <a:cs typeface="宋体"/>
              </a:rPr>
              <a:t>对计算机的安全性进行评</a:t>
            </a:r>
            <a:r>
              <a:rPr lang="zh-CN" altLang="en-US" sz="2200" spc="25" dirty="0">
                <a:latin typeface="宋体"/>
                <a:cs typeface="宋体"/>
              </a:rPr>
              <a:t>价</a:t>
            </a:r>
            <a:r>
              <a:rPr lang="zh-CN" altLang="en-US" sz="2200" spc="-5" dirty="0">
                <a:latin typeface="宋体"/>
                <a:cs typeface="宋体"/>
              </a:rPr>
              <a:t>，</a:t>
            </a:r>
            <a:r>
              <a:rPr lang="en-US" altLang="zh-CN" sz="2200" spc="-5" dirty="0">
                <a:latin typeface="Times New Roman"/>
                <a:cs typeface="Times New Roman"/>
              </a:rPr>
              <a:t>80</a:t>
            </a:r>
            <a:r>
              <a:rPr lang="zh-CN" altLang="en-US" sz="2200" spc="-5" dirty="0">
                <a:latin typeface="宋体"/>
                <a:cs typeface="宋体"/>
              </a:rPr>
              <a:t>年代中期</a:t>
            </a:r>
            <a:r>
              <a:rPr lang="zh-CN" altLang="en-US" sz="2200" spc="-5" dirty="0" smtClean="0">
                <a:latin typeface="宋体"/>
                <a:cs typeface="宋体"/>
              </a:rPr>
              <a:t>美国国防部</a:t>
            </a:r>
            <a:r>
              <a:rPr lang="zh-CN" altLang="en-US" sz="2200" spc="-5" dirty="0">
                <a:latin typeface="宋体"/>
                <a:cs typeface="宋体"/>
              </a:rPr>
              <a:t>计算机安全局公布了可信计算机系统</a:t>
            </a:r>
            <a:r>
              <a:rPr lang="zh-CN" altLang="en-US" sz="2200" spc="-5" dirty="0" smtClean="0">
                <a:latin typeface="宋体"/>
                <a:cs typeface="宋体"/>
              </a:rPr>
              <a:t>安</a:t>
            </a:r>
            <a:r>
              <a:rPr lang="zh-CN" altLang="en-US" sz="2200" spc="140" dirty="0" smtClean="0">
                <a:latin typeface="宋体"/>
                <a:cs typeface="宋体"/>
              </a:rPr>
              <a:t>全</a:t>
            </a:r>
            <a:r>
              <a:rPr lang="zh-CN" altLang="en-US" sz="2200" spc="125" dirty="0">
                <a:latin typeface="宋体"/>
                <a:cs typeface="宋体"/>
              </a:rPr>
              <a:t>评</a:t>
            </a:r>
            <a:r>
              <a:rPr lang="zh-CN" altLang="en-US" sz="2200" spc="140" dirty="0">
                <a:latin typeface="宋体"/>
                <a:cs typeface="宋体"/>
              </a:rPr>
              <a:t>估准则</a:t>
            </a:r>
            <a:r>
              <a:rPr lang="en-US" altLang="zh-CN" sz="2200" spc="25" dirty="0">
                <a:latin typeface="Times New Roman"/>
                <a:cs typeface="Times New Roman"/>
              </a:rPr>
              <a:t>TCSEC</a:t>
            </a:r>
            <a:r>
              <a:rPr lang="zh-CN" altLang="en-US" sz="2200" spc="140" dirty="0">
                <a:latin typeface="宋体"/>
                <a:cs typeface="宋体"/>
              </a:rPr>
              <a:t>。</a:t>
            </a:r>
            <a:r>
              <a:rPr lang="zh-CN" altLang="en-US" sz="2200" spc="125" dirty="0">
                <a:latin typeface="宋体"/>
                <a:cs typeface="宋体"/>
              </a:rPr>
              <a:t>准</a:t>
            </a:r>
            <a:r>
              <a:rPr lang="zh-CN" altLang="en-US" sz="2200" spc="140" dirty="0">
                <a:latin typeface="宋体"/>
                <a:cs typeface="宋体"/>
              </a:rPr>
              <a:t>则主</a:t>
            </a:r>
            <a:r>
              <a:rPr lang="zh-CN" altLang="en-US" sz="2200" spc="125" dirty="0">
                <a:latin typeface="宋体"/>
                <a:cs typeface="宋体"/>
              </a:rPr>
              <a:t>要</a:t>
            </a:r>
            <a:r>
              <a:rPr lang="zh-CN" altLang="en-US" sz="2200" spc="140" dirty="0">
                <a:latin typeface="宋体"/>
                <a:cs typeface="宋体"/>
              </a:rPr>
              <a:t>是规定</a:t>
            </a:r>
            <a:r>
              <a:rPr lang="zh-CN" altLang="en-US" sz="2200" spc="125" dirty="0">
                <a:latin typeface="宋体"/>
                <a:cs typeface="宋体"/>
              </a:rPr>
              <a:t>了</a:t>
            </a:r>
            <a:r>
              <a:rPr lang="zh-CN" altLang="en-US" sz="2200" spc="140" dirty="0" smtClean="0">
                <a:latin typeface="宋体"/>
                <a:cs typeface="宋体"/>
              </a:rPr>
              <a:t>操作</a:t>
            </a:r>
            <a:r>
              <a:rPr lang="zh-CN" altLang="en-US" sz="2200" spc="-5" dirty="0" smtClean="0">
                <a:latin typeface="宋体"/>
                <a:cs typeface="宋体"/>
              </a:rPr>
              <a:t>系统</a:t>
            </a:r>
            <a:r>
              <a:rPr lang="zh-CN" altLang="en-US" sz="2200" spc="-5" dirty="0">
                <a:latin typeface="宋体"/>
                <a:cs typeface="宋体"/>
              </a:rPr>
              <a:t>的安</a:t>
            </a:r>
            <a:r>
              <a:rPr lang="zh-CN" altLang="en-US" sz="2200" dirty="0">
                <a:latin typeface="宋体"/>
                <a:cs typeface="宋体"/>
              </a:rPr>
              <a:t>全</a:t>
            </a:r>
            <a:r>
              <a:rPr lang="zh-CN" altLang="en-US" sz="2200" spc="-5" dirty="0">
                <a:latin typeface="宋体"/>
                <a:cs typeface="宋体"/>
              </a:rPr>
              <a:t>要</a:t>
            </a:r>
            <a:r>
              <a:rPr lang="zh-CN" altLang="en-US" sz="2200" dirty="0">
                <a:latin typeface="宋体"/>
                <a:cs typeface="宋体"/>
              </a:rPr>
              <a:t>求</a:t>
            </a:r>
            <a:r>
              <a:rPr lang="zh-CN" altLang="en-US" sz="2200" spc="-10" dirty="0">
                <a:latin typeface="宋体"/>
                <a:cs typeface="宋体"/>
              </a:rPr>
              <a:t>，</a:t>
            </a:r>
            <a:r>
              <a:rPr lang="zh-CN" altLang="en-US" sz="2200" spc="-5" dirty="0">
                <a:latin typeface="宋体"/>
                <a:cs typeface="宋体"/>
              </a:rPr>
              <a:t>为提高计</a:t>
            </a:r>
            <a:r>
              <a:rPr lang="zh-CN" altLang="en-US" sz="2200" dirty="0">
                <a:latin typeface="宋体"/>
                <a:cs typeface="宋体"/>
              </a:rPr>
              <a:t>算</a:t>
            </a:r>
            <a:r>
              <a:rPr lang="zh-CN" altLang="en-US" sz="2200" spc="-5" dirty="0">
                <a:latin typeface="宋体"/>
                <a:cs typeface="宋体"/>
              </a:rPr>
              <a:t>机的整</a:t>
            </a:r>
            <a:r>
              <a:rPr lang="zh-CN" altLang="en-US" sz="2200" dirty="0">
                <a:latin typeface="宋体"/>
                <a:cs typeface="宋体"/>
              </a:rPr>
              <a:t>体</a:t>
            </a:r>
            <a:r>
              <a:rPr lang="zh-CN" altLang="en-US" sz="2200" spc="-5" dirty="0">
                <a:latin typeface="宋体"/>
                <a:cs typeface="宋体"/>
              </a:rPr>
              <a:t>安全防</a:t>
            </a:r>
            <a:r>
              <a:rPr lang="zh-CN" altLang="en-US" sz="2200" dirty="0">
                <a:latin typeface="宋体"/>
                <a:cs typeface="宋体"/>
              </a:rPr>
              <a:t>护</a:t>
            </a:r>
            <a:r>
              <a:rPr lang="zh-CN" altLang="en-US" sz="2200" spc="-5" dirty="0" smtClean="0">
                <a:latin typeface="宋体"/>
                <a:cs typeface="宋体"/>
              </a:rPr>
              <a:t>水</a:t>
            </a:r>
            <a:r>
              <a:rPr lang="zh-CN" altLang="en-US" sz="2200" spc="-10" dirty="0" smtClean="0">
                <a:latin typeface="宋体"/>
                <a:cs typeface="宋体"/>
              </a:rPr>
              <a:t>平</a:t>
            </a:r>
            <a:r>
              <a:rPr lang="zh-CN" altLang="en-US" sz="2200" spc="-5" dirty="0">
                <a:latin typeface="宋体"/>
                <a:cs typeface="宋体"/>
              </a:rPr>
              <a:t>、研制和生产计算机产品提供了</a:t>
            </a:r>
            <a:r>
              <a:rPr lang="zh-CN" altLang="en-US" sz="2200" dirty="0">
                <a:latin typeface="宋体"/>
                <a:cs typeface="宋体"/>
              </a:rPr>
              <a:t>依</a:t>
            </a:r>
            <a:r>
              <a:rPr lang="zh-CN" altLang="en-US" sz="2200" spc="-30" dirty="0">
                <a:latin typeface="宋体"/>
                <a:cs typeface="宋体"/>
              </a:rPr>
              <a:t>据</a:t>
            </a:r>
            <a:r>
              <a:rPr lang="zh-CN" altLang="en-US" sz="2200" spc="-5" dirty="0">
                <a:latin typeface="宋体"/>
                <a:cs typeface="宋体"/>
              </a:rPr>
              <a:t>。</a:t>
            </a:r>
            <a:endParaRPr lang="zh-CN" altLang="en-US" sz="2200" dirty="0">
              <a:latin typeface="宋体"/>
              <a:cs typeface="宋体"/>
            </a:endParaRPr>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48</a:t>
            </a:fld>
            <a:endParaRPr lang="zh-CN" altLang="en-US"/>
          </a:p>
        </p:txBody>
      </p:sp>
    </p:spTree>
    <p:extLst>
      <p:ext uri="{BB962C8B-B14F-4D97-AF65-F5344CB8AC3E}">
        <p14:creationId xmlns:p14="http://schemas.microsoft.com/office/powerpoint/2010/main" val="1159413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873760" y="1330960"/>
            <a:ext cx="10479371" cy="4646946"/>
          </a:xfrm>
        </p:spPr>
        <p:txBody>
          <a:bodyPr vert="horz" lIns="91440" tIns="45720" rIns="91440" bIns="45720" rtlCol="0">
            <a:noAutofit/>
          </a:bodyPr>
          <a:lstStyle/>
          <a:p>
            <a:pPr marL="355600" indent="-342900" algn="just">
              <a:spcBef>
                <a:spcPts val="350"/>
              </a:spcBef>
              <a:tabLst>
                <a:tab pos="517525" algn="l"/>
              </a:tabLst>
            </a:pPr>
            <a:r>
              <a:rPr lang="zh-CN" altLang="en-US" sz="2400" dirty="0"/>
              <a:t>网络安全技术的</a:t>
            </a:r>
            <a:r>
              <a:rPr lang="zh-CN" altLang="en-US" sz="2400" dirty="0" smtClean="0"/>
              <a:t>发展</a:t>
            </a:r>
            <a:r>
              <a:rPr lang="en-US" altLang="zh-CN" sz="2400" dirty="0" smtClean="0"/>
              <a:t>(</a:t>
            </a:r>
            <a:r>
              <a:rPr lang="zh-CN" altLang="en-US" sz="2400" dirty="0" smtClean="0"/>
              <a:t>续</a:t>
            </a:r>
            <a:r>
              <a:rPr lang="en-US" altLang="zh-CN" sz="2400" dirty="0"/>
              <a:t>2</a:t>
            </a:r>
            <a:r>
              <a:rPr lang="zh-CN" altLang="en-US" sz="2400" dirty="0" smtClean="0"/>
              <a:t>）</a:t>
            </a:r>
            <a:endParaRPr lang="en-US" altLang="zh-CN" sz="2400" dirty="0" smtClean="0"/>
          </a:p>
          <a:p>
            <a:pPr marL="800100" lvl="1" indent="-342900" algn="just">
              <a:spcBef>
                <a:spcPts val="350"/>
              </a:spcBef>
              <a:tabLst>
                <a:tab pos="517525" algn="l"/>
              </a:tabLst>
            </a:pPr>
            <a:r>
              <a:rPr lang="zh-CN" altLang="en-US" sz="2200" spc="-855" dirty="0" smtClean="0">
                <a:latin typeface="宋体"/>
                <a:cs typeface="宋体"/>
              </a:rPr>
              <a:t> </a:t>
            </a:r>
            <a:r>
              <a:rPr lang="zh-CN" altLang="en-US" sz="2200" spc="-5" dirty="0" smtClean="0">
                <a:latin typeface="宋体"/>
                <a:cs typeface="宋体"/>
              </a:rPr>
              <a:t>为保</a:t>
            </a:r>
            <a:r>
              <a:rPr lang="zh-CN" altLang="en-US" sz="2200" spc="-869" dirty="0" smtClean="0">
                <a:latin typeface="宋体"/>
                <a:cs typeface="宋体"/>
              </a:rPr>
              <a:t> </a:t>
            </a:r>
            <a:r>
              <a:rPr lang="zh-CN" altLang="en-US" sz="2200" spc="-5" dirty="0">
                <a:latin typeface="宋体"/>
                <a:cs typeface="宋体"/>
              </a:rPr>
              <a:t>护</a:t>
            </a:r>
            <a:r>
              <a:rPr lang="zh-CN" altLang="en-US" sz="2200" spc="-865" dirty="0">
                <a:latin typeface="宋体"/>
                <a:cs typeface="宋体"/>
              </a:rPr>
              <a:t> </a:t>
            </a:r>
            <a:r>
              <a:rPr lang="en-US" altLang="zh-CN" sz="2200" spc="-5" dirty="0">
                <a:latin typeface="Times New Roman"/>
                <a:cs typeface="Times New Roman"/>
              </a:rPr>
              <a:t>Internet</a:t>
            </a:r>
            <a:r>
              <a:rPr lang="zh-CN" altLang="en-US" sz="2200" spc="-155" dirty="0">
                <a:latin typeface="Times New Roman"/>
                <a:cs typeface="Times New Roman"/>
              </a:rPr>
              <a:t> </a:t>
            </a:r>
            <a:r>
              <a:rPr lang="zh-CN" altLang="en-US" sz="2200" spc="-5" dirty="0">
                <a:latin typeface="宋体"/>
                <a:cs typeface="宋体"/>
              </a:rPr>
              <a:t>的</a:t>
            </a:r>
            <a:r>
              <a:rPr lang="zh-CN" altLang="en-US" sz="2200" spc="-869" dirty="0">
                <a:latin typeface="宋体"/>
                <a:cs typeface="宋体"/>
              </a:rPr>
              <a:t> </a:t>
            </a:r>
            <a:r>
              <a:rPr lang="zh-CN" altLang="en-US" sz="2200" spc="-5" dirty="0">
                <a:latin typeface="宋体"/>
                <a:cs typeface="宋体"/>
              </a:rPr>
              <a:t>安</a:t>
            </a:r>
            <a:r>
              <a:rPr lang="zh-CN" altLang="en-US" sz="2200" spc="-860" dirty="0">
                <a:latin typeface="宋体"/>
                <a:cs typeface="宋体"/>
              </a:rPr>
              <a:t> </a:t>
            </a:r>
            <a:r>
              <a:rPr lang="zh-CN" altLang="en-US" sz="2200" spc="-5" dirty="0">
                <a:latin typeface="宋体"/>
                <a:cs typeface="宋体"/>
              </a:rPr>
              <a:t>全</a:t>
            </a:r>
            <a:r>
              <a:rPr lang="zh-CN" altLang="en-US" sz="2200" spc="-860" dirty="0">
                <a:latin typeface="宋体"/>
                <a:cs typeface="宋体"/>
              </a:rPr>
              <a:t> </a:t>
            </a:r>
            <a:r>
              <a:rPr lang="zh-CN" altLang="en-US" sz="2200" spc="-5" dirty="0">
                <a:latin typeface="宋体"/>
                <a:cs typeface="宋体"/>
              </a:rPr>
              <a:t>，</a:t>
            </a:r>
            <a:r>
              <a:rPr lang="zh-CN" altLang="en-US" sz="2200" spc="-855" dirty="0">
                <a:latin typeface="宋体"/>
                <a:cs typeface="宋体"/>
              </a:rPr>
              <a:t> </a:t>
            </a:r>
            <a:r>
              <a:rPr lang="zh-CN" altLang="en-US" sz="2200" spc="-5" dirty="0">
                <a:latin typeface="宋体"/>
                <a:cs typeface="宋体"/>
              </a:rPr>
              <a:t>主</a:t>
            </a:r>
            <a:r>
              <a:rPr lang="zh-CN" altLang="en-US" sz="2200" spc="-855" dirty="0">
                <a:latin typeface="宋体"/>
                <a:cs typeface="宋体"/>
              </a:rPr>
              <a:t> </a:t>
            </a:r>
            <a:r>
              <a:rPr lang="zh-CN" altLang="en-US" sz="2200" spc="-5" dirty="0">
                <a:latin typeface="宋体"/>
                <a:cs typeface="宋体"/>
              </a:rPr>
              <a:t>要</a:t>
            </a:r>
            <a:r>
              <a:rPr lang="zh-CN" altLang="en-US" sz="2200" spc="-869" dirty="0">
                <a:latin typeface="宋体"/>
                <a:cs typeface="宋体"/>
              </a:rPr>
              <a:t> </a:t>
            </a:r>
            <a:r>
              <a:rPr lang="zh-CN" altLang="en-US" sz="2200" spc="-5" dirty="0">
                <a:latin typeface="宋体"/>
                <a:cs typeface="宋体"/>
              </a:rPr>
              <a:t>是</a:t>
            </a:r>
            <a:r>
              <a:rPr lang="zh-CN" altLang="en-US" sz="2200" spc="-855" dirty="0">
                <a:latin typeface="宋体"/>
                <a:cs typeface="宋体"/>
              </a:rPr>
              <a:t> </a:t>
            </a:r>
            <a:r>
              <a:rPr lang="zh-CN" altLang="en-US" sz="2200" spc="-5" dirty="0">
                <a:latin typeface="宋体"/>
                <a:cs typeface="宋体"/>
              </a:rPr>
              <a:t>保</a:t>
            </a:r>
            <a:r>
              <a:rPr lang="zh-CN" altLang="en-US" sz="2200" spc="-855" dirty="0">
                <a:latin typeface="宋体"/>
                <a:cs typeface="宋体"/>
              </a:rPr>
              <a:t> </a:t>
            </a:r>
            <a:r>
              <a:rPr lang="zh-CN" altLang="en-US" sz="2200" spc="-5" dirty="0">
                <a:latin typeface="宋体"/>
                <a:cs typeface="宋体"/>
              </a:rPr>
              <a:t>护</a:t>
            </a:r>
            <a:r>
              <a:rPr lang="zh-CN" altLang="en-US" sz="2200" spc="-869" dirty="0">
                <a:latin typeface="宋体"/>
                <a:cs typeface="宋体"/>
              </a:rPr>
              <a:t> </a:t>
            </a:r>
            <a:r>
              <a:rPr lang="zh-CN" altLang="en-US" sz="2200" spc="-5" dirty="0" smtClean="0">
                <a:latin typeface="宋体"/>
                <a:cs typeface="宋体"/>
              </a:rPr>
              <a:t>与</a:t>
            </a:r>
            <a:r>
              <a:rPr lang="en-US" altLang="zh-CN" sz="2200" spc="10" dirty="0" smtClean="0">
                <a:latin typeface="Times New Roman"/>
                <a:cs typeface="Times New Roman"/>
              </a:rPr>
              <a:t>Internet</a:t>
            </a:r>
            <a:r>
              <a:rPr lang="zh-CN" altLang="en-US" sz="2200" spc="125" dirty="0">
                <a:latin typeface="宋体"/>
                <a:cs typeface="宋体"/>
              </a:rPr>
              <a:t>相</a:t>
            </a:r>
            <a:r>
              <a:rPr lang="zh-CN" altLang="en-US" sz="2200" spc="140" dirty="0">
                <a:latin typeface="宋体"/>
                <a:cs typeface="宋体"/>
              </a:rPr>
              <a:t>连</a:t>
            </a:r>
            <a:r>
              <a:rPr lang="zh-CN" altLang="en-US" sz="2200" spc="125" dirty="0">
                <a:latin typeface="宋体"/>
                <a:cs typeface="宋体"/>
              </a:rPr>
              <a:t>的</a:t>
            </a:r>
            <a:r>
              <a:rPr lang="zh-CN" altLang="en-US" sz="2200" spc="140" dirty="0">
                <a:latin typeface="宋体"/>
                <a:cs typeface="宋体"/>
              </a:rPr>
              <a:t>内部网</a:t>
            </a:r>
            <a:r>
              <a:rPr lang="zh-CN" altLang="en-US" sz="2200" spc="125" dirty="0">
                <a:latin typeface="宋体"/>
                <a:cs typeface="宋体"/>
              </a:rPr>
              <a:t>络</a:t>
            </a:r>
            <a:r>
              <a:rPr lang="zh-CN" altLang="en-US" sz="2200" spc="140" dirty="0">
                <a:latin typeface="宋体"/>
                <a:cs typeface="宋体"/>
              </a:rPr>
              <a:t>的安</a:t>
            </a:r>
            <a:r>
              <a:rPr lang="zh-CN" altLang="en-US" sz="2200" spc="165" dirty="0">
                <a:latin typeface="宋体"/>
                <a:cs typeface="宋体"/>
              </a:rPr>
              <a:t>全</a:t>
            </a:r>
            <a:r>
              <a:rPr lang="zh-CN" altLang="en-US" sz="2200" spc="130" dirty="0">
                <a:latin typeface="宋体"/>
                <a:cs typeface="宋体"/>
              </a:rPr>
              <a:t>，</a:t>
            </a:r>
            <a:r>
              <a:rPr lang="zh-CN" altLang="en-US" sz="2200" spc="140" dirty="0">
                <a:latin typeface="宋体"/>
                <a:cs typeface="宋体"/>
              </a:rPr>
              <a:t>除了传</a:t>
            </a:r>
            <a:r>
              <a:rPr lang="zh-CN" altLang="en-US" sz="2200" spc="125" dirty="0">
                <a:latin typeface="宋体"/>
                <a:cs typeface="宋体"/>
              </a:rPr>
              <a:t>统</a:t>
            </a:r>
            <a:r>
              <a:rPr lang="zh-CN" altLang="en-US" sz="2200" spc="140" dirty="0">
                <a:latin typeface="宋体"/>
                <a:cs typeface="宋体"/>
              </a:rPr>
              <a:t>的</a:t>
            </a:r>
            <a:r>
              <a:rPr lang="zh-CN" altLang="en-US" sz="2200" spc="-5" dirty="0" smtClean="0">
                <a:latin typeface="宋体"/>
                <a:cs typeface="宋体"/>
              </a:rPr>
              <a:t>各种</a:t>
            </a:r>
            <a:r>
              <a:rPr lang="zh-CN" altLang="en-US" sz="2200" spc="-5" dirty="0">
                <a:latin typeface="宋体"/>
                <a:cs typeface="宋体"/>
              </a:rPr>
              <a:t>防护</a:t>
            </a:r>
            <a:r>
              <a:rPr lang="zh-CN" altLang="en-US" sz="2200" dirty="0">
                <a:latin typeface="宋体"/>
                <a:cs typeface="宋体"/>
              </a:rPr>
              <a:t>措</a:t>
            </a:r>
            <a:r>
              <a:rPr lang="zh-CN" altLang="en-US" sz="2200" spc="-5" dirty="0">
                <a:latin typeface="宋体"/>
                <a:cs typeface="宋体"/>
              </a:rPr>
              <a:t>施</a:t>
            </a:r>
            <a:r>
              <a:rPr lang="zh-CN" altLang="en-US" sz="2200" dirty="0">
                <a:latin typeface="宋体"/>
                <a:cs typeface="宋体"/>
              </a:rPr>
              <a:t>外</a:t>
            </a:r>
            <a:r>
              <a:rPr lang="zh-CN" altLang="en-US" sz="2200" spc="-10" dirty="0">
                <a:latin typeface="宋体"/>
                <a:cs typeface="宋体"/>
              </a:rPr>
              <a:t>，</a:t>
            </a:r>
            <a:r>
              <a:rPr lang="zh-CN" altLang="en-US" sz="2200" spc="-5" dirty="0">
                <a:latin typeface="宋体"/>
                <a:cs typeface="宋体"/>
              </a:rPr>
              <a:t>还出现了</a:t>
            </a:r>
            <a:r>
              <a:rPr lang="zh-CN" altLang="en-US" sz="2200" dirty="0">
                <a:latin typeface="宋体"/>
                <a:cs typeface="宋体"/>
              </a:rPr>
              <a:t>防</a:t>
            </a:r>
            <a:r>
              <a:rPr lang="zh-CN" altLang="en-US" sz="2200" spc="-5" dirty="0">
                <a:latin typeface="宋体"/>
                <a:cs typeface="宋体"/>
              </a:rPr>
              <a:t>火</a:t>
            </a:r>
            <a:r>
              <a:rPr lang="zh-CN" altLang="en-US" sz="2200" dirty="0">
                <a:latin typeface="宋体"/>
                <a:cs typeface="宋体"/>
              </a:rPr>
              <a:t>墙</a:t>
            </a:r>
            <a:r>
              <a:rPr lang="zh-CN" altLang="en-US" sz="2200" spc="-10" dirty="0">
                <a:latin typeface="宋体"/>
                <a:cs typeface="宋体"/>
              </a:rPr>
              <a:t>、</a:t>
            </a:r>
            <a:r>
              <a:rPr lang="zh-CN" altLang="en-US" sz="2200" spc="-5" dirty="0">
                <a:latin typeface="宋体"/>
                <a:cs typeface="宋体"/>
              </a:rPr>
              <a:t>入侵检测</a:t>
            </a:r>
            <a:r>
              <a:rPr lang="zh-CN" altLang="en-US" sz="2200" dirty="0">
                <a:latin typeface="宋体"/>
                <a:cs typeface="宋体"/>
              </a:rPr>
              <a:t>、</a:t>
            </a:r>
            <a:r>
              <a:rPr lang="zh-CN" altLang="en-US" sz="2200" spc="-5" dirty="0" smtClean="0">
                <a:latin typeface="宋体"/>
                <a:cs typeface="宋体"/>
              </a:rPr>
              <a:t>物理</a:t>
            </a:r>
            <a:r>
              <a:rPr lang="zh-CN" altLang="en-US" sz="2200" spc="-5" dirty="0">
                <a:latin typeface="宋体"/>
                <a:cs typeface="宋体"/>
              </a:rPr>
              <a:t>隔离等技</a:t>
            </a:r>
            <a:r>
              <a:rPr lang="zh-CN" altLang="en-US" sz="2200" spc="5" dirty="0">
                <a:latin typeface="宋体"/>
                <a:cs typeface="宋体"/>
              </a:rPr>
              <a:t>术</a:t>
            </a:r>
            <a:r>
              <a:rPr lang="zh-CN" altLang="en-US" sz="2200" spc="-5" dirty="0">
                <a:latin typeface="宋体"/>
                <a:cs typeface="宋体"/>
              </a:rPr>
              <a:t>，有效地提高了内部网络的整体</a:t>
            </a:r>
            <a:r>
              <a:rPr lang="zh-CN" altLang="en-US" sz="2200" spc="-5" dirty="0" smtClean="0">
                <a:latin typeface="宋体"/>
                <a:cs typeface="宋体"/>
              </a:rPr>
              <a:t>安全</a:t>
            </a:r>
            <a:r>
              <a:rPr lang="zh-CN" altLang="en-US" sz="2200" spc="-5" dirty="0">
                <a:latin typeface="宋体"/>
                <a:cs typeface="宋体"/>
              </a:rPr>
              <a:t>防护水平</a:t>
            </a:r>
            <a:r>
              <a:rPr lang="zh-CN" altLang="en-US" sz="2200" spc="-5" dirty="0" smtClean="0">
                <a:latin typeface="宋体"/>
                <a:cs typeface="宋体"/>
              </a:rPr>
              <a:t>。</a:t>
            </a:r>
            <a:endParaRPr lang="en-US" altLang="zh-CN" sz="2200" spc="-5" dirty="0" smtClean="0">
              <a:latin typeface="宋体"/>
              <a:cs typeface="宋体"/>
            </a:endParaRPr>
          </a:p>
          <a:p>
            <a:pPr marL="800100" lvl="1" indent="-342900" algn="just">
              <a:spcBef>
                <a:spcPts val="350"/>
              </a:spcBef>
              <a:tabLst>
                <a:tab pos="517525" algn="l"/>
              </a:tabLst>
            </a:pPr>
            <a:r>
              <a:rPr lang="zh-CN" altLang="en-US" sz="2200" spc="-5" dirty="0" smtClean="0">
                <a:latin typeface="宋体"/>
                <a:cs typeface="宋体"/>
              </a:rPr>
              <a:t>随着</a:t>
            </a:r>
            <a:r>
              <a:rPr lang="zh-CN" altLang="en-US" sz="2200" spc="-5" dirty="0">
                <a:latin typeface="宋体"/>
                <a:cs typeface="宋体"/>
              </a:rPr>
              <a:t>计算机网络技术的发展和应用的进一步扩</a:t>
            </a:r>
            <a:r>
              <a:rPr lang="zh-CN" altLang="en-US" sz="2200" spc="30" dirty="0">
                <a:latin typeface="宋体"/>
                <a:cs typeface="宋体"/>
              </a:rPr>
              <a:t>大</a:t>
            </a:r>
            <a:r>
              <a:rPr lang="zh-CN" altLang="en-US" sz="2200" spc="-5" dirty="0" smtClean="0">
                <a:latin typeface="宋体"/>
                <a:cs typeface="宋体"/>
              </a:rPr>
              <a:t>，</a:t>
            </a:r>
            <a:r>
              <a:rPr lang="zh-CN" altLang="en-US" sz="2200" spc="25" dirty="0" smtClean="0">
                <a:latin typeface="宋体"/>
                <a:cs typeface="宋体"/>
              </a:rPr>
              <a:t>计算机网络</a:t>
            </a:r>
            <a:r>
              <a:rPr lang="zh-CN" altLang="en-US" sz="2200" spc="25" dirty="0">
                <a:latin typeface="宋体"/>
                <a:cs typeface="宋体"/>
              </a:rPr>
              <a:t>攻击与防护这对</a:t>
            </a:r>
            <a:r>
              <a:rPr lang="zh-CN" altLang="en-US" sz="2200" spc="25" dirty="0">
                <a:latin typeface="Times New Roman"/>
                <a:cs typeface="Times New Roman"/>
              </a:rPr>
              <a:t>“</a:t>
            </a:r>
            <a:r>
              <a:rPr lang="zh-CN" altLang="en-US" sz="2200" spc="25" dirty="0">
                <a:latin typeface="宋体"/>
                <a:cs typeface="宋体"/>
              </a:rPr>
              <a:t>矛</a:t>
            </a:r>
            <a:r>
              <a:rPr lang="zh-CN" altLang="en-US" sz="2200" dirty="0">
                <a:latin typeface="Times New Roman"/>
                <a:cs typeface="Times New Roman"/>
              </a:rPr>
              <a:t>”</a:t>
            </a:r>
            <a:r>
              <a:rPr lang="zh-CN" altLang="en-US" sz="2200" spc="15" dirty="0">
                <a:latin typeface="宋体"/>
                <a:cs typeface="宋体"/>
              </a:rPr>
              <a:t>与</a:t>
            </a:r>
            <a:r>
              <a:rPr lang="zh-CN" altLang="en-US" sz="2200" spc="15" dirty="0">
                <a:latin typeface="Times New Roman"/>
                <a:cs typeface="Times New Roman"/>
              </a:rPr>
              <a:t>“</a:t>
            </a:r>
            <a:r>
              <a:rPr lang="zh-CN" altLang="en-US" sz="2200" spc="25" dirty="0">
                <a:latin typeface="宋体"/>
                <a:cs typeface="宋体"/>
              </a:rPr>
              <a:t>盾</a:t>
            </a:r>
            <a:r>
              <a:rPr lang="zh-CN" altLang="en-US" sz="2200" spc="15" dirty="0">
                <a:latin typeface="Times New Roman"/>
                <a:cs typeface="Times New Roman"/>
              </a:rPr>
              <a:t>”</a:t>
            </a:r>
            <a:r>
              <a:rPr lang="zh-CN" altLang="en-US" sz="2200" spc="25" dirty="0">
                <a:latin typeface="宋体"/>
                <a:cs typeface="宋体"/>
              </a:rPr>
              <a:t>的较量</a:t>
            </a:r>
            <a:r>
              <a:rPr lang="zh-CN" altLang="en-US" sz="2200" spc="25" dirty="0" smtClean="0">
                <a:latin typeface="宋体"/>
                <a:cs typeface="宋体"/>
              </a:rPr>
              <a:t>将</a:t>
            </a:r>
            <a:r>
              <a:rPr lang="zh-CN" altLang="en-US" sz="2200" spc="-5" dirty="0" smtClean="0">
                <a:latin typeface="宋体"/>
                <a:cs typeface="宋体"/>
              </a:rPr>
              <a:t>不会</a:t>
            </a:r>
            <a:r>
              <a:rPr lang="zh-CN" altLang="en-US" sz="2200" spc="-5" dirty="0">
                <a:latin typeface="宋体"/>
                <a:cs typeface="宋体"/>
              </a:rPr>
              <a:t>停</a:t>
            </a:r>
            <a:r>
              <a:rPr lang="zh-CN" altLang="en-US" sz="2200" dirty="0">
                <a:latin typeface="宋体"/>
                <a:cs typeface="宋体"/>
              </a:rPr>
              <a:t>止</a:t>
            </a:r>
            <a:r>
              <a:rPr lang="zh-CN" altLang="en-US" sz="2200" spc="-5" dirty="0" smtClean="0">
                <a:latin typeface="宋体"/>
                <a:cs typeface="宋体"/>
              </a:rPr>
              <a:t>。</a:t>
            </a:r>
            <a:endParaRPr lang="en-US" altLang="zh-CN" sz="2200" spc="-5" dirty="0" smtClean="0">
              <a:latin typeface="宋体"/>
              <a:cs typeface="宋体"/>
            </a:endParaRPr>
          </a:p>
          <a:p>
            <a:pPr marL="800100" lvl="1" indent="-342900" algn="just">
              <a:spcBef>
                <a:spcPts val="350"/>
              </a:spcBef>
              <a:tabLst>
                <a:tab pos="517525" algn="l"/>
              </a:tabLst>
            </a:pPr>
            <a:r>
              <a:rPr lang="zh-CN" altLang="en-US" spc="125" dirty="0">
                <a:solidFill>
                  <a:srgbClr val="C00000"/>
                </a:solidFill>
                <a:latin typeface="宋体"/>
                <a:cs typeface="宋体"/>
              </a:rPr>
              <a:t>目前</a:t>
            </a:r>
            <a:r>
              <a:rPr lang="zh-CN" altLang="en-US" spc="130" dirty="0">
                <a:solidFill>
                  <a:srgbClr val="C00000"/>
                </a:solidFill>
                <a:latin typeface="宋体"/>
                <a:cs typeface="宋体"/>
              </a:rPr>
              <a:t>，</a:t>
            </a:r>
            <a:r>
              <a:rPr lang="zh-CN" altLang="en-US" b="1" spc="130" dirty="0">
                <a:solidFill>
                  <a:srgbClr val="C00000"/>
                </a:solidFill>
                <a:latin typeface="宋体"/>
                <a:cs typeface="宋体"/>
              </a:rPr>
              <a:t>云计算、移动计算和物联网应用</a:t>
            </a:r>
            <a:r>
              <a:rPr lang="zh-CN" altLang="en-US" spc="125" dirty="0" smtClean="0">
                <a:solidFill>
                  <a:srgbClr val="C00000"/>
                </a:solidFill>
                <a:latin typeface="宋体"/>
                <a:cs typeface="宋体"/>
              </a:rPr>
              <a:t>方</a:t>
            </a:r>
            <a:r>
              <a:rPr lang="zh-CN" altLang="en-US" spc="140" dirty="0" smtClean="0">
                <a:solidFill>
                  <a:srgbClr val="C00000"/>
                </a:solidFill>
                <a:latin typeface="宋体"/>
                <a:cs typeface="宋体"/>
              </a:rPr>
              <a:t>兴</a:t>
            </a:r>
            <a:r>
              <a:rPr lang="zh-CN" altLang="en-US" spc="-5" dirty="0" smtClean="0">
                <a:solidFill>
                  <a:srgbClr val="C00000"/>
                </a:solidFill>
                <a:latin typeface="宋体"/>
                <a:cs typeface="宋体"/>
              </a:rPr>
              <a:t>未</a:t>
            </a:r>
            <a:r>
              <a:rPr lang="zh-CN" altLang="en-US" spc="-10" dirty="0" smtClean="0">
                <a:solidFill>
                  <a:srgbClr val="C00000"/>
                </a:solidFill>
                <a:latin typeface="宋体"/>
                <a:cs typeface="宋体"/>
              </a:rPr>
              <a:t>艾</a:t>
            </a:r>
            <a:r>
              <a:rPr lang="zh-CN" altLang="en-US" spc="-5" dirty="0">
                <a:solidFill>
                  <a:srgbClr val="C00000"/>
                </a:solidFill>
                <a:latin typeface="宋体"/>
                <a:cs typeface="宋体"/>
              </a:rPr>
              <a:t>，然而其安全问题令人</a:t>
            </a:r>
            <a:r>
              <a:rPr lang="zh-CN" altLang="en-US" spc="-5" dirty="0" smtClean="0">
                <a:solidFill>
                  <a:srgbClr val="C00000"/>
                </a:solidFill>
                <a:latin typeface="宋体"/>
                <a:cs typeface="宋体"/>
              </a:rPr>
              <a:t>担</a:t>
            </a:r>
            <a:r>
              <a:rPr lang="zh-CN" altLang="en-US" spc="-25" dirty="0" smtClean="0">
                <a:solidFill>
                  <a:srgbClr val="C00000"/>
                </a:solidFill>
                <a:latin typeface="宋体"/>
                <a:cs typeface="宋体"/>
              </a:rPr>
              <a:t>忧。</a:t>
            </a:r>
            <a:endParaRPr lang="zh-CN" altLang="en-US" sz="2200" dirty="0">
              <a:solidFill>
                <a:srgbClr val="C00000"/>
              </a:solidFill>
              <a:latin typeface="宋体"/>
              <a:cs typeface="宋体"/>
            </a:endParaRPr>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49</a:t>
            </a:fld>
            <a:endParaRPr lang="zh-CN" altLang="en-US"/>
          </a:p>
        </p:txBody>
      </p:sp>
    </p:spTree>
    <p:extLst>
      <p:ext uri="{BB962C8B-B14F-4D97-AF65-F5344CB8AC3E}">
        <p14:creationId xmlns:p14="http://schemas.microsoft.com/office/powerpoint/2010/main" val="73113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参考教程</a:t>
            </a:r>
            <a:endParaRPr lang="zh-CN" altLang="en-US" dirty="0"/>
          </a:p>
        </p:txBody>
      </p:sp>
      <p:sp>
        <p:nvSpPr>
          <p:cNvPr id="3" name="内容占位符 2"/>
          <p:cNvSpPr>
            <a:spLocks noGrp="1"/>
          </p:cNvSpPr>
          <p:nvPr>
            <p:ph idx="1"/>
          </p:nvPr>
        </p:nvSpPr>
        <p:spPr/>
        <p:txBody>
          <a:bodyPr/>
          <a:lstStyle/>
          <a:p>
            <a:r>
              <a:rPr lang="en-US" altLang="zh-CN" dirty="0" smtClean="0"/>
              <a:t>《</a:t>
            </a:r>
            <a:r>
              <a:rPr lang="zh-CN" altLang="en-US" dirty="0"/>
              <a:t>网络信息安全</a:t>
            </a:r>
            <a:r>
              <a:rPr lang="en-US" altLang="zh-CN" dirty="0" smtClean="0"/>
              <a:t>》</a:t>
            </a:r>
          </a:p>
          <a:p>
            <a:pPr lvl="1"/>
            <a:r>
              <a:rPr lang="zh-CN" altLang="en-US" dirty="0" smtClean="0"/>
              <a:t>曾</a:t>
            </a:r>
            <a:r>
              <a:rPr lang="zh-CN" altLang="en-US" dirty="0"/>
              <a:t>凡平编著，机械工业</a:t>
            </a:r>
            <a:r>
              <a:rPr lang="zh-CN" altLang="en-US" dirty="0" smtClean="0"/>
              <a:t>出版社</a:t>
            </a:r>
            <a:r>
              <a:rPr lang="zh-CN" altLang="en-US" dirty="0"/>
              <a:t>，</a:t>
            </a:r>
            <a:r>
              <a:rPr lang="en-US" altLang="zh-CN" dirty="0" smtClean="0"/>
              <a:t>2019</a:t>
            </a:r>
            <a:r>
              <a:rPr lang="zh-CN" altLang="en-US" dirty="0"/>
              <a:t>年</a:t>
            </a:r>
            <a:r>
              <a:rPr lang="en-US" altLang="zh-CN" dirty="0"/>
              <a:t>8</a:t>
            </a:r>
            <a:r>
              <a:rPr lang="zh-CN" altLang="en-US" dirty="0"/>
              <a:t>月第</a:t>
            </a:r>
            <a:r>
              <a:rPr lang="en-US" altLang="zh-CN" dirty="0"/>
              <a:t>1</a:t>
            </a:r>
            <a:r>
              <a:rPr lang="zh-CN" altLang="en-US" dirty="0"/>
              <a:t>版第</a:t>
            </a:r>
            <a:r>
              <a:rPr lang="en-US" altLang="zh-CN" dirty="0"/>
              <a:t>5</a:t>
            </a:r>
            <a:r>
              <a:rPr lang="zh-CN" altLang="en-US" dirty="0"/>
              <a:t>次印刷</a:t>
            </a:r>
          </a:p>
          <a:p>
            <a:endParaRPr lang="zh-CN" altLang="en-US" dirty="0"/>
          </a:p>
        </p:txBody>
      </p:sp>
      <p:grpSp>
        <p:nvGrpSpPr>
          <p:cNvPr id="4" name="组合 3">
            <a:extLst>
              <a:ext uri="{FF2B5EF4-FFF2-40B4-BE49-F238E27FC236}">
                <a16:creationId xmlns:a16="http://schemas.microsoft.com/office/drawing/2014/main" id="{94FACF2C-E8EA-4EBB-A5F5-624C5A2029E3}"/>
              </a:ext>
            </a:extLst>
          </p:cNvPr>
          <p:cNvGrpSpPr/>
          <p:nvPr/>
        </p:nvGrpSpPr>
        <p:grpSpPr>
          <a:xfrm>
            <a:off x="1" y="358174"/>
            <a:ext cx="12191999" cy="378554"/>
            <a:chOff x="0" y="247949"/>
            <a:chExt cx="12191999" cy="378554"/>
          </a:xfrm>
          <a:effectLst/>
        </p:grpSpPr>
        <p:sp>
          <p:nvSpPr>
            <p:cNvPr id="5" name="矩形 4">
              <a:extLst>
                <a:ext uri="{FF2B5EF4-FFF2-40B4-BE49-F238E27FC236}">
                  <a16:creationId xmlns:a16="http://schemas.microsoft.com/office/drawing/2014/main" id="{F9A61405-0682-4602-BF60-F734C8C97EA0}"/>
                </a:ext>
              </a:extLst>
            </p:cNvPr>
            <p:cNvSpPr/>
            <p:nvPr/>
          </p:nvSpPr>
          <p:spPr>
            <a:xfrm>
              <a:off x="2261418" y="247949"/>
              <a:ext cx="99305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89316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873760" y="1330960"/>
            <a:ext cx="10479371" cy="4646946"/>
          </a:xfrm>
        </p:spPr>
        <p:txBody>
          <a:bodyPr vert="horz" lIns="91440" tIns="45720" rIns="91440" bIns="45720" rtlCol="0">
            <a:noAutofit/>
          </a:bodyPr>
          <a:lstStyle/>
          <a:p>
            <a:pPr marL="355600" indent="-342900" algn="just">
              <a:spcBef>
                <a:spcPts val="350"/>
              </a:spcBef>
              <a:tabLst>
                <a:tab pos="517525" algn="l"/>
              </a:tabLst>
            </a:pPr>
            <a:r>
              <a:rPr lang="zh-CN" altLang="en-US" sz="2400" dirty="0">
                <a:solidFill>
                  <a:srgbClr val="C00000"/>
                </a:solidFill>
              </a:rPr>
              <a:t>黑客</a:t>
            </a:r>
            <a:r>
              <a:rPr lang="zh-CN" altLang="en-US" sz="2400" dirty="0"/>
              <a:t>与网络</a:t>
            </a:r>
            <a:r>
              <a:rPr lang="zh-CN" altLang="en-US" sz="2400" dirty="0" smtClean="0"/>
              <a:t>安全</a:t>
            </a:r>
            <a:endParaRPr lang="en-US" altLang="zh-CN" sz="2400" dirty="0" smtClean="0"/>
          </a:p>
          <a:p>
            <a:pPr marL="800100" lvl="1" indent="-342900" algn="just">
              <a:spcBef>
                <a:spcPts val="350"/>
              </a:spcBef>
              <a:tabLst>
                <a:tab pos="517525" algn="l"/>
              </a:tabLst>
            </a:pPr>
            <a:r>
              <a:rPr lang="zh-CN" altLang="en-US" sz="2000" dirty="0" smtClean="0"/>
              <a:t>黑客</a:t>
            </a:r>
            <a:r>
              <a:rPr lang="zh-CN" altLang="en-US" sz="2000" dirty="0"/>
              <a:t>技术与网络安全技术密不可分。</a:t>
            </a:r>
            <a:r>
              <a:rPr lang="zh-CN" altLang="en-US" sz="2000" dirty="0">
                <a:solidFill>
                  <a:srgbClr val="C00000"/>
                </a:solidFill>
              </a:rPr>
              <a:t>计算机网络对抗</a:t>
            </a:r>
            <a:r>
              <a:rPr lang="zh-CN" altLang="en-US" sz="2000" dirty="0" smtClean="0">
                <a:solidFill>
                  <a:srgbClr val="C00000"/>
                </a:solidFill>
              </a:rPr>
              <a:t>技术</a:t>
            </a:r>
            <a:r>
              <a:rPr lang="zh-CN" altLang="en-US" sz="2000" dirty="0">
                <a:solidFill>
                  <a:srgbClr val="C00000"/>
                </a:solidFill>
              </a:rPr>
              <a:t>是在</a:t>
            </a:r>
            <a:r>
              <a:rPr lang="zh-CN" altLang="en-US" sz="2000" dirty="0" smtClean="0">
                <a:solidFill>
                  <a:srgbClr val="C00000"/>
                </a:solidFill>
              </a:rPr>
              <a:t>黑客与</a:t>
            </a:r>
            <a:r>
              <a:rPr lang="zh-CN" altLang="en-US" sz="2000" dirty="0">
                <a:solidFill>
                  <a:srgbClr val="C00000"/>
                </a:solidFill>
              </a:rPr>
              <a:t>信息安全专家的攻与防的对抗中逐步</a:t>
            </a:r>
            <a:r>
              <a:rPr lang="zh-CN" altLang="en-US" sz="2000" dirty="0" smtClean="0">
                <a:solidFill>
                  <a:srgbClr val="C00000"/>
                </a:solidFill>
              </a:rPr>
              <a:t>发展起来</a:t>
            </a:r>
            <a:r>
              <a:rPr lang="zh-CN" altLang="en-US" sz="2000" dirty="0">
                <a:solidFill>
                  <a:srgbClr val="C00000"/>
                </a:solidFill>
              </a:rPr>
              <a:t>的</a:t>
            </a:r>
            <a:r>
              <a:rPr lang="zh-CN" altLang="en-US" sz="2000" dirty="0" smtClean="0"/>
              <a:t>。如果</a:t>
            </a:r>
            <a:r>
              <a:rPr lang="zh-CN" altLang="en-US" sz="2000" dirty="0"/>
              <a:t>没有黑客的</a:t>
            </a:r>
            <a:r>
              <a:rPr lang="zh-CN" altLang="en-US" sz="2000" dirty="0" smtClean="0"/>
              <a:t>网络</a:t>
            </a:r>
            <a:r>
              <a:rPr lang="zh-CN" altLang="en-US" sz="2000" dirty="0"/>
              <a:t>攻击活动，网络与信息安全技术就不可能如此快速</a:t>
            </a:r>
            <a:r>
              <a:rPr lang="zh-CN" altLang="en-US" sz="2000" dirty="0" smtClean="0"/>
              <a:t>的发展</a:t>
            </a:r>
            <a:r>
              <a:rPr lang="zh-CN" altLang="en-US" sz="2000" dirty="0"/>
              <a:t>。</a:t>
            </a:r>
          </a:p>
          <a:p>
            <a:pPr marL="800100" lvl="1" indent="-342900" algn="just">
              <a:spcBef>
                <a:spcPts val="350"/>
              </a:spcBef>
              <a:tabLst>
                <a:tab pos="517525" algn="l"/>
              </a:tabLst>
            </a:pPr>
            <a:r>
              <a:rPr lang="zh-CN" altLang="en-US" sz="2000" dirty="0"/>
              <a:t>黑客一词是英文</a:t>
            </a:r>
            <a:r>
              <a:rPr lang="en-US" altLang="zh-CN" sz="2000" dirty="0"/>
              <a:t>Hacker</a:t>
            </a:r>
            <a:r>
              <a:rPr lang="zh-CN" altLang="en-US" sz="2000" dirty="0"/>
              <a:t>的音译。一般认为，黑客</a:t>
            </a:r>
            <a:r>
              <a:rPr lang="zh-CN" altLang="en-US" sz="2000" dirty="0" smtClean="0"/>
              <a:t>起源于</a:t>
            </a:r>
            <a:r>
              <a:rPr lang="en-US" altLang="zh-CN" sz="2000" dirty="0" smtClean="0"/>
              <a:t>1950</a:t>
            </a:r>
            <a:r>
              <a:rPr lang="zh-CN" altLang="en-US" sz="2000" dirty="0"/>
              <a:t>年代麻省理工学院的实验室中，他们是热衷于</a:t>
            </a:r>
            <a:r>
              <a:rPr lang="zh-CN" altLang="en-US" sz="2000" dirty="0" smtClean="0"/>
              <a:t>解决技术</a:t>
            </a:r>
            <a:r>
              <a:rPr lang="zh-CN" altLang="en-US" sz="2000" dirty="0"/>
              <a:t>难题的程序员。在</a:t>
            </a:r>
            <a:r>
              <a:rPr lang="en-US" altLang="zh-CN" sz="2000" dirty="0"/>
              <a:t>1950</a:t>
            </a:r>
            <a:r>
              <a:rPr lang="zh-CN" altLang="en-US" sz="2000" dirty="0"/>
              <a:t>年代，计算机系统是非常</a:t>
            </a:r>
            <a:r>
              <a:rPr lang="zh-CN" altLang="en-US" sz="2000" dirty="0" smtClean="0"/>
              <a:t>昂贵</a:t>
            </a:r>
            <a:r>
              <a:rPr lang="zh-CN" altLang="en-US" sz="2000" dirty="0"/>
              <a:t>的，只存在于各大高校与科研机构中，普通公众</a:t>
            </a:r>
            <a:r>
              <a:rPr lang="zh-CN" altLang="en-US" sz="2000" dirty="0" smtClean="0"/>
              <a:t>接触不</a:t>
            </a:r>
            <a:r>
              <a:rPr lang="zh-CN" altLang="en-US" sz="2000" dirty="0"/>
              <a:t>到计算机，而且计算机的效率也不是很高。为了</a:t>
            </a:r>
            <a:r>
              <a:rPr lang="zh-CN" altLang="en-US" sz="2000" dirty="0" smtClean="0"/>
              <a:t>最大限度</a:t>
            </a:r>
            <a:r>
              <a:rPr lang="zh-CN" altLang="en-US" sz="2000" dirty="0"/>
              <a:t>地利用这些昂贵的计算机，最初的程序员就写出</a:t>
            </a:r>
            <a:r>
              <a:rPr lang="zh-CN" altLang="en-US" sz="2000" dirty="0" smtClean="0"/>
              <a:t>了一些</a:t>
            </a:r>
            <a:r>
              <a:rPr lang="zh-CN" altLang="en-US" sz="2000" dirty="0"/>
              <a:t>简洁高效</a:t>
            </a:r>
            <a:r>
              <a:rPr lang="zh-CN" altLang="en-US" sz="2000" dirty="0" smtClean="0"/>
              <a:t>的程序</a:t>
            </a:r>
            <a:r>
              <a:rPr lang="zh-CN" altLang="en-US" sz="2000" dirty="0"/>
              <a:t>，这些程序往往较原有的</a:t>
            </a:r>
            <a:r>
              <a:rPr lang="zh-CN" altLang="en-US" sz="2000" dirty="0" smtClean="0"/>
              <a:t>程序系统</a:t>
            </a:r>
            <a:r>
              <a:rPr lang="zh-CN" altLang="en-US" sz="2000" dirty="0"/>
              <a:t>更完善，而这种行为便被称为</a:t>
            </a:r>
            <a:r>
              <a:rPr lang="en-US" altLang="zh-CN" sz="2000" dirty="0"/>
              <a:t>Hack</a:t>
            </a:r>
            <a:r>
              <a:rPr lang="zh-CN" altLang="en-US" sz="2000" dirty="0"/>
              <a:t>。</a:t>
            </a:r>
            <a:r>
              <a:rPr lang="en-US" altLang="zh-CN" sz="2000" dirty="0"/>
              <a:t>Hacker</a:t>
            </a:r>
            <a:r>
              <a:rPr lang="zh-CN" altLang="en-US" sz="2000" dirty="0"/>
              <a:t>指从事 </a:t>
            </a:r>
            <a:r>
              <a:rPr lang="en-US" altLang="zh-CN" sz="2000" dirty="0"/>
              <a:t>Hack</a:t>
            </a:r>
            <a:r>
              <a:rPr lang="zh-CN" altLang="en-US" sz="2000" dirty="0"/>
              <a:t>行为的人。</a:t>
            </a:r>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50</a:t>
            </a:fld>
            <a:endParaRPr lang="zh-CN" altLang="en-US"/>
          </a:p>
        </p:txBody>
      </p:sp>
    </p:spTree>
    <p:extLst>
      <p:ext uri="{BB962C8B-B14F-4D97-AF65-F5344CB8AC3E}">
        <p14:creationId xmlns:p14="http://schemas.microsoft.com/office/powerpoint/2010/main" val="3516207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752139" y="1262134"/>
            <a:ext cx="10479371" cy="5094215"/>
          </a:xfrm>
        </p:spPr>
        <p:txBody>
          <a:bodyPr vert="horz" lIns="91440" tIns="45720" rIns="91440" bIns="45720" rtlCol="0">
            <a:noAutofit/>
          </a:bodyPr>
          <a:lstStyle/>
          <a:p>
            <a:pPr marL="355600" indent="-342900" algn="just">
              <a:spcBef>
                <a:spcPts val="350"/>
              </a:spcBef>
              <a:tabLst>
                <a:tab pos="517525" algn="l"/>
              </a:tabLst>
            </a:pPr>
            <a:r>
              <a:rPr lang="zh-CN" altLang="en-US" sz="3200" dirty="0" smtClean="0">
                <a:solidFill>
                  <a:srgbClr val="C00000"/>
                </a:solidFill>
              </a:rPr>
              <a:t>黑客精神</a:t>
            </a:r>
            <a:endParaRPr lang="en-US" altLang="zh-CN" sz="3200" dirty="0" smtClean="0">
              <a:solidFill>
                <a:srgbClr val="C00000"/>
              </a:solidFill>
            </a:endParaRPr>
          </a:p>
          <a:p>
            <a:pPr marL="800100" lvl="1" indent="-342900" algn="just">
              <a:spcBef>
                <a:spcPts val="350"/>
              </a:spcBef>
              <a:tabLst>
                <a:tab pos="517525" algn="l"/>
              </a:tabLst>
            </a:pPr>
            <a:r>
              <a:rPr lang="zh-CN" altLang="en-US" sz="2800" dirty="0" smtClean="0"/>
              <a:t>指的是</a:t>
            </a:r>
            <a:r>
              <a:rPr lang="zh-CN" altLang="en-US" sz="2800" u="sng" dirty="0"/>
              <a:t>善于独立思考</a:t>
            </a:r>
            <a:r>
              <a:rPr lang="zh-CN" altLang="en-US" sz="2800" dirty="0"/>
              <a:t>、</a:t>
            </a:r>
            <a:r>
              <a:rPr lang="zh-CN" altLang="en-US" sz="2800" u="sng" dirty="0"/>
              <a:t>喜欢自由探索</a:t>
            </a:r>
            <a:r>
              <a:rPr lang="zh-CN" altLang="en-US" sz="2800" dirty="0"/>
              <a:t>的一种思维方式。有一位哲人曾说过，“精神的最高境界是自由”，黑客精神正是这句话的生动写照。</a:t>
            </a:r>
            <a:endParaRPr lang="en-US" altLang="zh-CN" sz="2800" dirty="0" smtClean="0"/>
          </a:p>
          <a:p>
            <a:pPr marL="800100" lvl="1" indent="-342900" algn="just">
              <a:spcBef>
                <a:spcPts val="350"/>
              </a:spcBef>
              <a:tabLst>
                <a:tab pos="517525" algn="l"/>
              </a:tabLst>
            </a:pPr>
            <a:r>
              <a:rPr lang="zh-CN" altLang="en-US" sz="2800" dirty="0" smtClean="0"/>
              <a:t>用来</a:t>
            </a:r>
            <a:r>
              <a:rPr lang="zh-CN" altLang="en-US" sz="2800" dirty="0"/>
              <a:t>形容那些热衷于解决问题、克服限制的人</a:t>
            </a:r>
            <a:r>
              <a:rPr lang="zh-CN" altLang="en-US" sz="2800" dirty="0" smtClean="0"/>
              <a:t>。“</a:t>
            </a:r>
            <a:r>
              <a:rPr lang="zh-CN" altLang="en-US" sz="2800" dirty="0"/>
              <a:t>任何职业都可以成为黑客。你可以是一个木匠黑客。不一定是高科技。只要</a:t>
            </a:r>
            <a:r>
              <a:rPr lang="zh-CN" altLang="en-US" sz="2800" dirty="0">
                <a:solidFill>
                  <a:srgbClr val="C00000"/>
                </a:solidFill>
              </a:rPr>
              <a:t>与技能有关</a:t>
            </a:r>
            <a:r>
              <a:rPr lang="zh-CN" altLang="en-US" sz="2800" dirty="0"/>
              <a:t>，并且</a:t>
            </a:r>
            <a:r>
              <a:rPr lang="zh-CN" altLang="en-US" sz="2800" dirty="0">
                <a:solidFill>
                  <a:srgbClr val="C00000"/>
                </a:solidFill>
              </a:rPr>
              <a:t>倾心专注于你正在做的事情</a:t>
            </a:r>
            <a:r>
              <a:rPr lang="zh-CN" altLang="en-US" sz="2800" dirty="0"/>
              <a:t>，你就可能成为黑客。” </a:t>
            </a:r>
            <a:r>
              <a:rPr lang="en-US" altLang="zh-CN" sz="2800" dirty="0"/>
              <a:t>——</a:t>
            </a:r>
            <a:r>
              <a:rPr lang="zh-CN" altLang="en-US" sz="2800" dirty="0"/>
              <a:t>引自</a:t>
            </a:r>
            <a:r>
              <a:rPr lang="en-US" altLang="zh-CN" sz="2800" dirty="0"/>
              <a:t>《</a:t>
            </a:r>
            <a:r>
              <a:rPr lang="zh-CN" altLang="en-US" sz="2800" dirty="0"/>
              <a:t>黑客伦理与信息时代精神</a:t>
            </a:r>
            <a:r>
              <a:rPr lang="en-US" altLang="zh-CN" sz="2800" dirty="0" smtClean="0"/>
              <a:t>》</a:t>
            </a:r>
            <a:endParaRPr lang="en-US" altLang="zh-CN" sz="2800" dirty="0"/>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51</a:t>
            </a:fld>
            <a:endParaRPr lang="zh-CN" altLang="en-US"/>
          </a:p>
        </p:txBody>
      </p:sp>
    </p:spTree>
    <p:extLst>
      <p:ext uri="{BB962C8B-B14F-4D97-AF65-F5344CB8AC3E}">
        <p14:creationId xmlns:p14="http://schemas.microsoft.com/office/powerpoint/2010/main" val="419361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873760" y="1330960"/>
            <a:ext cx="10479371" cy="4206240"/>
          </a:xfrm>
        </p:spPr>
        <p:txBody>
          <a:bodyPr vert="horz" lIns="91440" tIns="45720" rIns="91440" bIns="45720" rtlCol="0">
            <a:noAutofit/>
          </a:bodyPr>
          <a:lstStyle/>
          <a:p>
            <a:pPr marL="355600" indent="-342900" algn="just">
              <a:spcBef>
                <a:spcPts val="350"/>
              </a:spcBef>
              <a:tabLst>
                <a:tab pos="517525" algn="l"/>
              </a:tabLst>
            </a:pPr>
            <a:r>
              <a:rPr lang="zh-CN" altLang="en-US" dirty="0" smtClean="0"/>
              <a:t>黑客</a:t>
            </a:r>
            <a:endParaRPr lang="en-US" altLang="zh-CN" dirty="0" smtClean="0"/>
          </a:p>
          <a:p>
            <a:pPr marL="800100" lvl="1" indent="-342900" algn="just">
              <a:spcBef>
                <a:spcPts val="350"/>
              </a:spcBef>
              <a:tabLst>
                <a:tab pos="517525" algn="l"/>
              </a:tabLst>
            </a:pPr>
            <a:r>
              <a:rPr lang="zh-CN" altLang="en-US" dirty="0" smtClean="0"/>
              <a:t>在</a:t>
            </a:r>
            <a:r>
              <a:rPr lang="en-US" altLang="zh-CN" dirty="0" smtClean="0"/>
              <a:t>1960</a:t>
            </a:r>
            <a:r>
              <a:rPr lang="zh-CN" altLang="en-US" dirty="0" smtClean="0"/>
              <a:t>和</a:t>
            </a:r>
            <a:r>
              <a:rPr lang="en-US" altLang="zh-CN" dirty="0" smtClean="0"/>
              <a:t>1970</a:t>
            </a:r>
            <a:r>
              <a:rPr lang="zh-CN" altLang="en-US" dirty="0" smtClean="0"/>
              <a:t>年代，“黑客”一词极富褒义。早期的原始黑客代表的是</a:t>
            </a:r>
            <a:r>
              <a:rPr lang="zh-CN" altLang="en-US" dirty="0" smtClean="0">
                <a:solidFill>
                  <a:srgbClr val="C00000"/>
                </a:solidFill>
              </a:rPr>
              <a:t>能力超群的计算机迷</a:t>
            </a:r>
            <a:r>
              <a:rPr lang="zh-CN" altLang="en-US" dirty="0" smtClean="0"/>
              <a:t>，他们奉公守法、从不恶意入侵他人的计算机，因而受到社会的认可和尊重。</a:t>
            </a:r>
          </a:p>
          <a:p>
            <a:pPr marL="800100" lvl="1" indent="-342900" algn="just">
              <a:spcBef>
                <a:spcPts val="350"/>
              </a:spcBef>
              <a:tabLst>
                <a:tab pos="517525" algn="l"/>
              </a:tabLst>
            </a:pPr>
            <a:r>
              <a:rPr lang="zh-CN" altLang="en-US" dirty="0" smtClean="0"/>
              <a:t>然而</a:t>
            </a:r>
            <a:r>
              <a:rPr lang="zh-CN" altLang="en-US" dirty="0"/>
              <a:t>，现在的“黑客”已经失去了其原来的含义。 虽然也存在不少原始意义上的黑客，但是当今</a:t>
            </a:r>
            <a:r>
              <a:rPr lang="zh-CN" altLang="en-US" dirty="0" smtClean="0"/>
              <a:t>人们</a:t>
            </a:r>
            <a:r>
              <a:rPr lang="zh-CN" altLang="en-US" dirty="0"/>
              <a:t>听到“黑客”一词时，大多数人联想到的是</a:t>
            </a:r>
            <a:r>
              <a:rPr lang="zh-CN" altLang="en-US" dirty="0" smtClean="0"/>
              <a:t>那些</a:t>
            </a:r>
            <a:r>
              <a:rPr lang="zh-CN" altLang="en-US" dirty="0" smtClean="0">
                <a:solidFill>
                  <a:srgbClr val="C00000"/>
                </a:solidFill>
              </a:rPr>
              <a:t>以</a:t>
            </a:r>
            <a:r>
              <a:rPr lang="zh-CN" altLang="en-US" dirty="0">
                <a:solidFill>
                  <a:srgbClr val="C00000"/>
                </a:solidFill>
              </a:rPr>
              <a:t>恶意方式侵入计算机系统的人</a:t>
            </a:r>
            <a:r>
              <a:rPr lang="zh-CN" altLang="en-US" dirty="0"/>
              <a:t>。</a:t>
            </a:r>
          </a:p>
        </p:txBody>
      </p:sp>
      <p:grpSp>
        <p:nvGrpSpPr>
          <p:cNvPr id="4" name="组合 3"/>
          <p:cNvGrpSpPr/>
          <p:nvPr/>
        </p:nvGrpSpPr>
        <p:grpSpPr>
          <a:xfrm>
            <a:off x="1" y="169805"/>
            <a:ext cx="12191998" cy="564651"/>
            <a:chOff x="1" y="150555"/>
            <a:chExt cx="12191998" cy="564651"/>
          </a:xfrm>
        </p:grpSpPr>
        <p:grpSp>
          <p:nvGrpSpPr>
            <p:cNvPr id="5" name="组合 4"/>
            <p:cNvGrpSpPr/>
            <p:nvPr/>
          </p:nvGrpSpPr>
          <p:grpSpPr>
            <a:xfrm>
              <a:off x="1" y="33665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B5E2B5B6-A674-4CF6-99C6-1FF1C1309F75}"/>
                </a:ext>
              </a:extLst>
            </p:cNvPr>
            <p:cNvSpPr/>
            <p:nvPr/>
          </p:nvSpPr>
          <p:spPr>
            <a:xfrm>
              <a:off x="10733991" y="150555"/>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a:extLst>
                <a:ext uri="{FF2B5EF4-FFF2-40B4-BE49-F238E27FC236}">
                  <a16:creationId xmlns:a16="http://schemas.microsoft.com/office/drawing/2014/main" id="{B5E2B5B6-A674-4CF6-99C6-1FF1C1309F75}"/>
                </a:ext>
              </a:extLst>
            </p:cNvPr>
            <p:cNvSpPr/>
            <p:nvPr/>
          </p:nvSpPr>
          <p:spPr>
            <a:xfrm>
              <a:off x="11353131" y="150555"/>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a:extLst>
                <a:ext uri="{FF2B5EF4-FFF2-40B4-BE49-F238E27FC236}">
                  <a16:creationId xmlns:a16="http://schemas.microsoft.com/office/drawing/2014/main" id="{B5E2B5B6-A674-4CF6-99C6-1FF1C1309F75}"/>
                </a:ext>
              </a:extLst>
            </p:cNvPr>
            <p:cNvSpPr/>
            <p:nvPr/>
          </p:nvSpPr>
          <p:spPr>
            <a:xfrm>
              <a:off x="10933705" y="150555"/>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a:extLst>
                <a:ext uri="{FF2B5EF4-FFF2-40B4-BE49-F238E27FC236}">
                  <a16:creationId xmlns:a16="http://schemas.microsoft.com/office/drawing/2014/main" id="{B5E2B5B6-A674-4CF6-99C6-1FF1C1309F75}"/>
                </a:ext>
              </a:extLst>
            </p:cNvPr>
            <p:cNvSpPr/>
            <p:nvPr/>
          </p:nvSpPr>
          <p:spPr>
            <a:xfrm>
              <a:off x="11143418" y="150555"/>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2" name="灯片编号占位符 11"/>
          <p:cNvSpPr>
            <a:spLocks noGrp="1"/>
          </p:cNvSpPr>
          <p:nvPr>
            <p:ph type="sldNum" sz="quarter" idx="12"/>
          </p:nvPr>
        </p:nvSpPr>
        <p:spPr/>
        <p:txBody>
          <a:bodyPr/>
          <a:lstStyle/>
          <a:p>
            <a:fld id="{D6DA2B91-A0D1-437A-9D7F-CB2309AAF4E7}" type="slidenum">
              <a:rPr lang="zh-CN" altLang="en-US" smtClean="0"/>
              <a:t>52</a:t>
            </a:fld>
            <a:endParaRPr lang="zh-CN" altLang="en-US"/>
          </a:p>
        </p:txBody>
      </p:sp>
    </p:spTree>
    <p:extLst>
      <p:ext uri="{BB962C8B-B14F-4D97-AF65-F5344CB8AC3E}">
        <p14:creationId xmlns:p14="http://schemas.microsoft.com/office/powerpoint/2010/main" val="2954357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187" y="355902"/>
            <a:ext cx="4070574" cy="378554"/>
          </a:xfrm>
        </p:spPr>
        <p:txBody>
          <a:bodyPr/>
          <a:lstStyle/>
          <a:p>
            <a:r>
              <a:rPr lang="en-US" altLang="zh-CN" dirty="0" smtClean="0"/>
              <a:t>04</a:t>
            </a:r>
            <a:r>
              <a:rPr lang="zh-CN" altLang="en-US" dirty="0"/>
              <a:t>网络安全技术的</a:t>
            </a:r>
            <a:r>
              <a:rPr lang="zh-CN" altLang="en-US" dirty="0" smtClean="0"/>
              <a:t>发展</a:t>
            </a:r>
            <a:endParaRPr lang="zh-CN" altLang="en-US" dirty="0"/>
          </a:p>
        </p:txBody>
      </p:sp>
      <p:sp>
        <p:nvSpPr>
          <p:cNvPr id="3" name="内容占位符 2"/>
          <p:cNvSpPr>
            <a:spLocks noGrp="1"/>
          </p:cNvSpPr>
          <p:nvPr>
            <p:ph idx="1"/>
          </p:nvPr>
        </p:nvSpPr>
        <p:spPr>
          <a:xfrm>
            <a:off x="640080" y="1310640"/>
            <a:ext cx="10779742" cy="4646946"/>
          </a:xfrm>
        </p:spPr>
        <p:txBody>
          <a:bodyPr vert="horz" lIns="91440" tIns="45720" rIns="91440" bIns="45720" rtlCol="0">
            <a:noAutofit/>
          </a:bodyPr>
          <a:lstStyle/>
          <a:p>
            <a:pPr marL="355600" indent="-342900" algn="just">
              <a:spcBef>
                <a:spcPts val="350"/>
              </a:spcBef>
              <a:tabLst>
                <a:tab pos="517525" algn="l"/>
              </a:tabLst>
            </a:pPr>
            <a:r>
              <a:rPr lang="zh-CN" altLang="en-US" dirty="0"/>
              <a:t>黑客</a:t>
            </a:r>
            <a:endParaRPr lang="en-US" altLang="zh-CN" dirty="0"/>
          </a:p>
          <a:p>
            <a:pPr marL="800100" lvl="1" indent="-342900" algn="just">
              <a:spcBef>
                <a:spcPts val="350"/>
              </a:spcBef>
              <a:tabLst>
                <a:tab pos="517525" algn="l"/>
              </a:tabLst>
            </a:pPr>
            <a:r>
              <a:rPr lang="zh-CN" altLang="en-US" sz="2200" dirty="0" smtClean="0">
                <a:solidFill>
                  <a:srgbClr val="C00000"/>
                </a:solidFill>
              </a:rPr>
              <a:t>黑帽子黑客 </a:t>
            </a:r>
            <a:r>
              <a:rPr lang="en-US" altLang="zh-CN" sz="2200" dirty="0" smtClean="0"/>
              <a:t>----</a:t>
            </a:r>
            <a:r>
              <a:rPr lang="zh-CN" altLang="en-US" sz="2200" dirty="0" smtClean="0"/>
              <a:t>是</a:t>
            </a:r>
            <a:r>
              <a:rPr lang="zh-CN" altLang="en-US" sz="2200" dirty="0"/>
              <a:t>指只从事破坏活动的黑客，他们</a:t>
            </a:r>
            <a:r>
              <a:rPr lang="zh-CN" altLang="en-US" sz="2200" dirty="0" smtClean="0"/>
              <a:t>入侵他人</a:t>
            </a:r>
            <a:r>
              <a:rPr lang="zh-CN" altLang="en-US" sz="2200" dirty="0"/>
              <a:t>系统，偷窃系统内的资料，非法控制他人</a:t>
            </a:r>
            <a:r>
              <a:rPr lang="zh-CN" altLang="en-US" sz="2200" dirty="0" smtClean="0"/>
              <a:t>计算机，传播</a:t>
            </a:r>
            <a:r>
              <a:rPr lang="zh-CN" altLang="en-US" sz="2200" dirty="0"/>
              <a:t>蠕虫病毒等，给社会带来了巨大损失；</a:t>
            </a:r>
          </a:p>
          <a:p>
            <a:pPr marL="800100" lvl="1" indent="-342900" algn="just">
              <a:spcBef>
                <a:spcPts val="350"/>
              </a:spcBef>
              <a:tabLst>
                <a:tab pos="517525" algn="l"/>
              </a:tabLst>
            </a:pPr>
            <a:r>
              <a:rPr lang="zh-CN" altLang="en-US" sz="2200" dirty="0" smtClean="0">
                <a:solidFill>
                  <a:srgbClr val="C00000"/>
                </a:solidFill>
              </a:rPr>
              <a:t>白</a:t>
            </a:r>
            <a:r>
              <a:rPr lang="zh-CN" altLang="en-US" sz="2200" dirty="0">
                <a:solidFill>
                  <a:srgbClr val="C00000"/>
                </a:solidFill>
              </a:rPr>
              <a:t>帽子</a:t>
            </a:r>
            <a:r>
              <a:rPr lang="zh-CN" altLang="en-US" sz="2200" dirty="0" smtClean="0">
                <a:solidFill>
                  <a:srgbClr val="C00000"/>
                </a:solidFill>
              </a:rPr>
              <a:t>黑客 </a:t>
            </a:r>
            <a:r>
              <a:rPr lang="en-US" altLang="zh-CN" sz="2200" dirty="0" smtClean="0"/>
              <a:t>----</a:t>
            </a:r>
            <a:r>
              <a:rPr lang="zh-CN" altLang="en-US" sz="2200" dirty="0" smtClean="0"/>
              <a:t>是</a:t>
            </a:r>
            <a:r>
              <a:rPr lang="zh-CN" altLang="en-US" sz="2200" dirty="0"/>
              <a:t>指原始黑客，一般不入侵他人的</a:t>
            </a:r>
            <a:r>
              <a:rPr lang="zh-CN" altLang="en-US" sz="2200" dirty="0" smtClean="0"/>
              <a:t>计算机系统</a:t>
            </a:r>
            <a:r>
              <a:rPr lang="zh-CN" altLang="en-US" sz="2200" dirty="0"/>
              <a:t>，即使入侵系统也只为了进行安全研究，在</a:t>
            </a:r>
            <a:r>
              <a:rPr lang="zh-CN" altLang="en-US" sz="2200" dirty="0" smtClean="0"/>
              <a:t>安全</a:t>
            </a:r>
            <a:r>
              <a:rPr lang="zh-CN" altLang="en-US" sz="2200" dirty="0"/>
              <a:t>公司和高校存在不少这类黑客；</a:t>
            </a:r>
          </a:p>
          <a:p>
            <a:pPr marL="800100" lvl="1" indent="-342900" algn="just">
              <a:spcBef>
                <a:spcPts val="350"/>
              </a:spcBef>
              <a:tabLst>
                <a:tab pos="517525" algn="l"/>
              </a:tabLst>
            </a:pPr>
            <a:r>
              <a:rPr lang="zh-CN" altLang="en-US" sz="2200" dirty="0" smtClean="0">
                <a:solidFill>
                  <a:srgbClr val="C00000"/>
                </a:solidFill>
              </a:rPr>
              <a:t>灰</a:t>
            </a:r>
            <a:r>
              <a:rPr lang="zh-CN" altLang="en-US" sz="2200" dirty="0">
                <a:solidFill>
                  <a:srgbClr val="C00000"/>
                </a:solidFill>
              </a:rPr>
              <a:t>帽子</a:t>
            </a:r>
            <a:r>
              <a:rPr lang="zh-CN" altLang="en-US" sz="2200" dirty="0" smtClean="0">
                <a:solidFill>
                  <a:srgbClr val="C00000"/>
                </a:solidFill>
              </a:rPr>
              <a:t>黑客 </a:t>
            </a:r>
            <a:r>
              <a:rPr lang="en-US" altLang="zh-CN" sz="2200" dirty="0" smtClean="0"/>
              <a:t>----</a:t>
            </a:r>
            <a:r>
              <a:rPr lang="zh-CN" altLang="en-US" sz="2200" dirty="0" smtClean="0"/>
              <a:t>指</a:t>
            </a:r>
            <a:r>
              <a:rPr lang="zh-CN" altLang="en-US" sz="2200" dirty="0"/>
              <a:t>那些时好时坏的黑客。</a:t>
            </a:r>
          </a:p>
          <a:p>
            <a:pPr marL="800100" lvl="1" indent="-342900" algn="just">
              <a:spcBef>
                <a:spcPts val="350"/>
              </a:spcBef>
              <a:tabLst>
                <a:tab pos="517525" algn="l"/>
              </a:tabLst>
            </a:pPr>
            <a:r>
              <a:rPr lang="zh-CN" altLang="en-US" sz="2200" dirty="0" smtClean="0">
                <a:solidFill>
                  <a:srgbClr val="C00000"/>
                </a:solidFill>
              </a:rPr>
              <a:t>骇客</a:t>
            </a:r>
            <a:r>
              <a:rPr lang="zh-CN" altLang="en-US" sz="2200" dirty="0" smtClean="0"/>
              <a:t>  </a:t>
            </a:r>
            <a:r>
              <a:rPr lang="en-US" altLang="zh-CN" sz="2200" dirty="0" smtClean="0"/>
              <a:t>----</a:t>
            </a:r>
            <a:r>
              <a:rPr lang="zh-CN" altLang="en-US" sz="2200" dirty="0" smtClean="0"/>
              <a:t> 是</a:t>
            </a:r>
            <a:r>
              <a:rPr lang="zh-CN" altLang="en-US" sz="2200" dirty="0"/>
              <a:t>“ </a:t>
            </a:r>
            <a:r>
              <a:rPr lang="en-US" altLang="zh-CN" sz="2200" dirty="0"/>
              <a:t>Cracker”</a:t>
            </a:r>
            <a:r>
              <a:rPr lang="zh-CN" altLang="en-US" sz="2200" dirty="0"/>
              <a:t>的英译，是</a:t>
            </a:r>
            <a:r>
              <a:rPr lang="en-US" altLang="zh-CN" sz="2200" dirty="0"/>
              <a:t>Hacker</a:t>
            </a:r>
            <a:r>
              <a:rPr lang="zh-CN" altLang="en-US" sz="2200" dirty="0"/>
              <a:t>的一个分支，主要</a:t>
            </a:r>
            <a:r>
              <a:rPr lang="zh-CN" altLang="en-US" sz="2200" dirty="0" smtClean="0"/>
              <a:t>倾向</a:t>
            </a:r>
            <a:r>
              <a:rPr lang="zh-CN" altLang="en-US" sz="2200" dirty="0"/>
              <a:t>于软件破解、加密解密技术方面。在很多时候</a:t>
            </a:r>
            <a:r>
              <a:rPr lang="en-US" altLang="zh-CN" sz="2200" dirty="0"/>
              <a:t>Hacker  </a:t>
            </a:r>
            <a:r>
              <a:rPr lang="zh-CN" altLang="en-US" sz="2200" dirty="0"/>
              <a:t>与</a:t>
            </a:r>
            <a:r>
              <a:rPr lang="en-US" altLang="zh-CN" sz="2200" dirty="0"/>
              <a:t>Cracker</a:t>
            </a:r>
            <a:r>
              <a:rPr lang="zh-CN" altLang="en-US" sz="2200" dirty="0"/>
              <a:t>在技术上是紧密结合的，</a:t>
            </a:r>
            <a:r>
              <a:rPr lang="en-US" altLang="zh-CN" sz="2200" dirty="0"/>
              <a:t>Cracker</a:t>
            </a:r>
            <a:r>
              <a:rPr lang="zh-CN" altLang="en-US" sz="2200" dirty="0"/>
              <a:t>一词发展到今 天，也有黑帽子黑客之意。</a:t>
            </a:r>
          </a:p>
        </p:txBody>
      </p:sp>
      <p:grpSp>
        <p:nvGrpSpPr>
          <p:cNvPr id="5" name="组合 4"/>
          <p:cNvGrpSpPr/>
          <p:nvPr/>
        </p:nvGrpSpPr>
        <p:grpSpPr>
          <a:xfrm>
            <a:off x="1" y="355902"/>
            <a:ext cx="12191998" cy="378554"/>
            <a:chOff x="1" y="336652"/>
            <a:chExt cx="12191998" cy="378554"/>
          </a:xfrm>
        </p:grpSpPr>
        <p:sp>
          <p:nvSpPr>
            <p:cNvPr id="10" name="矩形 9">
              <a:extLst>
                <a:ext uri="{FF2B5EF4-FFF2-40B4-BE49-F238E27FC236}">
                  <a16:creationId xmlns:a16="http://schemas.microsoft.com/office/drawing/2014/main" id="{F9A61405-0682-4602-BF60-F734C8C97EA0}"/>
                </a:ext>
              </a:extLst>
            </p:cNvPr>
            <p:cNvSpPr/>
            <p:nvPr/>
          </p:nvSpPr>
          <p:spPr>
            <a:xfrm>
              <a:off x="4460240" y="336652"/>
              <a:ext cx="7731759"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0680793"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1306795" y="13863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098128"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9460"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515462" y="13863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D6DA2B91-A0D1-437A-9D7F-CB2309AAF4E7}" type="slidenum">
              <a:rPr lang="zh-CN" altLang="en-US" smtClean="0"/>
              <a:t>53</a:t>
            </a:fld>
            <a:endParaRPr lang="zh-CN" altLang="en-US"/>
          </a:p>
        </p:txBody>
      </p:sp>
    </p:spTree>
    <p:extLst>
      <p:ext uri="{BB962C8B-B14F-4D97-AF65-F5344CB8AC3E}">
        <p14:creationId xmlns:p14="http://schemas.microsoft.com/office/powerpoint/2010/main" val="3738658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748470" y="1150219"/>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748470" y="2160954"/>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758396" y="3201783"/>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758396" y="4242612"/>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327201" y="3176190"/>
            <a:ext cx="4477199" cy="461665"/>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安全主要技术</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327201" y="1150219"/>
            <a:ext cx="4698958" cy="830997"/>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何谓</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8C0A1E3-FF53-4D0C-8217-F762651D9F2F}"/>
              </a:ext>
            </a:extLst>
          </p:cNvPr>
          <p:cNvSpPr txBox="1"/>
          <p:nvPr/>
        </p:nvSpPr>
        <p:spPr>
          <a:xfrm>
            <a:off x="5327200" y="5305826"/>
            <a:ext cx="469895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当前网络安全状况与趋势</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327201" y="2146382"/>
            <a:ext cx="5025839" cy="461665"/>
          </a:xfrm>
          <a:prstGeom prst="rect">
            <a:avLst/>
          </a:prstGeom>
          <a:noFill/>
        </p:spPr>
        <p:txBody>
          <a:bodyPr wrap="square" rtlCol="0">
            <a:spAutoFit/>
          </a:bodyPr>
          <a:lstStyle/>
          <a:p>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面临的安全威胁 </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32" name="椭圆 31">
            <a:extLst>
              <a:ext uri="{FF2B5EF4-FFF2-40B4-BE49-F238E27FC236}">
                <a16:creationId xmlns:a16="http://schemas.microsoft.com/office/drawing/2014/main" id="{D8525EF6-319E-4F66-8F37-7FEF4FB19DAB}"/>
              </a:ext>
            </a:extLst>
          </p:cNvPr>
          <p:cNvSpPr/>
          <p:nvPr/>
        </p:nvSpPr>
        <p:spPr>
          <a:xfrm>
            <a:off x="4758396" y="5283441"/>
            <a:ext cx="463473" cy="43778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327201" y="4213470"/>
            <a:ext cx="502583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网络安全的起源与发展</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22" name="矩形 21"/>
          <p:cNvSpPr/>
          <p:nvPr/>
        </p:nvSpPr>
        <p:spPr>
          <a:xfrm>
            <a:off x="4417649" y="740858"/>
            <a:ext cx="6601809" cy="410130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283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4373371" y="1523093"/>
            <a:ext cx="3073400" cy="391160"/>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DF635A"/>
                </a:solidFill>
                <a:latin typeface="微软雅黑"/>
                <a:cs typeface="微软雅黑"/>
              </a:rPr>
              <a:t>全球网络安全指标排名</a:t>
            </a:r>
            <a:endParaRPr sz="2400" dirty="0">
              <a:latin typeface="微软雅黑"/>
              <a:cs typeface="微软雅黑"/>
            </a:endParaRPr>
          </a:p>
        </p:txBody>
      </p:sp>
      <p:sp>
        <p:nvSpPr>
          <p:cNvPr id="5" name="object 14"/>
          <p:cNvSpPr/>
          <p:nvPr/>
        </p:nvSpPr>
        <p:spPr>
          <a:xfrm>
            <a:off x="5910071" y="2400300"/>
            <a:ext cx="5956347" cy="3246120"/>
          </a:xfrm>
          <a:prstGeom prst="rect">
            <a:avLst/>
          </a:prstGeom>
          <a:blipFill>
            <a:blip r:embed="rId2" cstate="print"/>
            <a:stretch>
              <a:fillRect/>
            </a:stretch>
          </a:blipFill>
        </p:spPr>
        <p:txBody>
          <a:bodyPr wrap="square" lIns="0" tIns="0" rIns="0" bIns="0" rtlCol="0"/>
          <a:lstStyle/>
          <a:p>
            <a:endParaRPr/>
          </a:p>
        </p:txBody>
      </p:sp>
      <p:sp>
        <p:nvSpPr>
          <p:cNvPr id="6" name="object 15"/>
          <p:cNvSpPr txBox="1"/>
          <p:nvPr/>
        </p:nvSpPr>
        <p:spPr>
          <a:xfrm>
            <a:off x="1863089" y="5901944"/>
            <a:ext cx="273050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E3E3E"/>
                </a:solidFill>
                <a:latin typeface="微软雅黑"/>
                <a:cs typeface="微软雅黑"/>
              </a:rPr>
              <a:t>2017年全球网络安全指数排名</a:t>
            </a:r>
            <a:endParaRPr sz="1600">
              <a:latin typeface="微软雅黑"/>
              <a:cs typeface="微软雅黑"/>
            </a:endParaRPr>
          </a:p>
        </p:txBody>
      </p:sp>
      <p:sp>
        <p:nvSpPr>
          <p:cNvPr id="7" name="object 16"/>
          <p:cNvSpPr/>
          <p:nvPr/>
        </p:nvSpPr>
        <p:spPr>
          <a:xfrm>
            <a:off x="699516" y="2400300"/>
            <a:ext cx="5015484" cy="3337560"/>
          </a:xfrm>
          <a:prstGeom prst="rect">
            <a:avLst/>
          </a:prstGeom>
          <a:blipFill>
            <a:blip r:embed="rId3" cstate="print"/>
            <a:stretch>
              <a:fillRect/>
            </a:stretch>
          </a:blipFill>
        </p:spPr>
        <p:txBody>
          <a:bodyPr wrap="square" lIns="0" tIns="0" rIns="0" bIns="0" rtlCol="0"/>
          <a:lstStyle/>
          <a:p>
            <a:endParaRPr/>
          </a:p>
        </p:txBody>
      </p:sp>
      <p:sp>
        <p:nvSpPr>
          <p:cNvPr id="8" name="object 17"/>
          <p:cNvSpPr txBox="1"/>
          <p:nvPr/>
        </p:nvSpPr>
        <p:spPr>
          <a:xfrm>
            <a:off x="6312789" y="5894323"/>
            <a:ext cx="509714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E3E3E"/>
                </a:solidFill>
                <a:latin typeface="微软雅黑"/>
                <a:cs typeface="微软雅黑"/>
              </a:rPr>
              <a:t>全球网络安全综合风险排名：从红</a:t>
            </a:r>
            <a:r>
              <a:rPr sz="1600" dirty="0">
                <a:solidFill>
                  <a:srgbClr val="3E3E3E"/>
                </a:solidFill>
                <a:latin typeface="微软雅黑"/>
                <a:cs typeface="微软雅黑"/>
              </a:rPr>
              <a:t>（</a:t>
            </a:r>
            <a:r>
              <a:rPr sz="1600" spc="-5" dirty="0">
                <a:solidFill>
                  <a:srgbClr val="3E3E3E"/>
                </a:solidFill>
                <a:latin typeface="微软雅黑"/>
                <a:cs typeface="微软雅黑"/>
              </a:rPr>
              <a:t>最高</a:t>
            </a:r>
            <a:r>
              <a:rPr sz="1600" dirty="0">
                <a:solidFill>
                  <a:srgbClr val="3E3E3E"/>
                </a:solidFill>
                <a:latin typeface="微软雅黑"/>
                <a:cs typeface="微软雅黑"/>
              </a:rPr>
              <a:t>）</a:t>
            </a:r>
            <a:r>
              <a:rPr sz="1600" spc="-5" dirty="0">
                <a:solidFill>
                  <a:srgbClr val="3E3E3E"/>
                </a:solidFill>
                <a:latin typeface="微软雅黑"/>
                <a:cs typeface="微软雅黑"/>
              </a:rPr>
              <a:t>到蓝</a:t>
            </a:r>
            <a:r>
              <a:rPr sz="1600" dirty="0">
                <a:solidFill>
                  <a:srgbClr val="3E3E3E"/>
                </a:solidFill>
                <a:latin typeface="微软雅黑"/>
                <a:cs typeface="微软雅黑"/>
              </a:rPr>
              <a:t>（</a:t>
            </a:r>
            <a:r>
              <a:rPr sz="1600" spc="-5" dirty="0">
                <a:solidFill>
                  <a:srgbClr val="3E3E3E"/>
                </a:solidFill>
                <a:latin typeface="微软雅黑"/>
                <a:cs typeface="微软雅黑"/>
              </a:rPr>
              <a:t>最低）</a:t>
            </a:r>
            <a:endParaRPr sz="1600">
              <a:latin typeface="微软雅黑"/>
              <a:cs typeface="微软雅黑"/>
            </a:endParaRPr>
          </a:p>
        </p:txBody>
      </p:sp>
      <p:grpSp>
        <p:nvGrpSpPr>
          <p:cNvPr id="9" name="组合 8">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0" name="矩形 9">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55</a:t>
            </a:fld>
            <a:endParaRPr lang="zh-CN" altLang="en-US"/>
          </a:p>
        </p:txBody>
      </p:sp>
    </p:spTree>
    <p:extLst>
      <p:ext uri="{BB962C8B-B14F-4D97-AF65-F5344CB8AC3E}">
        <p14:creationId xmlns:p14="http://schemas.microsoft.com/office/powerpoint/2010/main" val="95098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878839" y="1498878"/>
            <a:ext cx="699389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a:cs typeface="微软雅黑"/>
              </a:rPr>
              <a:t>1</a:t>
            </a:r>
            <a:r>
              <a:rPr sz="2800" b="1" i="1" spc="-5" dirty="0">
                <a:solidFill>
                  <a:srgbClr val="C00000"/>
                </a:solidFill>
                <a:latin typeface="微软雅黑"/>
                <a:cs typeface="微软雅黑"/>
              </a:rPr>
              <a:t>、网络安全法律法规政策保障体系逐步建立</a:t>
            </a:r>
            <a:endParaRPr sz="2800" dirty="0">
              <a:solidFill>
                <a:srgbClr val="C00000"/>
              </a:solidFill>
              <a:latin typeface="微软雅黑"/>
              <a:cs typeface="微软雅黑"/>
            </a:endParaRPr>
          </a:p>
        </p:txBody>
      </p:sp>
      <p:sp>
        <p:nvSpPr>
          <p:cNvPr id="5" name="object 14"/>
          <p:cNvSpPr/>
          <p:nvPr/>
        </p:nvSpPr>
        <p:spPr>
          <a:xfrm>
            <a:off x="998982" y="4125111"/>
            <a:ext cx="1156970" cy="462280"/>
          </a:xfrm>
          <a:custGeom>
            <a:avLst/>
            <a:gdLst/>
            <a:ahLst/>
            <a:cxnLst/>
            <a:rect l="l" t="t" r="r" b="b"/>
            <a:pathLst>
              <a:path w="1156970" h="462279">
                <a:moveTo>
                  <a:pt x="925830" y="0"/>
                </a:moveTo>
                <a:lnTo>
                  <a:pt x="0" y="0"/>
                </a:lnTo>
                <a:lnTo>
                  <a:pt x="0" y="461771"/>
                </a:lnTo>
                <a:lnTo>
                  <a:pt x="925830" y="461771"/>
                </a:lnTo>
                <a:lnTo>
                  <a:pt x="1156716" y="230885"/>
                </a:lnTo>
                <a:lnTo>
                  <a:pt x="925830" y="0"/>
                </a:lnTo>
                <a:close/>
              </a:path>
            </a:pathLst>
          </a:custGeom>
          <a:solidFill>
            <a:schemeClr val="accent1">
              <a:lumMod val="75000"/>
            </a:schemeClr>
          </a:solidFill>
        </p:spPr>
        <p:txBody>
          <a:bodyPr wrap="square" lIns="0" tIns="0" rIns="0" bIns="0" rtlCol="0"/>
          <a:lstStyle/>
          <a:p>
            <a:endParaRPr/>
          </a:p>
        </p:txBody>
      </p:sp>
      <p:sp>
        <p:nvSpPr>
          <p:cNvPr id="6" name="object 15"/>
          <p:cNvSpPr/>
          <p:nvPr/>
        </p:nvSpPr>
        <p:spPr>
          <a:xfrm>
            <a:off x="998982" y="4125111"/>
            <a:ext cx="1156970" cy="462280"/>
          </a:xfrm>
          <a:custGeom>
            <a:avLst/>
            <a:gdLst/>
            <a:ahLst/>
            <a:cxnLst/>
            <a:rect l="l" t="t" r="r" b="b"/>
            <a:pathLst>
              <a:path w="1156970" h="462279">
                <a:moveTo>
                  <a:pt x="0" y="0"/>
                </a:moveTo>
                <a:lnTo>
                  <a:pt x="925830" y="0"/>
                </a:lnTo>
                <a:lnTo>
                  <a:pt x="1156716" y="230885"/>
                </a:lnTo>
                <a:lnTo>
                  <a:pt x="925830" y="461771"/>
                </a:lnTo>
                <a:lnTo>
                  <a:pt x="0" y="461771"/>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7" name="object 16"/>
          <p:cNvSpPr txBox="1"/>
          <p:nvPr/>
        </p:nvSpPr>
        <p:spPr>
          <a:xfrm>
            <a:off x="1272032" y="4259478"/>
            <a:ext cx="53340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2017.6.1</a:t>
            </a:r>
            <a:endParaRPr sz="1000">
              <a:latin typeface="微软雅黑"/>
              <a:cs typeface="微软雅黑"/>
            </a:endParaRPr>
          </a:p>
        </p:txBody>
      </p:sp>
      <p:sp>
        <p:nvSpPr>
          <p:cNvPr id="8" name="object 17"/>
          <p:cNvSpPr/>
          <p:nvPr/>
        </p:nvSpPr>
        <p:spPr>
          <a:xfrm>
            <a:off x="1924050" y="4125111"/>
            <a:ext cx="1158240" cy="462280"/>
          </a:xfrm>
          <a:custGeom>
            <a:avLst/>
            <a:gdLst/>
            <a:ahLst/>
            <a:cxnLst/>
            <a:rect l="l" t="t" r="r" b="b"/>
            <a:pathLst>
              <a:path w="1158239" h="462279">
                <a:moveTo>
                  <a:pt x="927354" y="0"/>
                </a:moveTo>
                <a:lnTo>
                  <a:pt x="0" y="0"/>
                </a:lnTo>
                <a:lnTo>
                  <a:pt x="230886" y="230885"/>
                </a:lnTo>
                <a:lnTo>
                  <a:pt x="0" y="461771"/>
                </a:lnTo>
                <a:lnTo>
                  <a:pt x="927354" y="461771"/>
                </a:lnTo>
                <a:lnTo>
                  <a:pt x="1158239" y="230885"/>
                </a:lnTo>
                <a:lnTo>
                  <a:pt x="927354" y="0"/>
                </a:lnTo>
                <a:close/>
              </a:path>
            </a:pathLst>
          </a:custGeom>
          <a:solidFill>
            <a:schemeClr val="accent1">
              <a:lumMod val="75000"/>
            </a:schemeClr>
          </a:solidFill>
        </p:spPr>
        <p:txBody>
          <a:bodyPr wrap="square" lIns="0" tIns="0" rIns="0" bIns="0" rtlCol="0"/>
          <a:lstStyle/>
          <a:p>
            <a:endParaRPr/>
          </a:p>
        </p:txBody>
      </p:sp>
      <p:sp>
        <p:nvSpPr>
          <p:cNvPr id="9" name="object 18"/>
          <p:cNvSpPr/>
          <p:nvPr/>
        </p:nvSpPr>
        <p:spPr>
          <a:xfrm>
            <a:off x="1924050" y="4125111"/>
            <a:ext cx="1158240" cy="462280"/>
          </a:xfrm>
          <a:custGeom>
            <a:avLst/>
            <a:gdLst/>
            <a:ahLst/>
            <a:cxnLst/>
            <a:rect l="l" t="t" r="r" b="b"/>
            <a:pathLst>
              <a:path w="1158239" h="462279">
                <a:moveTo>
                  <a:pt x="0" y="0"/>
                </a:moveTo>
                <a:lnTo>
                  <a:pt x="927354" y="0"/>
                </a:lnTo>
                <a:lnTo>
                  <a:pt x="1158239" y="230885"/>
                </a:lnTo>
                <a:lnTo>
                  <a:pt x="927354" y="461771"/>
                </a:lnTo>
                <a:lnTo>
                  <a:pt x="0" y="461771"/>
                </a:lnTo>
                <a:lnTo>
                  <a:pt x="230886"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10" name="object 19"/>
          <p:cNvSpPr txBox="1"/>
          <p:nvPr/>
        </p:nvSpPr>
        <p:spPr>
          <a:xfrm>
            <a:off x="2211704" y="4259478"/>
            <a:ext cx="60833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2018.6.27</a:t>
            </a:r>
            <a:endParaRPr sz="1000">
              <a:latin typeface="微软雅黑"/>
              <a:cs typeface="微软雅黑"/>
            </a:endParaRPr>
          </a:p>
        </p:txBody>
      </p:sp>
      <p:sp>
        <p:nvSpPr>
          <p:cNvPr id="11" name="object 20"/>
          <p:cNvSpPr/>
          <p:nvPr/>
        </p:nvSpPr>
        <p:spPr>
          <a:xfrm>
            <a:off x="9360556" y="4125111"/>
            <a:ext cx="1156970" cy="462280"/>
          </a:xfrm>
          <a:custGeom>
            <a:avLst/>
            <a:gdLst/>
            <a:ahLst/>
            <a:cxnLst/>
            <a:rect l="l" t="t" r="r" b="b"/>
            <a:pathLst>
              <a:path w="1156970" h="462279">
                <a:moveTo>
                  <a:pt x="925830" y="0"/>
                </a:moveTo>
                <a:lnTo>
                  <a:pt x="0" y="0"/>
                </a:lnTo>
                <a:lnTo>
                  <a:pt x="230885" y="230885"/>
                </a:lnTo>
                <a:lnTo>
                  <a:pt x="0" y="461771"/>
                </a:lnTo>
                <a:lnTo>
                  <a:pt x="925830" y="461771"/>
                </a:lnTo>
                <a:lnTo>
                  <a:pt x="1156716" y="230885"/>
                </a:lnTo>
                <a:lnTo>
                  <a:pt x="925830" y="0"/>
                </a:lnTo>
                <a:close/>
              </a:path>
            </a:pathLst>
          </a:custGeom>
          <a:solidFill>
            <a:schemeClr val="accent1">
              <a:lumMod val="75000"/>
            </a:schemeClr>
          </a:solidFill>
        </p:spPr>
        <p:txBody>
          <a:bodyPr wrap="square" lIns="0" tIns="0" rIns="0" bIns="0" rtlCol="0"/>
          <a:lstStyle/>
          <a:p>
            <a:endParaRPr/>
          </a:p>
        </p:txBody>
      </p:sp>
      <p:sp>
        <p:nvSpPr>
          <p:cNvPr id="12" name="object 21"/>
          <p:cNvSpPr/>
          <p:nvPr/>
        </p:nvSpPr>
        <p:spPr>
          <a:xfrm>
            <a:off x="9360556" y="4125111"/>
            <a:ext cx="1156970" cy="462280"/>
          </a:xfrm>
          <a:custGeom>
            <a:avLst/>
            <a:gdLst/>
            <a:ahLst/>
            <a:cxnLst/>
            <a:rect l="l" t="t" r="r" b="b"/>
            <a:pathLst>
              <a:path w="1156970" h="462279">
                <a:moveTo>
                  <a:pt x="0" y="0"/>
                </a:moveTo>
                <a:lnTo>
                  <a:pt x="925830" y="0"/>
                </a:lnTo>
                <a:lnTo>
                  <a:pt x="1156716" y="230885"/>
                </a:lnTo>
                <a:lnTo>
                  <a:pt x="925830" y="461771"/>
                </a:lnTo>
                <a:lnTo>
                  <a:pt x="0" y="461771"/>
                </a:lnTo>
                <a:lnTo>
                  <a:pt x="230885"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13" name="object 22"/>
          <p:cNvSpPr txBox="1"/>
          <p:nvPr/>
        </p:nvSpPr>
        <p:spPr>
          <a:xfrm>
            <a:off x="9634876" y="4267351"/>
            <a:ext cx="738156" cy="166071"/>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smtClean="0">
                <a:solidFill>
                  <a:srgbClr val="FFFFFF"/>
                </a:solidFill>
                <a:latin typeface="微软雅黑"/>
                <a:cs typeface="微软雅黑"/>
              </a:rPr>
              <a:t>20</a:t>
            </a:r>
            <a:r>
              <a:rPr lang="en-US" sz="1000" spc="-5" dirty="0" smtClean="0">
                <a:solidFill>
                  <a:srgbClr val="FFFFFF"/>
                </a:solidFill>
                <a:latin typeface="微软雅黑"/>
                <a:cs typeface="微软雅黑"/>
              </a:rPr>
              <a:t>20</a:t>
            </a:r>
            <a:r>
              <a:rPr sz="1000" spc="-5" dirty="0" smtClean="0">
                <a:solidFill>
                  <a:srgbClr val="FFFFFF"/>
                </a:solidFill>
                <a:latin typeface="微软雅黑"/>
                <a:cs typeface="微软雅黑"/>
              </a:rPr>
              <a:t>.</a:t>
            </a:r>
            <a:r>
              <a:rPr lang="en-US" sz="1000" spc="-5" dirty="0" smtClean="0">
                <a:solidFill>
                  <a:srgbClr val="FFFFFF"/>
                </a:solidFill>
                <a:latin typeface="微软雅黑"/>
                <a:cs typeface="微软雅黑"/>
              </a:rPr>
              <a:t>10</a:t>
            </a:r>
            <a:r>
              <a:rPr sz="1000" spc="-5" dirty="0" smtClean="0">
                <a:solidFill>
                  <a:srgbClr val="FFFFFF"/>
                </a:solidFill>
                <a:latin typeface="微软雅黑"/>
                <a:cs typeface="微软雅黑"/>
              </a:rPr>
              <a:t>.</a:t>
            </a:r>
            <a:r>
              <a:rPr lang="en-US" sz="1000" spc="-5" dirty="0" smtClean="0">
                <a:solidFill>
                  <a:srgbClr val="FFFFFF"/>
                </a:solidFill>
                <a:latin typeface="微软雅黑"/>
                <a:cs typeface="微软雅黑"/>
              </a:rPr>
              <a:t>26</a:t>
            </a:r>
            <a:endParaRPr sz="1000" dirty="0">
              <a:latin typeface="微软雅黑"/>
              <a:cs typeface="微软雅黑"/>
            </a:endParaRPr>
          </a:p>
        </p:txBody>
      </p:sp>
      <p:sp>
        <p:nvSpPr>
          <p:cNvPr id="17" name="object 26"/>
          <p:cNvSpPr/>
          <p:nvPr/>
        </p:nvSpPr>
        <p:spPr>
          <a:xfrm>
            <a:off x="2852314" y="4125111"/>
            <a:ext cx="1158240" cy="462280"/>
          </a:xfrm>
          <a:custGeom>
            <a:avLst/>
            <a:gdLst/>
            <a:ahLst/>
            <a:cxnLst/>
            <a:rect l="l" t="t" r="r" b="b"/>
            <a:pathLst>
              <a:path w="1158239" h="462279">
                <a:moveTo>
                  <a:pt x="927354" y="0"/>
                </a:moveTo>
                <a:lnTo>
                  <a:pt x="0" y="0"/>
                </a:lnTo>
                <a:lnTo>
                  <a:pt x="230886" y="230885"/>
                </a:lnTo>
                <a:lnTo>
                  <a:pt x="0" y="461771"/>
                </a:lnTo>
                <a:lnTo>
                  <a:pt x="927354" y="461771"/>
                </a:lnTo>
                <a:lnTo>
                  <a:pt x="1158239" y="230885"/>
                </a:lnTo>
                <a:lnTo>
                  <a:pt x="927354" y="0"/>
                </a:lnTo>
                <a:close/>
              </a:path>
            </a:pathLst>
          </a:custGeom>
          <a:solidFill>
            <a:schemeClr val="accent1">
              <a:lumMod val="75000"/>
            </a:schemeClr>
          </a:solidFill>
        </p:spPr>
        <p:txBody>
          <a:bodyPr wrap="square" lIns="0" tIns="0" rIns="0" bIns="0" rtlCol="0"/>
          <a:lstStyle/>
          <a:p>
            <a:endParaRPr/>
          </a:p>
        </p:txBody>
      </p:sp>
      <p:sp>
        <p:nvSpPr>
          <p:cNvPr id="18" name="object 27"/>
          <p:cNvSpPr/>
          <p:nvPr/>
        </p:nvSpPr>
        <p:spPr>
          <a:xfrm>
            <a:off x="2852314" y="4125111"/>
            <a:ext cx="1158240" cy="462280"/>
          </a:xfrm>
          <a:custGeom>
            <a:avLst/>
            <a:gdLst/>
            <a:ahLst/>
            <a:cxnLst/>
            <a:rect l="l" t="t" r="r" b="b"/>
            <a:pathLst>
              <a:path w="1158239" h="462279">
                <a:moveTo>
                  <a:pt x="0" y="0"/>
                </a:moveTo>
                <a:lnTo>
                  <a:pt x="927354" y="0"/>
                </a:lnTo>
                <a:lnTo>
                  <a:pt x="1158239" y="230885"/>
                </a:lnTo>
                <a:lnTo>
                  <a:pt x="927354" y="461771"/>
                </a:lnTo>
                <a:lnTo>
                  <a:pt x="0" y="461771"/>
                </a:lnTo>
                <a:lnTo>
                  <a:pt x="230886"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19" name="object 28"/>
          <p:cNvSpPr txBox="1"/>
          <p:nvPr/>
        </p:nvSpPr>
        <p:spPr>
          <a:xfrm>
            <a:off x="3177180" y="4259478"/>
            <a:ext cx="53340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2018.9.5</a:t>
            </a:r>
            <a:endParaRPr sz="1000">
              <a:latin typeface="微软雅黑"/>
              <a:cs typeface="微软雅黑"/>
            </a:endParaRPr>
          </a:p>
        </p:txBody>
      </p:sp>
      <p:sp>
        <p:nvSpPr>
          <p:cNvPr id="20" name="object 29"/>
          <p:cNvSpPr/>
          <p:nvPr/>
        </p:nvSpPr>
        <p:spPr>
          <a:xfrm>
            <a:off x="3778906" y="4125111"/>
            <a:ext cx="1156970" cy="462280"/>
          </a:xfrm>
          <a:custGeom>
            <a:avLst/>
            <a:gdLst/>
            <a:ahLst/>
            <a:cxnLst/>
            <a:rect l="l" t="t" r="r" b="b"/>
            <a:pathLst>
              <a:path w="1156970" h="462279">
                <a:moveTo>
                  <a:pt x="925829" y="0"/>
                </a:moveTo>
                <a:lnTo>
                  <a:pt x="0" y="0"/>
                </a:lnTo>
                <a:lnTo>
                  <a:pt x="230885" y="230885"/>
                </a:lnTo>
                <a:lnTo>
                  <a:pt x="0" y="461771"/>
                </a:lnTo>
                <a:lnTo>
                  <a:pt x="925829" y="461771"/>
                </a:lnTo>
                <a:lnTo>
                  <a:pt x="1156715" y="230885"/>
                </a:lnTo>
                <a:lnTo>
                  <a:pt x="925829" y="0"/>
                </a:lnTo>
                <a:close/>
              </a:path>
            </a:pathLst>
          </a:custGeom>
          <a:solidFill>
            <a:schemeClr val="accent1">
              <a:lumMod val="75000"/>
            </a:schemeClr>
          </a:solidFill>
        </p:spPr>
        <p:txBody>
          <a:bodyPr wrap="square" lIns="0" tIns="0" rIns="0" bIns="0" rtlCol="0"/>
          <a:lstStyle/>
          <a:p>
            <a:endParaRPr/>
          </a:p>
        </p:txBody>
      </p:sp>
      <p:sp>
        <p:nvSpPr>
          <p:cNvPr id="21" name="object 30"/>
          <p:cNvSpPr/>
          <p:nvPr/>
        </p:nvSpPr>
        <p:spPr>
          <a:xfrm>
            <a:off x="3778906" y="4125111"/>
            <a:ext cx="1156970" cy="462280"/>
          </a:xfrm>
          <a:custGeom>
            <a:avLst/>
            <a:gdLst/>
            <a:ahLst/>
            <a:cxnLst/>
            <a:rect l="l" t="t" r="r" b="b"/>
            <a:pathLst>
              <a:path w="1156970" h="462279">
                <a:moveTo>
                  <a:pt x="0" y="0"/>
                </a:moveTo>
                <a:lnTo>
                  <a:pt x="925829" y="0"/>
                </a:lnTo>
                <a:lnTo>
                  <a:pt x="1156715" y="230885"/>
                </a:lnTo>
                <a:lnTo>
                  <a:pt x="925829" y="461771"/>
                </a:lnTo>
                <a:lnTo>
                  <a:pt x="0" y="461771"/>
                </a:lnTo>
                <a:lnTo>
                  <a:pt x="230885"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22" name="object 31"/>
          <p:cNvSpPr txBox="1"/>
          <p:nvPr/>
        </p:nvSpPr>
        <p:spPr>
          <a:xfrm>
            <a:off x="4102882" y="4259478"/>
            <a:ext cx="53340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2018.9.7</a:t>
            </a:r>
            <a:endParaRPr sz="1000">
              <a:latin typeface="微软雅黑"/>
              <a:cs typeface="微软雅黑"/>
            </a:endParaRPr>
          </a:p>
        </p:txBody>
      </p:sp>
      <p:sp>
        <p:nvSpPr>
          <p:cNvPr id="23" name="object 32"/>
          <p:cNvSpPr/>
          <p:nvPr/>
        </p:nvSpPr>
        <p:spPr>
          <a:xfrm>
            <a:off x="4703974" y="4125111"/>
            <a:ext cx="1156970" cy="462280"/>
          </a:xfrm>
          <a:custGeom>
            <a:avLst/>
            <a:gdLst/>
            <a:ahLst/>
            <a:cxnLst/>
            <a:rect l="l" t="t" r="r" b="b"/>
            <a:pathLst>
              <a:path w="1156970" h="462279">
                <a:moveTo>
                  <a:pt x="925829" y="0"/>
                </a:moveTo>
                <a:lnTo>
                  <a:pt x="0" y="0"/>
                </a:lnTo>
                <a:lnTo>
                  <a:pt x="230885" y="230885"/>
                </a:lnTo>
                <a:lnTo>
                  <a:pt x="0" y="461771"/>
                </a:lnTo>
                <a:lnTo>
                  <a:pt x="925829" y="461771"/>
                </a:lnTo>
                <a:lnTo>
                  <a:pt x="1156715" y="230885"/>
                </a:lnTo>
                <a:lnTo>
                  <a:pt x="925829" y="0"/>
                </a:lnTo>
                <a:close/>
              </a:path>
            </a:pathLst>
          </a:custGeom>
          <a:solidFill>
            <a:schemeClr val="accent1">
              <a:lumMod val="75000"/>
            </a:schemeClr>
          </a:solidFill>
        </p:spPr>
        <p:txBody>
          <a:bodyPr wrap="square" lIns="0" tIns="0" rIns="0" bIns="0" rtlCol="0"/>
          <a:lstStyle/>
          <a:p>
            <a:endParaRPr/>
          </a:p>
        </p:txBody>
      </p:sp>
      <p:sp>
        <p:nvSpPr>
          <p:cNvPr id="24" name="object 33"/>
          <p:cNvSpPr/>
          <p:nvPr/>
        </p:nvSpPr>
        <p:spPr>
          <a:xfrm>
            <a:off x="4703974" y="4125111"/>
            <a:ext cx="1156970" cy="462280"/>
          </a:xfrm>
          <a:custGeom>
            <a:avLst/>
            <a:gdLst/>
            <a:ahLst/>
            <a:cxnLst/>
            <a:rect l="l" t="t" r="r" b="b"/>
            <a:pathLst>
              <a:path w="1156970" h="462279">
                <a:moveTo>
                  <a:pt x="0" y="0"/>
                </a:moveTo>
                <a:lnTo>
                  <a:pt x="925829" y="0"/>
                </a:lnTo>
                <a:lnTo>
                  <a:pt x="1156715" y="230885"/>
                </a:lnTo>
                <a:lnTo>
                  <a:pt x="925829" y="461771"/>
                </a:lnTo>
                <a:lnTo>
                  <a:pt x="0" y="461771"/>
                </a:lnTo>
                <a:lnTo>
                  <a:pt x="230885"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25" name="object 34"/>
          <p:cNvSpPr txBox="1"/>
          <p:nvPr/>
        </p:nvSpPr>
        <p:spPr>
          <a:xfrm>
            <a:off x="4992009" y="4259478"/>
            <a:ext cx="60833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2019.1.10</a:t>
            </a:r>
            <a:endParaRPr sz="1000">
              <a:latin typeface="微软雅黑"/>
              <a:cs typeface="微软雅黑"/>
            </a:endParaRPr>
          </a:p>
        </p:txBody>
      </p:sp>
      <p:sp>
        <p:nvSpPr>
          <p:cNvPr id="26" name="object 35"/>
          <p:cNvSpPr/>
          <p:nvPr/>
        </p:nvSpPr>
        <p:spPr>
          <a:xfrm>
            <a:off x="5630566" y="4125111"/>
            <a:ext cx="1156970" cy="462280"/>
          </a:xfrm>
          <a:custGeom>
            <a:avLst/>
            <a:gdLst/>
            <a:ahLst/>
            <a:cxnLst/>
            <a:rect l="l" t="t" r="r" b="b"/>
            <a:pathLst>
              <a:path w="1156970" h="462279">
                <a:moveTo>
                  <a:pt x="925829" y="0"/>
                </a:moveTo>
                <a:lnTo>
                  <a:pt x="0" y="0"/>
                </a:lnTo>
                <a:lnTo>
                  <a:pt x="230886" y="230885"/>
                </a:lnTo>
                <a:lnTo>
                  <a:pt x="0" y="461771"/>
                </a:lnTo>
                <a:lnTo>
                  <a:pt x="925829" y="461771"/>
                </a:lnTo>
                <a:lnTo>
                  <a:pt x="1156716" y="230885"/>
                </a:lnTo>
                <a:lnTo>
                  <a:pt x="925829" y="0"/>
                </a:lnTo>
                <a:close/>
              </a:path>
            </a:pathLst>
          </a:custGeom>
          <a:solidFill>
            <a:schemeClr val="accent1">
              <a:lumMod val="75000"/>
            </a:schemeClr>
          </a:solidFill>
        </p:spPr>
        <p:txBody>
          <a:bodyPr wrap="square" lIns="0" tIns="0" rIns="0" bIns="0" rtlCol="0"/>
          <a:lstStyle/>
          <a:p>
            <a:endParaRPr/>
          </a:p>
        </p:txBody>
      </p:sp>
      <p:sp>
        <p:nvSpPr>
          <p:cNvPr id="27" name="object 36"/>
          <p:cNvSpPr/>
          <p:nvPr/>
        </p:nvSpPr>
        <p:spPr>
          <a:xfrm>
            <a:off x="5630566" y="4125111"/>
            <a:ext cx="1156970" cy="462280"/>
          </a:xfrm>
          <a:custGeom>
            <a:avLst/>
            <a:gdLst/>
            <a:ahLst/>
            <a:cxnLst/>
            <a:rect l="l" t="t" r="r" b="b"/>
            <a:pathLst>
              <a:path w="1156970" h="462279">
                <a:moveTo>
                  <a:pt x="0" y="0"/>
                </a:moveTo>
                <a:lnTo>
                  <a:pt x="925829" y="0"/>
                </a:lnTo>
                <a:lnTo>
                  <a:pt x="1156716" y="230885"/>
                </a:lnTo>
                <a:lnTo>
                  <a:pt x="925829" y="461771"/>
                </a:lnTo>
                <a:lnTo>
                  <a:pt x="0" y="461771"/>
                </a:lnTo>
                <a:lnTo>
                  <a:pt x="230886"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28" name="object 37"/>
          <p:cNvSpPr txBox="1"/>
          <p:nvPr/>
        </p:nvSpPr>
        <p:spPr>
          <a:xfrm>
            <a:off x="5917967" y="4259478"/>
            <a:ext cx="60833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2019.5.13</a:t>
            </a:r>
            <a:endParaRPr sz="1000">
              <a:latin typeface="微软雅黑"/>
              <a:cs typeface="微软雅黑"/>
            </a:endParaRPr>
          </a:p>
        </p:txBody>
      </p:sp>
      <p:sp>
        <p:nvSpPr>
          <p:cNvPr id="29" name="object 38"/>
          <p:cNvSpPr/>
          <p:nvPr/>
        </p:nvSpPr>
        <p:spPr>
          <a:xfrm>
            <a:off x="6555633" y="4125111"/>
            <a:ext cx="1156970" cy="462280"/>
          </a:xfrm>
          <a:custGeom>
            <a:avLst/>
            <a:gdLst/>
            <a:ahLst/>
            <a:cxnLst/>
            <a:rect l="l" t="t" r="r" b="b"/>
            <a:pathLst>
              <a:path w="1156970" h="462279">
                <a:moveTo>
                  <a:pt x="925829" y="0"/>
                </a:moveTo>
                <a:lnTo>
                  <a:pt x="0" y="0"/>
                </a:lnTo>
                <a:lnTo>
                  <a:pt x="230885" y="230885"/>
                </a:lnTo>
                <a:lnTo>
                  <a:pt x="0" y="461771"/>
                </a:lnTo>
                <a:lnTo>
                  <a:pt x="925829" y="461771"/>
                </a:lnTo>
                <a:lnTo>
                  <a:pt x="1156716" y="230885"/>
                </a:lnTo>
                <a:lnTo>
                  <a:pt x="925829" y="0"/>
                </a:lnTo>
                <a:close/>
              </a:path>
            </a:pathLst>
          </a:custGeom>
          <a:solidFill>
            <a:schemeClr val="accent1">
              <a:lumMod val="75000"/>
            </a:schemeClr>
          </a:solidFill>
        </p:spPr>
        <p:txBody>
          <a:bodyPr wrap="square" lIns="0" tIns="0" rIns="0" bIns="0" rtlCol="0"/>
          <a:lstStyle/>
          <a:p>
            <a:endParaRPr/>
          </a:p>
        </p:txBody>
      </p:sp>
      <p:sp>
        <p:nvSpPr>
          <p:cNvPr id="30" name="object 39"/>
          <p:cNvSpPr/>
          <p:nvPr/>
        </p:nvSpPr>
        <p:spPr>
          <a:xfrm>
            <a:off x="6555633" y="4125111"/>
            <a:ext cx="1156970" cy="462280"/>
          </a:xfrm>
          <a:custGeom>
            <a:avLst/>
            <a:gdLst/>
            <a:ahLst/>
            <a:cxnLst/>
            <a:rect l="l" t="t" r="r" b="b"/>
            <a:pathLst>
              <a:path w="1156970" h="462279">
                <a:moveTo>
                  <a:pt x="0" y="0"/>
                </a:moveTo>
                <a:lnTo>
                  <a:pt x="925829" y="0"/>
                </a:lnTo>
                <a:lnTo>
                  <a:pt x="1156716" y="230885"/>
                </a:lnTo>
                <a:lnTo>
                  <a:pt x="925829" y="461771"/>
                </a:lnTo>
                <a:lnTo>
                  <a:pt x="0" y="461771"/>
                </a:lnTo>
                <a:lnTo>
                  <a:pt x="230885"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31" name="object 40"/>
          <p:cNvSpPr txBox="1"/>
          <p:nvPr/>
        </p:nvSpPr>
        <p:spPr>
          <a:xfrm>
            <a:off x="6843669" y="4259478"/>
            <a:ext cx="60833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2019.5.21</a:t>
            </a:r>
            <a:endParaRPr sz="1000">
              <a:latin typeface="微软雅黑"/>
              <a:cs typeface="微软雅黑"/>
            </a:endParaRPr>
          </a:p>
        </p:txBody>
      </p:sp>
      <p:sp>
        <p:nvSpPr>
          <p:cNvPr id="32" name="object 41"/>
          <p:cNvSpPr/>
          <p:nvPr/>
        </p:nvSpPr>
        <p:spPr>
          <a:xfrm>
            <a:off x="7480702" y="4125111"/>
            <a:ext cx="1156970" cy="462280"/>
          </a:xfrm>
          <a:custGeom>
            <a:avLst/>
            <a:gdLst/>
            <a:ahLst/>
            <a:cxnLst/>
            <a:rect l="l" t="t" r="r" b="b"/>
            <a:pathLst>
              <a:path w="1156970" h="462279">
                <a:moveTo>
                  <a:pt x="925829" y="0"/>
                </a:moveTo>
                <a:lnTo>
                  <a:pt x="0" y="0"/>
                </a:lnTo>
                <a:lnTo>
                  <a:pt x="230885" y="230885"/>
                </a:lnTo>
                <a:lnTo>
                  <a:pt x="0" y="461771"/>
                </a:lnTo>
                <a:lnTo>
                  <a:pt x="925829" y="461771"/>
                </a:lnTo>
                <a:lnTo>
                  <a:pt x="1156715" y="230885"/>
                </a:lnTo>
                <a:lnTo>
                  <a:pt x="925829" y="0"/>
                </a:lnTo>
                <a:close/>
              </a:path>
            </a:pathLst>
          </a:custGeom>
          <a:solidFill>
            <a:schemeClr val="accent1">
              <a:lumMod val="75000"/>
            </a:schemeClr>
          </a:solidFill>
        </p:spPr>
        <p:txBody>
          <a:bodyPr wrap="square" lIns="0" tIns="0" rIns="0" bIns="0" rtlCol="0"/>
          <a:lstStyle/>
          <a:p>
            <a:endParaRPr/>
          </a:p>
        </p:txBody>
      </p:sp>
      <p:sp>
        <p:nvSpPr>
          <p:cNvPr id="33" name="object 42"/>
          <p:cNvSpPr/>
          <p:nvPr/>
        </p:nvSpPr>
        <p:spPr>
          <a:xfrm>
            <a:off x="7480702" y="4125111"/>
            <a:ext cx="1156970" cy="462280"/>
          </a:xfrm>
          <a:custGeom>
            <a:avLst/>
            <a:gdLst/>
            <a:ahLst/>
            <a:cxnLst/>
            <a:rect l="l" t="t" r="r" b="b"/>
            <a:pathLst>
              <a:path w="1156970" h="462279">
                <a:moveTo>
                  <a:pt x="0" y="0"/>
                </a:moveTo>
                <a:lnTo>
                  <a:pt x="925829" y="0"/>
                </a:lnTo>
                <a:lnTo>
                  <a:pt x="1156715" y="230885"/>
                </a:lnTo>
                <a:lnTo>
                  <a:pt x="925829" y="461771"/>
                </a:lnTo>
                <a:lnTo>
                  <a:pt x="0" y="461771"/>
                </a:lnTo>
                <a:lnTo>
                  <a:pt x="230885"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34" name="object 43"/>
          <p:cNvSpPr txBox="1"/>
          <p:nvPr/>
        </p:nvSpPr>
        <p:spPr>
          <a:xfrm>
            <a:off x="7769245" y="4259478"/>
            <a:ext cx="60833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2019.5.28</a:t>
            </a:r>
            <a:endParaRPr sz="1000">
              <a:latin typeface="微软雅黑"/>
              <a:cs typeface="微软雅黑"/>
            </a:endParaRPr>
          </a:p>
        </p:txBody>
      </p:sp>
      <p:sp>
        <p:nvSpPr>
          <p:cNvPr id="35" name="object 44"/>
          <p:cNvSpPr/>
          <p:nvPr/>
        </p:nvSpPr>
        <p:spPr>
          <a:xfrm>
            <a:off x="8407293" y="4125111"/>
            <a:ext cx="1156970" cy="462280"/>
          </a:xfrm>
          <a:custGeom>
            <a:avLst/>
            <a:gdLst/>
            <a:ahLst/>
            <a:cxnLst/>
            <a:rect l="l" t="t" r="r" b="b"/>
            <a:pathLst>
              <a:path w="1156970" h="462279">
                <a:moveTo>
                  <a:pt x="925830" y="0"/>
                </a:moveTo>
                <a:lnTo>
                  <a:pt x="0" y="0"/>
                </a:lnTo>
                <a:lnTo>
                  <a:pt x="230886" y="230885"/>
                </a:lnTo>
                <a:lnTo>
                  <a:pt x="0" y="461771"/>
                </a:lnTo>
                <a:lnTo>
                  <a:pt x="925830" y="461771"/>
                </a:lnTo>
                <a:lnTo>
                  <a:pt x="1156716" y="230885"/>
                </a:lnTo>
                <a:lnTo>
                  <a:pt x="925830" y="0"/>
                </a:lnTo>
                <a:close/>
              </a:path>
            </a:pathLst>
          </a:custGeom>
          <a:solidFill>
            <a:schemeClr val="accent1">
              <a:lumMod val="75000"/>
            </a:schemeClr>
          </a:solidFill>
        </p:spPr>
        <p:txBody>
          <a:bodyPr wrap="square" lIns="0" tIns="0" rIns="0" bIns="0" rtlCol="0"/>
          <a:lstStyle/>
          <a:p>
            <a:endParaRPr/>
          </a:p>
        </p:txBody>
      </p:sp>
      <p:sp>
        <p:nvSpPr>
          <p:cNvPr id="36" name="object 45"/>
          <p:cNvSpPr/>
          <p:nvPr/>
        </p:nvSpPr>
        <p:spPr>
          <a:xfrm>
            <a:off x="8407293" y="4125111"/>
            <a:ext cx="1156970" cy="462280"/>
          </a:xfrm>
          <a:custGeom>
            <a:avLst/>
            <a:gdLst/>
            <a:ahLst/>
            <a:cxnLst/>
            <a:rect l="l" t="t" r="r" b="b"/>
            <a:pathLst>
              <a:path w="1156970" h="462279">
                <a:moveTo>
                  <a:pt x="0" y="0"/>
                </a:moveTo>
                <a:lnTo>
                  <a:pt x="925830" y="0"/>
                </a:lnTo>
                <a:lnTo>
                  <a:pt x="1156716" y="230885"/>
                </a:lnTo>
                <a:lnTo>
                  <a:pt x="925830" y="461771"/>
                </a:lnTo>
                <a:lnTo>
                  <a:pt x="0" y="461771"/>
                </a:lnTo>
                <a:lnTo>
                  <a:pt x="230886" y="230885"/>
                </a:lnTo>
                <a:lnTo>
                  <a:pt x="0" y="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37" name="object 46"/>
          <p:cNvSpPr txBox="1"/>
          <p:nvPr/>
        </p:nvSpPr>
        <p:spPr>
          <a:xfrm>
            <a:off x="8694949" y="4259478"/>
            <a:ext cx="608330" cy="17780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00" spc="-5" dirty="0">
                <a:solidFill>
                  <a:srgbClr val="FFFFFF"/>
                </a:solidFill>
                <a:latin typeface="微软雅黑"/>
                <a:cs typeface="微软雅黑"/>
              </a:rPr>
              <a:t>2019.6.18</a:t>
            </a:r>
            <a:endParaRPr sz="1000">
              <a:latin typeface="微软雅黑"/>
              <a:cs typeface="微软雅黑"/>
            </a:endParaRPr>
          </a:p>
        </p:txBody>
      </p:sp>
      <p:sp>
        <p:nvSpPr>
          <p:cNvPr id="38" name="object 47"/>
          <p:cNvSpPr txBox="1"/>
          <p:nvPr/>
        </p:nvSpPr>
        <p:spPr>
          <a:xfrm>
            <a:off x="870966" y="2736747"/>
            <a:ext cx="1557655" cy="830580"/>
          </a:xfrm>
          <a:prstGeom prst="rect">
            <a:avLst/>
          </a:prstGeom>
          <a:solidFill>
            <a:srgbClr val="FFFFFF"/>
          </a:solidFill>
          <a:ln w="25908">
            <a:solidFill>
              <a:schemeClr val="accent2">
                <a:lumMod val="75000"/>
              </a:schemeClr>
            </a:solidFill>
          </a:ln>
        </p:spPr>
        <p:txBody>
          <a:bodyPr vert="horz" wrap="square" lIns="0" tIns="37465" rIns="0" bIns="0" rtlCol="0">
            <a:spAutoFit/>
          </a:bodyPr>
          <a:lstStyle/>
          <a:p>
            <a:pPr marL="90805" marR="241935" algn="just">
              <a:lnSpc>
                <a:spcPct val="100000"/>
              </a:lnSpc>
              <a:spcBef>
                <a:spcPts val="295"/>
              </a:spcBef>
            </a:pPr>
            <a:r>
              <a:rPr sz="1600" spc="-5" dirty="0">
                <a:latin typeface="微软雅黑"/>
                <a:cs typeface="微软雅黑"/>
              </a:rPr>
              <a:t>《中华人民共 和国网络安全 法》正式颁布</a:t>
            </a:r>
            <a:endParaRPr sz="1600">
              <a:latin typeface="微软雅黑"/>
              <a:cs typeface="微软雅黑"/>
            </a:endParaRPr>
          </a:p>
        </p:txBody>
      </p:sp>
      <p:sp>
        <p:nvSpPr>
          <p:cNvPr id="39" name="object 48"/>
          <p:cNvSpPr txBox="1"/>
          <p:nvPr/>
        </p:nvSpPr>
        <p:spPr>
          <a:xfrm>
            <a:off x="3525921" y="4917592"/>
            <a:ext cx="1691639" cy="1077595"/>
          </a:xfrm>
          <a:prstGeom prst="rect">
            <a:avLst/>
          </a:prstGeom>
          <a:solidFill>
            <a:srgbClr val="FFFFFF"/>
          </a:solidFill>
          <a:ln w="25907">
            <a:solidFill>
              <a:schemeClr val="accent1">
                <a:lumMod val="60000"/>
                <a:lumOff val="40000"/>
              </a:schemeClr>
            </a:solidFill>
          </a:ln>
        </p:spPr>
        <p:txBody>
          <a:bodyPr vert="horz" wrap="square" lIns="0" tIns="37465" rIns="0" bIns="0" rtlCol="0">
            <a:spAutoFit/>
          </a:bodyPr>
          <a:lstStyle/>
          <a:p>
            <a:pPr marL="91440" marR="172720" algn="just">
              <a:lnSpc>
                <a:spcPct val="100000"/>
              </a:lnSpc>
              <a:spcBef>
                <a:spcPts val="295"/>
              </a:spcBef>
            </a:pPr>
            <a:r>
              <a:rPr sz="1600" spc="-5" dirty="0">
                <a:latin typeface="微软雅黑"/>
                <a:cs typeface="微软雅黑"/>
              </a:rPr>
              <a:t>全国人大常委会 发布《十三届全 国人大常委会立 法规划》</a:t>
            </a:r>
            <a:endParaRPr sz="1600">
              <a:latin typeface="微软雅黑"/>
              <a:cs typeface="微软雅黑"/>
            </a:endParaRPr>
          </a:p>
        </p:txBody>
      </p:sp>
      <p:sp>
        <p:nvSpPr>
          <p:cNvPr id="40" name="object 49"/>
          <p:cNvSpPr txBox="1"/>
          <p:nvPr/>
        </p:nvSpPr>
        <p:spPr>
          <a:xfrm>
            <a:off x="1684782" y="4917592"/>
            <a:ext cx="1691639" cy="1077595"/>
          </a:xfrm>
          <a:prstGeom prst="rect">
            <a:avLst/>
          </a:prstGeom>
          <a:solidFill>
            <a:srgbClr val="FFFFFF"/>
          </a:solidFill>
          <a:ln w="25907">
            <a:solidFill>
              <a:schemeClr val="accent1">
                <a:lumMod val="60000"/>
                <a:lumOff val="40000"/>
              </a:schemeClr>
            </a:solidFill>
          </a:ln>
        </p:spPr>
        <p:txBody>
          <a:bodyPr vert="horz" wrap="square" lIns="0" tIns="37465" rIns="0" bIns="0" rtlCol="0">
            <a:spAutoFit/>
          </a:bodyPr>
          <a:lstStyle/>
          <a:p>
            <a:pPr marL="90805" marR="111125">
              <a:lnSpc>
                <a:spcPct val="100000"/>
              </a:lnSpc>
              <a:spcBef>
                <a:spcPts val="295"/>
              </a:spcBef>
            </a:pPr>
            <a:r>
              <a:rPr sz="1600" spc="-5" dirty="0">
                <a:latin typeface="微软雅黑"/>
                <a:cs typeface="微软雅黑"/>
              </a:rPr>
              <a:t>公安部发布</a:t>
            </a:r>
            <a:r>
              <a:rPr sz="1600" spc="-75" dirty="0">
                <a:latin typeface="微软雅黑"/>
                <a:cs typeface="微软雅黑"/>
              </a:rPr>
              <a:t> </a:t>
            </a:r>
            <a:r>
              <a:rPr sz="1600" spc="-5" dirty="0">
                <a:latin typeface="微软雅黑"/>
                <a:cs typeface="微软雅黑"/>
              </a:rPr>
              <a:t>《网 络安全等级保护 条例</a:t>
            </a:r>
            <a:r>
              <a:rPr sz="1600" spc="-15" dirty="0">
                <a:latin typeface="微软雅黑"/>
                <a:cs typeface="微软雅黑"/>
              </a:rPr>
              <a:t>(</a:t>
            </a:r>
            <a:r>
              <a:rPr sz="1600" spc="-5" dirty="0">
                <a:latin typeface="微软雅黑"/>
                <a:cs typeface="微软雅黑"/>
              </a:rPr>
              <a:t>征求意见 稿</a:t>
            </a:r>
            <a:r>
              <a:rPr sz="1600" spc="-15" dirty="0">
                <a:latin typeface="微软雅黑"/>
                <a:cs typeface="微软雅黑"/>
              </a:rPr>
              <a:t>)</a:t>
            </a:r>
            <a:r>
              <a:rPr sz="1600" spc="-5" dirty="0">
                <a:latin typeface="微软雅黑"/>
                <a:cs typeface="微软雅黑"/>
              </a:rPr>
              <a:t>》</a:t>
            </a:r>
            <a:endParaRPr sz="1600">
              <a:latin typeface="微软雅黑"/>
              <a:cs typeface="微软雅黑"/>
            </a:endParaRPr>
          </a:p>
        </p:txBody>
      </p:sp>
      <p:sp>
        <p:nvSpPr>
          <p:cNvPr id="41" name="object 50"/>
          <p:cNvSpPr txBox="1"/>
          <p:nvPr/>
        </p:nvSpPr>
        <p:spPr>
          <a:xfrm>
            <a:off x="2666386" y="2538628"/>
            <a:ext cx="1409700" cy="1323340"/>
          </a:xfrm>
          <a:prstGeom prst="rect">
            <a:avLst/>
          </a:prstGeom>
          <a:solidFill>
            <a:srgbClr val="FFFFFF"/>
          </a:solidFill>
          <a:ln w="25907">
            <a:solidFill>
              <a:schemeClr val="accent1">
                <a:lumMod val="60000"/>
                <a:lumOff val="40000"/>
              </a:schemeClr>
            </a:solidFill>
          </a:ln>
        </p:spPr>
        <p:txBody>
          <a:bodyPr vert="horz" wrap="square" lIns="0" tIns="37465" rIns="0" bIns="0" rtlCol="0">
            <a:spAutoFit/>
          </a:bodyPr>
          <a:lstStyle/>
          <a:p>
            <a:pPr marL="90805">
              <a:lnSpc>
                <a:spcPct val="100000"/>
              </a:lnSpc>
              <a:spcBef>
                <a:spcPts val="295"/>
              </a:spcBef>
            </a:pPr>
            <a:r>
              <a:rPr sz="1600" spc="-5" dirty="0">
                <a:latin typeface="微软雅黑"/>
                <a:cs typeface="微软雅黑"/>
              </a:rPr>
              <a:t>公安部发布第</a:t>
            </a:r>
            <a:endParaRPr sz="1600" dirty="0">
              <a:latin typeface="微软雅黑"/>
              <a:cs typeface="微软雅黑"/>
            </a:endParaRPr>
          </a:p>
          <a:p>
            <a:pPr marL="90805">
              <a:lnSpc>
                <a:spcPct val="100000"/>
              </a:lnSpc>
            </a:pPr>
            <a:r>
              <a:rPr sz="1600" spc="-5" dirty="0">
                <a:latin typeface="微软雅黑"/>
                <a:cs typeface="微软雅黑"/>
              </a:rPr>
              <a:t>151号部长令</a:t>
            </a:r>
            <a:endParaRPr sz="1600" dirty="0">
              <a:latin typeface="微软雅黑"/>
              <a:cs typeface="微软雅黑"/>
            </a:endParaRPr>
          </a:p>
          <a:p>
            <a:pPr marL="90805" marR="95250" algn="just">
              <a:lnSpc>
                <a:spcPct val="100000"/>
              </a:lnSpc>
            </a:pPr>
            <a:r>
              <a:rPr sz="1600" spc="-5" dirty="0">
                <a:latin typeface="微软雅黑"/>
                <a:cs typeface="微软雅黑"/>
              </a:rPr>
              <a:t>《公安机关互 </a:t>
            </a:r>
            <a:r>
              <a:rPr sz="1600" spc="-10" dirty="0">
                <a:latin typeface="微软雅黑"/>
                <a:cs typeface="微软雅黑"/>
              </a:rPr>
              <a:t>联网安全监督 </a:t>
            </a:r>
            <a:r>
              <a:rPr sz="1600" spc="-5" dirty="0">
                <a:latin typeface="微软雅黑"/>
                <a:cs typeface="微软雅黑"/>
              </a:rPr>
              <a:t>检查规定》</a:t>
            </a:r>
            <a:endParaRPr sz="1600" dirty="0">
              <a:latin typeface="微软雅黑"/>
              <a:cs typeface="微软雅黑"/>
            </a:endParaRPr>
          </a:p>
        </p:txBody>
      </p:sp>
      <p:sp>
        <p:nvSpPr>
          <p:cNvPr id="43" name="object 52"/>
          <p:cNvSpPr txBox="1"/>
          <p:nvPr/>
        </p:nvSpPr>
        <p:spPr>
          <a:xfrm>
            <a:off x="4371741" y="2662072"/>
            <a:ext cx="1640205" cy="1077595"/>
          </a:xfrm>
          <a:prstGeom prst="rect">
            <a:avLst/>
          </a:prstGeom>
          <a:solidFill>
            <a:srgbClr val="FFFFFF"/>
          </a:solidFill>
          <a:ln w="25907">
            <a:solidFill>
              <a:schemeClr val="accent1">
                <a:lumMod val="60000"/>
                <a:lumOff val="40000"/>
              </a:schemeClr>
            </a:solidFill>
          </a:ln>
        </p:spPr>
        <p:txBody>
          <a:bodyPr vert="horz" wrap="square" lIns="0" tIns="36830" rIns="0" bIns="0" rtlCol="0">
            <a:spAutoFit/>
          </a:bodyPr>
          <a:lstStyle/>
          <a:p>
            <a:pPr marL="91440" marR="121285" algn="just">
              <a:lnSpc>
                <a:spcPct val="100000"/>
              </a:lnSpc>
              <a:spcBef>
                <a:spcPts val="290"/>
              </a:spcBef>
            </a:pPr>
            <a:r>
              <a:rPr sz="1600" spc="-5" dirty="0">
                <a:latin typeface="微软雅黑"/>
                <a:cs typeface="微软雅黑"/>
              </a:rPr>
              <a:t>国家互联网信息 办公室发布《区 块链信息服务管 </a:t>
            </a:r>
            <a:r>
              <a:rPr sz="1600" spc="-10" dirty="0">
                <a:latin typeface="微软雅黑"/>
                <a:cs typeface="微软雅黑"/>
              </a:rPr>
              <a:t>理规</a:t>
            </a:r>
            <a:r>
              <a:rPr sz="1600" spc="-5" dirty="0">
                <a:latin typeface="微软雅黑"/>
                <a:cs typeface="微软雅黑"/>
              </a:rPr>
              <a:t>定》</a:t>
            </a:r>
            <a:endParaRPr sz="1600">
              <a:latin typeface="微软雅黑"/>
              <a:cs typeface="微软雅黑"/>
            </a:endParaRPr>
          </a:p>
        </p:txBody>
      </p:sp>
      <p:sp>
        <p:nvSpPr>
          <p:cNvPr id="45" name="object 54"/>
          <p:cNvSpPr txBox="1"/>
          <p:nvPr/>
        </p:nvSpPr>
        <p:spPr>
          <a:xfrm>
            <a:off x="5430921" y="4917592"/>
            <a:ext cx="1704339" cy="1077595"/>
          </a:xfrm>
          <a:prstGeom prst="rect">
            <a:avLst/>
          </a:prstGeom>
          <a:solidFill>
            <a:srgbClr val="FFFFFF"/>
          </a:solidFill>
          <a:ln w="25907">
            <a:solidFill>
              <a:schemeClr val="accent1">
                <a:lumMod val="60000"/>
                <a:lumOff val="40000"/>
              </a:schemeClr>
            </a:solidFill>
          </a:ln>
        </p:spPr>
        <p:txBody>
          <a:bodyPr vert="horz" wrap="square" lIns="0" tIns="37465" rIns="0" bIns="0" rtlCol="0">
            <a:spAutoFit/>
          </a:bodyPr>
          <a:lstStyle/>
          <a:p>
            <a:pPr marL="91440" marR="186055" algn="just">
              <a:lnSpc>
                <a:spcPct val="100000"/>
              </a:lnSpc>
              <a:spcBef>
                <a:spcPts val="295"/>
              </a:spcBef>
            </a:pPr>
            <a:r>
              <a:rPr sz="1600" spc="-5" dirty="0">
                <a:latin typeface="微软雅黑"/>
                <a:cs typeface="微软雅黑"/>
              </a:rPr>
              <a:t>公安部发布《信 息安全技术网络 安全等级保护基 本要求》</a:t>
            </a:r>
            <a:endParaRPr sz="1600">
              <a:latin typeface="微软雅黑"/>
              <a:cs typeface="微软雅黑"/>
            </a:endParaRPr>
          </a:p>
        </p:txBody>
      </p:sp>
      <p:sp>
        <p:nvSpPr>
          <p:cNvPr id="46" name="object 55"/>
          <p:cNvSpPr txBox="1"/>
          <p:nvPr/>
        </p:nvSpPr>
        <p:spPr>
          <a:xfrm>
            <a:off x="6282838" y="2662072"/>
            <a:ext cx="1640205" cy="1077595"/>
          </a:xfrm>
          <a:prstGeom prst="rect">
            <a:avLst/>
          </a:prstGeom>
          <a:solidFill>
            <a:srgbClr val="FFFFFF"/>
          </a:solidFill>
          <a:ln w="25907">
            <a:solidFill>
              <a:schemeClr val="accent1">
                <a:lumMod val="60000"/>
                <a:lumOff val="40000"/>
              </a:schemeClr>
            </a:solidFill>
          </a:ln>
        </p:spPr>
        <p:txBody>
          <a:bodyPr vert="horz" wrap="square" lIns="0" tIns="36830" rIns="0" bIns="0" rtlCol="0">
            <a:spAutoFit/>
          </a:bodyPr>
          <a:lstStyle/>
          <a:p>
            <a:pPr marL="91440" marR="121285" algn="just">
              <a:lnSpc>
                <a:spcPct val="100000"/>
              </a:lnSpc>
              <a:spcBef>
                <a:spcPts val="290"/>
              </a:spcBef>
            </a:pPr>
            <a:r>
              <a:rPr sz="1600" spc="-5" dirty="0">
                <a:latin typeface="微软雅黑"/>
                <a:cs typeface="微软雅黑"/>
              </a:rPr>
              <a:t>国家互联网信息 办公室发布《网 络安全审查办法</a:t>
            </a:r>
            <a:endParaRPr sz="1600">
              <a:latin typeface="微软雅黑"/>
              <a:cs typeface="微软雅黑"/>
            </a:endParaRPr>
          </a:p>
          <a:p>
            <a:pPr marL="91440" algn="just">
              <a:lnSpc>
                <a:spcPct val="100000"/>
              </a:lnSpc>
            </a:pPr>
            <a:r>
              <a:rPr sz="1600" spc="-15" dirty="0">
                <a:latin typeface="微软雅黑"/>
                <a:cs typeface="微软雅黑"/>
              </a:rPr>
              <a:t>(</a:t>
            </a:r>
            <a:r>
              <a:rPr sz="1600" spc="-10" dirty="0">
                <a:latin typeface="微软雅黑"/>
                <a:cs typeface="微软雅黑"/>
              </a:rPr>
              <a:t>征求意见稿</a:t>
            </a:r>
            <a:r>
              <a:rPr sz="1600" spc="-15" dirty="0">
                <a:latin typeface="微软雅黑"/>
                <a:cs typeface="微软雅黑"/>
              </a:rPr>
              <a:t>)</a:t>
            </a:r>
            <a:r>
              <a:rPr sz="1600" spc="-5" dirty="0">
                <a:latin typeface="微软雅黑"/>
                <a:cs typeface="微软雅黑"/>
              </a:rPr>
              <a:t>》</a:t>
            </a:r>
            <a:endParaRPr sz="1600">
              <a:latin typeface="微软雅黑"/>
              <a:cs typeface="微软雅黑"/>
            </a:endParaRPr>
          </a:p>
        </p:txBody>
      </p:sp>
      <p:sp>
        <p:nvSpPr>
          <p:cNvPr id="47" name="object 56"/>
          <p:cNvSpPr txBox="1"/>
          <p:nvPr/>
        </p:nvSpPr>
        <p:spPr>
          <a:xfrm>
            <a:off x="7342588" y="4907388"/>
            <a:ext cx="1690370" cy="1077595"/>
          </a:xfrm>
          <a:prstGeom prst="rect">
            <a:avLst/>
          </a:prstGeom>
          <a:solidFill>
            <a:srgbClr val="FFFFFF"/>
          </a:solidFill>
          <a:ln w="25907">
            <a:solidFill>
              <a:schemeClr val="accent1">
                <a:lumMod val="60000"/>
                <a:lumOff val="40000"/>
              </a:schemeClr>
            </a:solidFill>
          </a:ln>
        </p:spPr>
        <p:txBody>
          <a:bodyPr vert="horz" wrap="square" lIns="0" tIns="37465" rIns="0" bIns="0" rtlCol="0">
            <a:spAutoFit/>
          </a:bodyPr>
          <a:lstStyle/>
          <a:p>
            <a:pPr marL="91440" marR="169545" algn="just">
              <a:lnSpc>
                <a:spcPct val="100000"/>
              </a:lnSpc>
              <a:spcBef>
                <a:spcPts val="295"/>
              </a:spcBef>
            </a:pPr>
            <a:r>
              <a:rPr sz="1600" spc="-5" dirty="0">
                <a:latin typeface="微软雅黑"/>
                <a:cs typeface="微软雅黑"/>
              </a:rPr>
              <a:t>国家互联网信息 办公室发</a:t>
            </a:r>
            <a:r>
              <a:rPr sz="1600" spc="-15" dirty="0">
                <a:latin typeface="微软雅黑"/>
                <a:cs typeface="微软雅黑"/>
              </a:rPr>
              <a:t>布</a:t>
            </a:r>
            <a:r>
              <a:rPr sz="1600" spc="-5" dirty="0">
                <a:latin typeface="微软雅黑"/>
                <a:cs typeface="微软雅黑"/>
              </a:rPr>
              <a:t>《数 据安全管理办法</a:t>
            </a:r>
            <a:endParaRPr sz="1600">
              <a:latin typeface="微软雅黑"/>
              <a:cs typeface="微软雅黑"/>
            </a:endParaRPr>
          </a:p>
          <a:p>
            <a:pPr marL="91440" algn="just">
              <a:lnSpc>
                <a:spcPct val="100000"/>
              </a:lnSpc>
              <a:spcBef>
                <a:spcPts val="5"/>
              </a:spcBef>
            </a:pPr>
            <a:r>
              <a:rPr sz="1600" spc="-5" dirty="0">
                <a:latin typeface="微软雅黑"/>
                <a:cs typeface="微软雅黑"/>
              </a:rPr>
              <a:t>（征求</a:t>
            </a:r>
            <a:r>
              <a:rPr sz="1600" spc="5" dirty="0">
                <a:latin typeface="微软雅黑"/>
                <a:cs typeface="微软雅黑"/>
              </a:rPr>
              <a:t>意</a:t>
            </a:r>
            <a:r>
              <a:rPr sz="1600" spc="-5" dirty="0">
                <a:latin typeface="微软雅黑"/>
                <a:cs typeface="微软雅黑"/>
              </a:rPr>
              <a:t>见稿）</a:t>
            </a:r>
            <a:endParaRPr sz="1600">
              <a:latin typeface="微软雅黑"/>
              <a:cs typeface="微软雅黑"/>
            </a:endParaRPr>
          </a:p>
        </p:txBody>
      </p:sp>
      <p:sp>
        <p:nvSpPr>
          <p:cNvPr id="48" name="object 57"/>
          <p:cNvSpPr txBox="1"/>
          <p:nvPr/>
        </p:nvSpPr>
        <p:spPr>
          <a:xfrm>
            <a:off x="8744508" y="5686533"/>
            <a:ext cx="228600" cy="269240"/>
          </a:xfrm>
          <a:prstGeom prst="rect">
            <a:avLst/>
          </a:prstGeom>
          <a:ln>
            <a:solidFill>
              <a:schemeClr val="accent1">
                <a:lumMod val="60000"/>
                <a:lumOff val="40000"/>
              </a:schemeClr>
            </a:solidFill>
          </a:ln>
        </p:spPr>
        <p:txBody>
          <a:bodyPr vert="horz" wrap="square" lIns="0" tIns="12065" rIns="0" bIns="0" rtlCol="0">
            <a:spAutoFit/>
          </a:bodyPr>
          <a:lstStyle/>
          <a:p>
            <a:pPr marL="12700">
              <a:lnSpc>
                <a:spcPct val="100000"/>
              </a:lnSpc>
              <a:spcBef>
                <a:spcPts val="95"/>
              </a:spcBef>
            </a:pPr>
            <a:r>
              <a:rPr sz="1600" spc="-5" dirty="0">
                <a:latin typeface="微软雅黑"/>
                <a:cs typeface="微软雅黑"/>
              </a:rPr>
              <a:t>》</a:t>
            </a:r>
            <a:endParaRPr sz="1600" dirty="0">
              <a:latin typeface="微软雅黑"/>
              <a:cs typeface="微软雅黑"/>
            </a:endParaRPr>
          </a:p>
        </p:txBody>
      </p:sp>
      <p:sp>
        <p:nvSpPr>
          <p:cNvPr id="49" name="object 58"/>
          <p:cNvSpPr txBox="1"/>
          <p:nvPr/>
        </p:nvSpPr>
        <p:spPr>
          <a:xfrm>
            <a:off x="8085729" y="2662072"/>
            <a:ext cx="1640205" cy="1077595"/>
          </a:xfrm>
          <a:prstGeom prst="rect">
            <a:avLst/>
          </a:prstGeom>
          <a:solidFill>
            <a:srgbClr val="FFFFFF"/>
          </a:solidFill>
          <a:ln w="25907">
            <a:solidFill>
              <a:schemeClr val="accent2">
                <a:lumMod val="75000"/>
              </a:schemeClr>
            </a:solidFill>
          </a:ln>
        </p:spPr>
        <p:txBody>
          <a:bodyPr vert="horz" wrap="square" lIns="0" tIns="36830" rIns="0" bIns="0" rtlCol="0">
            <a:spAutoFit/>
          </a:bodyPr>
          <a:lstStyle/>
          <a:p>
            <a:pPr marL="91440" marR="121285">
              <a:lnSpc>
                <a:spcPct val="100000"/>
              </a:lnSpc>
              <a:spcBef>
                <a:spcPts val="290"/>
              </a:spcBef>
            </a:pPr>
            <a:r>
              <a:rPr sz="1600" spc="-5" dirty="0">
                <a:latin typeface="微软雅黑"/>
                <a:cs typeface="微软雅黑"/>
              </a:rPr>
              <a:t>工信部发布《网 络安全漏洞管理 规定</a:t>
            </a:r>
            <a:r>
              <a:rPr sz="1600" spc="-15" dirty="0">
                <a:latin typeface="微软雅黑"/>
                <a:cs typeface="微软雅黑"/>
              </a:rPr>
              <a:t>(</a:t>
            </a:r>
            <a:r>
              <a:rPr sz="1600" spc="-5" dirty="0">
                <a:latin typeface="微软雅黑"/>
                <a:cs typeface="微软雅黑"/>
              </a:rPr>
              <a:t>征求意见 </a:t>
            </a:r>
            <a:r>
              <a:rPr sz="1600" spc="-10" dirty="0">
                <a:latin typeface="微软雅黑"/>
                <a:cs typeface="微软雅黑"/>
              </a:rPr>
              <a:t>稿</a:t>
            </a:r>
            <a:r>
              <a:rPr sz="1600" spc="-15" dirty="0">
                <a:latin typeface="微软雅黑"/>
                <a:cs typeface="微软雅黑"/>
              </a:rPr>
              <a:t>)</a:t>
            </a:r>
            <a:r>
              <a:rPr sz="1600" spc="-5" dirty="0">
                <a:latin typeface="微软雅黑"/>
                <a:cs typeface="微软雅黑"/>
              </a:rPr>
              <a:t>》</a:t>
            </a:r>
            <a:endParaRPr sz="1600">
              <a:latin typeface="微软雅黑"/>
              <a:cs typeface="微软雅黑"/>
            </a:endParaRPr>
          </a:p>
        </p:txBody>
      </p:sp>
      <p:grpSp>
        <p:nvGrpSpPr>
          <p:cNvPr id="50" name="组合 49">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51" name="矩形 50">
              <a:extLst>
                <a:ext uri="{FF2B5EF4-FFF2-40B4-BE49-F238E27FC236}">
                  <a16:creationId xmlns:a16="http://schemas.microsoft.com/office/drawing/2014/main" id="{F9A61405-0682-4602-BF60-F734C8C97EA0}"/>
                </a:ext>
              </a:extLst>
            </p:cNvPr>
            <p:cNvSpPr/>
            <p:nvPr/>
          </p:nvSpPr>
          <p:spPr>
            <a:xfrm>
              <a:off x="4007611" y="247949"/>
              <a:ext cx="8184387"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6" name="椭圆 65">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object 58"/>
          <p:cNvSpPr txBox="1"/>
          <p:nvPr/>
        </p:nvSpPr>
        <p:spPr>
          <a:xfrm>
            <a:off x="9260288" y="4917591"/>
            <a:ext cx="1556693" cy="1268296"/>
          </a:xfrm>
          <a:prstGeom prst="rect">
            <a:avLst/>
          </a:prstGeom>
          <a:solidFill>
            <a:srgbClr val="FFFFFF"/>
          </a:solidFill>
          <a:ln w="25907">
            <a:solidFill>
              <a:schemeClr val="accent2">
                <a:lumMod val="75000"/>
              </a:schemeClr>
            </a:solidFill>
          </a:ln>
        </p:spPr>
        <p:txBody>
          <a:bodyPr vert="horz" wrap="square" lIns="0" tIns="36830" rIns="0" bIns="0" rtlCol="0">
            <a:spAutoFit/>
          </a:bodyPr>
          <a:lstStyle/>
          <a:p>
            <a:pPr marL="91440" marR="121285">
              <a:lnSpc>
                <a:spcPct val="100000"/>
              </a:lnSpc>
              <a:spcBef>
                <a:spcPts val="290"/>
              </a:spcBef>
            </a:pPr>
            <a:r>
              <a:rPr lang="zh-CN" altLang="en-US" sz="1600" dirty="0" smtClean="0"/>
              <a:t>全国人大表决</a:t>
            </a:r>
            <a:r>
              <a:rPr lang="zh-CN" altLang="en-US" sz="1600" dirty="0"/>
              <a:t>通过</a:t>
            </a:r>
            <a:r>
              <a:rPr sz="1600" spc="-5" dirty="0" smtClean="0">
                <a:latin typeface="微软雅黑"/>
                <a:cs typeface="微软雅黑"/>
              </a:rPr>
              <a:t>《</a:t>
            </a:r>
            <a:r>
              <a:rPr lang="zh-CN" altLang="en-US" sz="1600" spc="-5" dirty="0" smtClean="0">
                <a:latin typeface="微软雅黑"/>
                <a:cs typeface="微软雅黑"/>
              </a:rPr>
              <a:t>中华人民共和国密码法</a:t>
            </a:r>
            <a:r>
              <a:rPr sz="1600" spc="-5" dirty="0" smtClean="0">
                <a:latin typeface="微软雅黑"/>
                <a:cs typeface="微软雅黑"/>
              </a:rPr>
              <a:t>》</a:t>
            </a:r>
            <a:r>
              <a:rPr lang="en-US" sz="1600" spc="-5" dirty="0" smtClean="0">
                <a:latin typeface="微软雅黑"/>
                <a:cs typeface="微软雅黑"/>
              </a:rPr>
              <a:t>,2020.1.1</a:t>
            </a:r>
            <a:r>
              <a:rPr lang="zh-CN" altLang="en-US" sz="1600" spc="-5" dirty="0" smtClean="0">
                <a:latin typeface="微软雅黑"/>
                <a:cs typeface="微软雅黑"/>
              </a:rPr>
              <a:t>正式实施</a:t>
            </a:r>
            <a:endParaRPr sz="1600" dirty="0">
              <a:latin typeface="微软雅黑"/>
              <a:cs typeface="微软雅黑"/>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56</a:t>
            </a:fld>
            <a:endParaRPr lang="zh-CN" altLang="en-US"/>
          </a:p>
        </p:txBody>
      </p:sp>
    </p:spTree>
    <p:extLst>
      <p:ext uri="{BB962C8B-B14F-4D97-AF65-F5344CB8AC3E}">
        <p14:creationId xmlns:p14="http://schemas.microsoft.com/office/powerpoint/2010/main" val="2583605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3316223" y="2225761"/>
            <a:ext cx="4662170" cy="538480"/>
          </a:xfrm>
          <a:custGeom>
            <a:avLst/>
            <a:gdLst/>
            <a:ahLst/>
            <a:cxnLst/>
            <a:rect l="l" t="t" r="r" b="b"/>
            <a:pathLst>
              <a:path w="4662170" h="538479">
                <a:moveTo>
                  <a:pt x="4572254" y="0"/>
                </a:moveTo>
                <a:lnTo>
                  <a:pt x="89662" y="0"/>
                </a:lnTo>
                <a:lnTo>
                  <a:pt x="54756" y="7044"/>
                </a:lnTo>
                <a:lnTo>
                  <a:pt x="26257" y="26257"/>
                </a:lnTo>
                <a:lnTo>
                  <a:pt x="7044" y="54756"/>
                </a:lnTo>
                <a:lnTo>
                  <a:pt x="0" y="89662"/>
                </a:lnTo>
                <a:lnTo>
                  <a:pt x="0" y="448310"/>
                </a:lnTo>
                <a:lnTo>
                  <a:pt x="7044" y="483215"/>
                </a:lnTo>
                <a:lnTo>
                  <a:pt x="26257" y="511714"/>
                </a:lnTo>
                <a:lnTo>
                  <a:pt x="54756" y="530927"/>
                </a:lnTo>
                <a:lnTo>
                  <a:pt x="89662" y="537972"/>
                </a:lnTo>
                <a:lnTo>
                  <a:pt x="4572254" y="537972"/>
                </a:lnTo>
                <a:lnTo>
                  <a:pt x="4607159" y="530927"/>
                </a:lnTo>
                <a:lnTo>
                  <a:pt x="4635658" y="511714"/>
                </a:lnTo>
                <a:lnTo>
                  <a:pt x="4654871" y="483215"/>
                </a:lnTo>
                <a:lnTo>
                  <a:pt x="4661916" y="448310"/>
                </a:lnTo>
                <a:lnTo>
                  <a:pt x="4661916" y="89662"/>
                </a:lnTo>
                <a:lnTo>
                  <a:pt x="4654871" y="54756"/>
                </a:lnTo>
                <a:lnTo>
                  <a:pt x="4635658" y="26257"/>
                </a:lnTo>
                <a:lnTo>
                  <a:pt x="4607159" y="7044"/>
                </a:lnTo>
                <a:lnTo>
                  <a:pt x="4572254" y="0"/>
                </a:lnTo>
                <a:close/>
              </a:path>
            </a:pathLst>
          </a:custGeom>
          <a:solidFill>
            <a:srgbClr val="FCF4E0"/>
          </a:solidFill>
        </p:spPr>
        <p:txBody>
          <a:bodyPr wrap="square" lIns="0" tIns="0" rIns="0" bIns="0" rtlCol="0"/>
          <a:lstStyle/>
          <a:p>
            <a:endParaRPr/>
          </a:p>
        </p:txBody>
      </p:sp>
      <p:sp>
        <p:nvSpPr>
          <p:cNvPr id="5" name="object 14"/>
          <p:cNvSpPr/>
          <p:nvPr/>
        </p:nvSpPr>
        <p:spPr>
          <a:xfrm>
            <a:off x="3316223" y="2225761"/>
            <a:ext cx="4662170" cy="538480"/>
          </a:xfrm>
          <a:custGeom>
            <a:avLst/>
            <a:gdLst/>
            <a:ahLst/>
            <a:cxnLst/>
            <a:rect l="l" t="t" r="r" b="b"/>
            <a:pathLst>
              <a:path w="4662170" h="538479">
                <a:moveTo>
                  <a:pt x="0" y="89662"/>
                </a:moveTo>
                <a:lnTo>
                  <a:pt x="7044" y="54756"/>
                </a:lnTo>
                <a:lnTo>
                  <a:pt x="26257" y="26257"/>
                </a:lnTo>
                <a:lnTo>
                  <a:pt x="54756" y="7044"/>
                </a:lnTo>
                <a:lnTo>
                  <a:pt x="89662" y="0"/>
                </a:lnTo>
                <a:lnTo>
                  <a:pt x="4572254" y="0"/>
                </a:lnTo>
                <a:lnTo>
                  <a:pt x="4607159" y="7044"/>
                </a:lnTo>
                <a:lnTo>
                  <a:pt x="4635658" y="26257"/>
                </a:lnTo>
                <a:lnTo>
                  <a:pt x="4654871" y="54756"/>
                </a:lnTo>
                <a:lnTo>
                  <a:pt x="4661916" y="89662"/>
                </a:lnTo>
                <a:lnTo>
                  <a:pt x="4661916" y="448310"/>
                </a:lnTo>
                <a:lnTo>
                  <a:pt x="4654871" y="483215"/>
                </a:lnTo>
                <a:lnTo>
                  <a:pt x="4635658" y="511714"/>
                </a:lnTo>
                <a:lnTo>
                  <a:pt x="4607159" y="530927"/>
                </a:lnTo>
                <a:lnTo>
                  <a:pt x="4572254" y="537972"/>
                </a:lnTo>
                <a:lnTo>
                  <a:pt x="89662" y="537972"/>
                </a:lnTo>
                <a:lnTo>
                  <a:pt x="54756" y="530927"/>
                </a:lnTo>
                <a:lnTo>
                  <a:pt x="26257" y="511714"/>
                </a:lnTo>
                <a:lnTo>
                  <a:pt x="7044"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6" name="object 15"/>
          <p:cNvSpPr/>
          <p:nvPr/>
        </p:nvSpPr>
        <p:spPr>
          <a:xfrm>
            <a:off x="1110996" y="4456897"/>
            <a:ext cx="1542415" cy="538480"/>
          </a:xfrm>
          <a:custGeom>
            <a:avLst/>
            <a:gdLst/>
            <a:ahLst/>
            <a:cxnLst/>
            <a:rect l="l" t="t" r="r" b="b"/>
            <a:pathLst>
              <a:path w="1542414" h="538479">
                <a:moveTo>
                  <a:pt x="1452626" y="0"/>
                </a:moveTo>
                <a:lnTo>
                  <a:pt x="89662" y="0"/>
                </a:lnTo>
                <a:lnTo>
                  <a:pt x="54762" y="7044"/>
                </a:lnTo>
                <a:lnTo>
                  <a:pt x="26262" y="26257"/>
                </a:lnTo>
                <a:lnTo>
                  <a:pt x="7046" y="54756"/>
                </a:lnTo>
                <a:lnTo>
                  <a:pt x="0" y="89662"/>
                </a:lnTo>
                <a:lnTo>
                  <a:pt x="0" y="448310"/>
                </a:lnTo>
                <a:lnTo>
                  <a:pt x="7046" y="483215"/>
                </a:lnTo>
                <a:lnTo>
                  <a:pt x="26262" y="511714"/>
                </a:lnTo>
                <a:lnTo>
                  <a:pt x="54762" y="530927"/>
                </a:lnTo>
                <a:lnTo>
                  <a:pt x="89662" y="537972"/>
                </a:lnTo>
                <a:lnTo>
                  <a:pt x="1452626" y="537972"/>
                </a:lnTo>
                <a:lnTo>
                  <a:pt x="1487531" y="530927"/>
                </a:lnTo>
                <a:lnTo>
                  <a:pt x="1516030" y="511714"/>
                </a:lnTo>
                <a:lnTo>
                  <a:pt x="1535243" y="483215"/>
                </a:lnTo>
                <a:lnTo>
                  <a:pt x="1542287" y="448310"/>
                </a:lnTo>
                <a:lnTo>
                  <a:pt x="1542287" y="89662"/>
                </a:lnTo>
                <a:lnTo>
                  <a:pt x="1535243" y="54756"/>
                </a:lnTo>
                <a:lnTo>
                  <a:pt x="1516030" y="26257"/>
                </a:lnTo>
                <a:lnTo>
                  <a:pt x="1487531" y="7044"/>
                </a:lnTo>
                <a:lnTo>
                  <a:pt x="1452626" y="0"/>
                </a:lnTo>
                <a:close/>
              </a:path>
            </a:pathLst>
          </a:custGeom>
          <a:solidFill>
            <a:srgbClr val="FCF4E0"/>
          </a:solidFill>
        </p:spPr>
        <p:txBody>
          <a:bodyPr wrap="square" lIns="0" tIns="0" rIns="0" bIns="0" rtlCol="0"/>
          <a:lstStyle/>
          <a:p>
            <a:endParaRPr/>
          </a:p>
        </p:txBody>
      </p:sp>
      <p:sp>
        <p:nvSpPr>
          <p:cNvPr id="7" name="object 16"/>
          <p:cNvSpPr/>
          <p:nvPr/>
        </p:nvSpPr>
        <p:spPr>
          <a:xfrm>
            <a:off x="1110996" y="4456897"/>
            <a:ext cx="1542415" cy="538480"/>
          </a:xfrm>
          <a:custGeom>
            <a:avLst/>
            <a:gdLst/>
            <a:ahLst/>
            <a:cxnLst/>
            <a:rect l="l" t="t" r="r" b="b"/>
            <a:pathLst>
              <a:path w="1542414" h="538479">
                <a:moveTo>
                  <a:pt x="0" y="89662"/>
                </a:moveTo>
                <a:lnTo>
                  <a:pt x="7046" y="54756"/>
                </a:lnTo>
                <a:lnTo>
                  <a:pt x="26262" y="26257"/>
                </a:lnTo>
                <a:lnTo>
                  <a:pt x="54762" y="7044"/>
                </a:lnTo>
                <a:lnTo>
                  <a:pt x="89662" y="0"/>
                </a:lnTo>
                <a:lnTo>
                  <a:pt x="1452626" y="0"/>
                </a:lnTo>
                <a:lnTo>
                  <a:pt x="1487531" y="7044"/>
                </a:lnTo>
                <a:lnTo>
                  <a:pt x="1516030" y="26257"/>
                </a:lnTo>
                <a:lnTo>
                  <a:pt x="1535243" y="54756"/>
                </a:lnTo>
                <a:lnTo>
                  <a:pt x="1542287" y="89662"/>
                </a:lnTo>
                <a:lnTo>
                  <a:pt x="1542287" y="448310"/>
                </a:lnTo>
                <a:lnTo>
                  <a:pt x="1535243" y="483215"/>
                </a:lnTo>
                <a:lnTo>
                  <a:pt x="1516030" y="511714"/>
                </a:lnTo>
                <a:lnTo>
                  <a:pt x="1487531" y="530927"/>
                </a:lnTo>
                <a:lnTo>
                  <a:pt x="1452626" y="537972"/>
                </a:lnTo>
                <a:lnTo>
                  <a:pt x="89662" y="537972"/>
                </a:lnTo>
                <a:lnTo>
                  <a:pt x="54762" y="530927"/>
                </a:lnTo>
                <a:lnTo>
                  <a:pt x="26262" y="511714"/>
                </a:lnTo>
                <a:lnTo>
                  <a:pt x="7046"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8" name="object 17"/>
          <p:cNvSpPr/>
          <p:nvPr/>
        </p:nvSpPr>
        <p:spPr>
          <a:xfrm>
            <a:off x="6669023" y="3112728"/>
            <a:ext cx="4625340" cy="538480"/>
          </a:xfrm>
          <a:custGeom>
            <a:avLst/>
            <a:gdLst/>
            <a:ahLst/>
            <a:cxnLst/>
            <a:rect l="l" t="t" r="r" b="b"/>
            <a:pathLst>
              <a:path w="4625340" h="538479">
                <a:moveTo>
                  <a:pt x="4535678" y="0"/>
                </a:moveTo>
                <a:lnTo>
                  <a:pt x="89661" y="0"/>
                </a:lnTo>
                <a:lnTo>
                  <a:pt x="54756" y="7044"/>
                </a:lnTo>
                <a:lnTo>
                  <a:pt x="26257" y="26257"/>
                </a:lnTo>
                <a:lnTo>
                  <a:pt x="7044" y="54756"/>
                </a:lnTo>
                <a:lnTo>
                  <a:pt x="0" y="89661"/>
                </a:lnTo>
                <a:lnTo>
                  <a:pt x="0" y="448309"/>
                </a:lnTo>
                <a:lnTo>
                  <a:pt x="7044" y="483215"/>
                </a:lnTo>
                <a:lnTo>
                  <a:pt x="26257" y="511714"/>
                </a:lnTo>
                <a:lnTo>
                  <a:pt x="54756" y="530927"/>
                </a:lnTo>
                <a:lnTo>
                  <a:pt x="89661" y="537971"/>
                </a:lnTo>
                <a:lnTo>
                  <a:pt x="4535678" y="537971"/>
                </a:lnTo>
                <a:lnTo>
                  <a:pt x="4570583" y="530927"/>
                </a:lnTo>
                <a:lnTo>
                  <a:pt x="4599082" y="511714"/>
                </a:lnTo>
                <a:lnTo>
                  <a:pt x="4618295" y="483215"/>
                </a:lnTo>
                <a:lnTo>
                  <a:pt x="4625340" y="448309"/>
                </a:lnTo>
                <a:lnTo>
                  <a:pt x="4625340" y="89661"/>
                </a:lnTo>
                <a:lnTo>
                  <a:pt x="4618295" y="54756"/>
                </a:lnTo>
                <a:lnTo>
                  <a:pt x="4599082" y="26257"/>
                </a:lnTo>
                <a:lnTo>
                  <a:pt x="4570583" y="7044"/>
                </a:lnTo>
                <a:lnTo>
                  <a:pt x="4535678" y="0"/>
                </a:lnTo>
                <a:close/>
              </a:path>
            </a:pathLst>
          </a:custGeom>
          <a:solidFill>
            <a:srgbClr val="FCF4E0"/>
          </a:solidFill>
        </p:spPr>
        <p:txBody>
          <a:bodyPr wrap="square" lIns="0" tIns="0" rIns="0" bIns="0" rtlCol="0"/>
          <a:lstStyle/>
          <a:p>
            <a:endParaRPr/>
          </a:p>
        </p:txBody>
      </p:sp>
      <p:sp>
        <p:nvSpPr>
          <p:cNvPr id="9" name="object 18"/>
          <p:cNvSpPr/>
          <p:nvPr/>
        </p:nvSpPr>
        <p:spPr>
          <a:xfrm>
            <a:off x="6669023" y="3112728"/>
            <a:ext cx="4625340" cy="538480"/>
          </a:xfrm>
          <a:custGeom>
            <a:avLst/>
            <a:gdLst/>
            <a:ahLst/>
            <a:cxnLst/>
            <a:rect l="l" t="t" r="r" b="b"/>
            <a:pathLst>
              <a:path w="4625340" h="538479">
                <a:moveTo>
                  <a:pt x="0" y="89661"/>
                </a:moveTo>
                <a:lnTo>
                  <a:pt x="7044" y="54756"/>
                </a:lnTo>
                <a:lnTo>
                  <a:pt x="26257" y="26257"/>
                </a:lnTo>
                <a:lnTo>
                  <a:pt x="54756" y="7044"/>
                </a:lnTo>
                <a:lnTo>
                  <a:pt x="89661" y="0"/>
                </a:lnTo>
                <a:lnTo>
                  <a:pt x="4535678" y="0"/>
                </a:lnTo>
                <a:lnTo>
                  <a:pt x="4570583" y="7044"/>
                </a:lnTo>
                <a:lnTo>
                  <a:pt x="4599082" y="26257"/>
                </a:lnTo>
                <a:lnTo>
                  <a:pt x="4618295" y="54756"/>
                </a:lnTo>
                <a:lnTo>
                  <a:pt x="4625340" y="89661"/>
                </a:lnTo>
                <a:lnTo>
                  <a:pt x="4625340" y="448309"/>
                </a:lnTo>
                <a:lnTo>
                  <a:pt x="4618295" y="483215"/>
                </a:lnTo>
                <a:lnTo>
                  <a:pt x="4599082" y="511714"/>
                </a:lnTo>
                <a:lnTo>
                  <a:pt x="4570583" y="530927"/>
                </a:lnTo>
                <a:lnTo>
                  <a:pt x="4535678" y="537971"/>
                </a:lnTo>
                <a:lnTo>
                  <a:pt x="89661" y="537971"/>
                </a:lnTo>
                <a:lnTo>
                  <a:pt x="54756" y="530927"/>
                </a:lnTo>
                <a:lnTo>
                  <a:pt x="26257" y="511714"/>
                </a:lnTo>
                <a:lnTo>
                  <a:pt x="7044" y="483215"/>
                </a:lnTo>
                <a:lnTo>
                  <a:pt x="0" y="448309"/>
                </a:lnTo>
                <a:lnTo>
                  <a:pt x="0" y="89661"/>
                </a:lnTo>
                <a:close/>
              </a:path>
            </a:pathLst>
          </a:custGeom>
          <a:ln w="9144">
            <a:solidFill>
              <a:srgbClr val="FF0000"/>
            </a:solidFill>
          </a:ln>
        </p:spPr>
        <p:txBody>
          <a:bodyPr wrap="square" lIns="0" tIns="0" rIns="0" bIns="0" rtlCol="0"/>
          <a:lstStyle/>
          <a:p>
            <a:endParaRPr/>
          </a:p>
        </p:txBody>
      </p:sp>
      <p:sp>
        <p:nvSpPr>
          <p:cNvPr id="10" name="object 19"/>
          <p:cNvSpPr txBox="1"/>
          <p:nvPr/>
        </p:nvSpPr>
        <p:spPr>
          <a:xfrm>
            <a:off x="1458849" y="1196299"/>
            <a:ext cx="9417685" cy="2382062"/>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a:cs typeface="微软雅黑"/>
              </a:rPr>
              <a:t>2</a:t>
            </a:r>
            <a:r>
              <a:rPr sz="2800" b="1" i="1" spc="-5" dirty="0">
                <a:solidFill>
                  <a:srgbClr val="C00000"/>
                </a:solidFill>
                <a:latin typeface="微软雅黑"/>
                <a:cs typeface="微软雅黑"/>
              </a:rPr>
              <a:t>、网络安全管理体制机制基本确立</a:t>
            </a:r>
            <a:endParaRPr sz="2800" dirty="0">
              <a:solidFill>
                <a:srgbClr val="C00000"/>
              </a:solidFill>
              <a:latin typeface="微软雅黑"/>
              <a:cs typeface="微软雅黑"/>
            </a:endParaRPr>
          </a:p>
          <a:p>
            <a:pPr>
              <a:lnSpc>
                <a:spcPct val="100000"/>
              </a:lnSpc>
              <a:spcBef>
                <a:spcPts val="25"/>
              </a:spcBef>
            </a:pPr>
            <a:endParaRPr sz="4250" dirty="0">
              <a:latin typeface="Times New Roman"/>
              <a:cs typeface="Times New Roman"/>
            </a:endParaRPr>
          </a:p>
          <a:p>
            <a:pPr marL="2413000">
              <a:lnSpc>
                <a:spcPct val="100000"/>
              </a:lnSpc>
            </a:pPr>
            <a:r>
              <a:rPr sz="2400" dirty="0">
                <a:solidFill>
                  <a:srgbClr val="3E3E3E"/>
                </a:solidFill>
                <a:latin typeface="微软雅黑"/>
                <a:cs typeface="微软雅黑"/>
              </a:rPr>
              <a:t>中央和各级地方党委网信委</a:t>
            </a:r>
            <a:endParaRPr sz="2400" dirty="0">
              <a:latin typeface="微软雅黑"/>
              <a:cs typeface="微软雅黑"/>
            </a:endParaRPr>
          </a:p>
          <a:p>
            <a:pPr>
              <a:lnSpc>
                <a:spcPct val="100000"/>
              </a:lnSpc>
              <a:spcBef>
                <a:spcPts val="25"/>
              </a:spcBef>
            </a:pPr>
            <a:endParaRPr sz="3550" dirty="0">
              <a:latin typeface="Times New Roman"/>
              <a:cs typeface="Times New Roman"/>
            </a:endParaRPr>
          </a:p>
          <a:p>
            <a:pPr marL="5746750">
              <a:lnSpc>
                <a:spcPct val="100000"/>
              </a:lnSpc>
            </a:pPr>
            <a:r>
              <a:rPr sz="2400" dirty="0">
                <a:solidFill>
                  <a:srgbClr val="3E3E3E"/>
                </a:solidFill>
                <a:latin typeface="微软雅黑"/>
                <a:cs typeface="微软雅黑"/>
              </a:rPr>
              <a:t>中央和各级地方党委网信办</a:t>
            </a:r>
            <a:endParaRPr sz="2400" dirty="0">
              <a:latin typeface="微软雅黑"/>
              <a:cs typeface="微软雅黑"/>
            </a:endParaRPr>
          </a:p>
        </p:txBody>
      </p:sp>
      <p:sp>
        <p:nvSpPr>
          <p:cNvPr id="11" name="object 20"/>
          <p:cNvSpPr/>
          <p:nvPr/>
        </p:nvSpPr>
        <p:spPr>
          <a:xfrm>
            <a:off x="2830067" y="4456897"/>
            <a:ext cx="1544320" cy="538480"/>
          </a:xfrm>
          <a:custGeom>
            <a:avLst/>
            <a:gdLst/>
            <a:ahLst/>
            <a:cxnLst/>
            <a:rect l="l" t="t" r="r" b="b"/>
            <a:pathLst>
              <a:path w="1544320" h="538479">
                <a:moveTo>
                  <a:pt x="1454149" y="0"/>
                </a:moveTo>
                <a:lnTo>
                  <a:pt x="89662" y="0"/>
                </a:lnTo>
                <a:lnTo>
                  <a:pt x="54756" y="7044"/>
                </a:lnTo>
                <a:lnTo>
                  <a:pt x="26257" y="26257"/>
                </a:lnTo>
                <a:lnTo>
                  <a:pt x="7044" y="54756"/>
                </a:lnTo>
                <a:lnTo>
                  <a:pt x="0" y="89662"/>
                </a:lnTo>
                <a:lnTo>
                  <a:pt x="0" y="448310"/>
                </a:lnTo>
                <a:lnTo>
                  <a:pt x="7044" y="483215"/>
                </a:lnTo>
                <a:lnTo>
                  <a:pt x="26257" y="511714"/>
                </a:lnTo>
                <a:lnTo>
                  <a:pt x="54756" y="530927"/>
                </a:lnTo>
                <a:lnTo>
                  <a:pt x="89662" y="537972"/>
                </a:lnTo>
                <a:lnTo>
                  <a:pt x="1454149" y="537972"/>
                </a:lnTo>
                <a:lnTo>
                  <a:pt x="1489055" y="530927"/>
                </a:lnTo>
                <a:lnTo>
                  <a:pt x="1517554" y="511714"/>
                </a:lnTo>
                <a:lnTo>
                  <a:pt x="1536767" y="483215"/>
                </a:lnTo>
                <a:lnTo>
                  <a:pt x="1543811" y="448310"/>
                </a:lnTo>
                <a:lnTo>
                  <a:pt x="1543811" y="89662"/>
                </a:lnTo>
                <a:lnTo>
                  <a:pt x="1536767" y="54756"/>
                </a:lnTo>
                <a:lnTo>
                  <a:pt x="1517554" y="26257"/>
                </a:lnTo>
                <a:lnTo>
                  <a:pt x="1489055" y="7044"/>
                </a:lnTo>
                <a:lnTo>
                  <a:pt x="1454149" y="0"/>
                </a:lnTo>
                <a:close/>
              </a:path>
            </a:pathLst>
          </a:custGeom>
          <a:solidFill>
            <a:srgbClr val="FCF4E0"/>
          </a:solidFill>
        </p:spPr>
        <p:txBody>
          <a:bodyPr wrap="square" lIns="0" tIns="0" rIns="0" bIns="0" rtlCol="0"/>
          <a:lstStyle/>
          <a:p>
            <a:endParaRPr/>
          </a:p>
        </p:txBody>
      </p:sp>
      <p:sp>
        <p:nvSpPr>
          <p:cNvPr id="12" name="object 21"/>
          <p:cNvSpPr/>
          <p:nvPr/>
        </p:nvSpPr>
        <p:spPr>
          <a:xfrm>
            <a:off x="2830067" y="4456897"/>
            <a:ext cx="1544320" cy="538480"/>
          </a:xfrm>
          <a:custGeom>
            <a:avLst/>
            <a:gdLst/>
            <a:ahLst/>
            <a:cxnLst/>
            <a:rect l="l" t="t" r="r" b="b"/>
            <a:pathLst>
              <a:path w="1544320" h="538479">
                <a:moveTo>
                  <a:pt x="0" y="89662"/>
                </a:moveTo>
                <a:lnTo>
                  <a:pt x="7044" y="54756"/>
                </a:lnTo>
                <a:lnTo>
                  <a:pt x="26257" y="26257"/>
                </a:lnTo>
                <a:lnTo>
                  <a:pt x="54756" y="7044"/>
                </a:lnTo>
                <a:lnTo>
                  <a:pt x="89662" y="0"/>
                </a:lnTo>
                <a:lnTo>
                  <a:pt x="1454149" y="0"/>
                </a:lnTo>
                <a:lnTo>
                  <a:pt x="1489055" y="7044"/>
                </a:lnTo>
                <a:lnTo>
                  <a:pt x="1517554" y="26257"/>
                </a:lnTo>
                <a:lnTo>
                  <a:pt x="1536767" y="54756"/>
                </a:lnTo>
                <a:lnTo>
                  <a:pt x="1543811" y="89662"/>
                </a:lnTo>
                <a:lnTo>
                  <a:pt x="1543811" y="448310"/>
                </a:lnTo>
                <a:lnTo>
                  <a:pt x="1536767" y="483215"/>
                </a:lnTo>
                <a:lnTo>
                  <a:pt x="1517554" y="511714"/>
                </a:lnTo>
                <a:lnTo>
                  <a:pt x="1489055" y="530927"/>
                </a:lnTo>
                <a:lnTo>
                  <a:pt x="1454149" y="537972"/>
                </a:lnTo>
                <a:lnTo>
                  <a:pt x="89662" y="537972"/>
                </a:lnTo>
                <a:lnTo>
                  <a:pt x="54756" y="530927"/>
                </a:lnTo>
                <a:lnTo>
                  <a:pt x="26257" y="511714"/>
                </a:lnTo>
                <a:lnTo>
                  <a:pt x="7044"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13" name="object 22"/>
          <p:cNvSpPr/>
          <p:nvPr/>
        </p:nvSpPr>
        <p:spPr>
          <a:xfrm>
            <a:off x="4607052" y="4456897"/>
            <a:ext cx="1542415" cy="538480"/>
          </a:xfrm>
          <a:custGeom>
            <a:avLst/>
            <a:gdLst/>
            <a:ahLst/>
            <a:cxnLst/>
            <a:rect l="l" t="t" r="r" b="b"/>
            <a:pathLst>
              <a:path w="1542414" h="538479">
                <a:moveTo>
                  <a:pt x="1452626" y="0"/>
                </a:moveTo>
                <a:lnTo>
                  <a:pt x="89662" y="0"/>
                </a:lnTo>
                <a:lnTo>
                  <a:pt x="54756" y="7044"/>
                </a:lnTo>
                <a:lnTo>
                  <a:pt x="26257" y="26257"/>
                </a:lnTo>
                <a:lnTo>
                  <a:pt x="7044" y="54756"/>
                </a:lnTo>
                <a:lnTo>
                  <a:pt x="0" y="89662"/>
                </a:lnTo>
                <a:lnTo>
                  <a:pt x="0" y="448310"/>
                </a:lnTo>
                <a:lnTo>
                  <a:pt x="7044" y="483215"/>
                </a:lnTo>
                <a:lnTo>
                  <a:pt x="26257" y="511714"/>
                </a:lnTo>
                <a:lnTo>
                  <a:pt x="54756" y="530927"/>
                </a:lnTo>
                <a:lnTo>
                  <a:pt x="89662" y="537972"/>
                </a:lnTo>
                <a:lnTo>
                  <a:pt x="1452626" y="537972"/>
                </a:lnTo>
                <a:lnTo>
                  <a:pt x="1487531" y="530927"/>
                </a:lnTo>
                <a:lnTo>
                  <a:pt x="1516030" y="511714"/>
                </a:lnTo>
                <a:lnTo>
                  <a:pt x="1535243" y="483215"/>
                </a:lnTo>
                <a:lnTo>
                  <a:pt x="1542288" y="448310"/>
                </a:lnTo>
                <a:lnTo>
                  <a:pt x="1542288" y="89662"/>
                </a:lnTo>
                <a:lnTo>
                  <a:pt x="1535243" y="54756"/>
                </a:lnTo>
                <a:lnTo>
                  <a:pt x="1516030" y="26257"/>
                </a:lnTo>
                <a:lnTo>
                  <a:pt x="1487531" y="7044"/>
                </a:lnTo>
                <a:lnTo>
                  <a:pt x="1452626" y="0"/>
                </a:lnTo>
                <a:close/>
              </a:path>
            </a:pathLst>
          </a:custGeom>
          <a:solidFill>
            <a:srgbClr val="FCF4E0"/>
          </a:solidFill>
        </p:spPr>
        <p:txBody>
          <a:bodyPr wrap="square" lIns="0" tIns="0" rIns="0" bIns="0" rtlCol="0"/>
          <a:lstStyle/>
          <a:p>
            <a:endParaRPr/>
          </a:p>
        </p:txBody>
      </p:sp>
      <p:sp>
        <p:nvSpPr>
          <p:cNvPr id="14" name="object 23"/>
          <p:cNvSpPr/>
          <p:nvPr/>
        </p:nvSpPr>
        <p:spPr>
          <a:xfrm>
            <a:off x="4607052" y="4456897"/>
            <a:ext cx="1542415" cy="538480"/>
          </a:xfrm>
          <a:custGeom>
            <a:avLst/>
            <a:gdLst/>
            <a:ahLst/>
            <a:cxnLst/>
            <a:rect l="l" t="t" r="r" b="b"/>
            <a:pathLst>
              <a:path w="1542414" h="538479">
                <a:moveTo>
                  <a:pt x="0" y="89662"/>
                </a:moveTo>
                <a:lnTo>
                  <a:pt x="7044" y="54756"/>
                </a:lnTo>
                <a:lnTo>
                  <a:pt x="26257" y="26257"/>
                </a:lnTo>
                <a:lnTo>
                  <a:pt x="54756" y="7044"/>
                </a:lnTo>
                <a:lnTo>
                  <a:pt x="89662" y="0"/>
                </a:lnTo>
                <a:lnTo>
                  <a:pt x="1452626" y="0"/>
                </a:lnTo>
                <a:lnTo>
                  <a:pt x="1487531" y="7044"/>
                </a:lnTo>
                <a:lnTo>
                  <a:pt x="1516030" y="26257"/>
                </a:lnTo>
                <a:lnTo>
                  <a:pt x="1535243" y="54756"/>
                </a:lnTo>
                <a:lnTo>
                  <a:pt x="1542288" y="89662"/>
                </a:lnTo>
                <a:lnTo>
                  <a:pt x="1542288" y="448310"/>
                </a:lnTo>
                <a:lnTo>
                  <a:pt x="1535243" y="483215"/>
                </a:lnTo>
                <a:lnTo>
                  <a:pt x="1516030" y="511714"/>
                </a:lnTo>
                <a:lnTo>
                  <a:pt x="1487531" y="530927"/>
                </a:lnTo>
                <a:lnTo>
                  <a:pt x="1452626" y="537972"/>
                </a:lnTo>
                <a:lnTo>
                  <a:pt x="89662" y="537972"/>
                </a:lnTo>
                <a:lnTo>
                  <a:pt x="54756" y="530927"/>
                </a:lnTo>
                <a:lnTo>
                  <a:pt x="26257" y="511714"/>
                </a:lnTo>
                <a:lnTo>
                  <a:pt x="7044"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15" name="object 24"/>
          <p:cNvSpPr/>
          <p:nvPr/>
        </p:nvSpPr>
        <p:spPr>
          <a:xfrm>
            <a:off x="6435852" y="4456897"/>
            <a:ext cx="1542415" cy="538480"/>
          </a:xfrm>
          <a:custGeom>
            <a:avLst/>
            <a:gdLst/>
            <a:ahLst/>
            <a:cxnLst/>
            <a:rect l="l" t="t" r="r" b="b"/>
            <a:pathLst>
              <a:path w="1542415" h="538479">
                <a:moveTo>
                  <a:pt x="1452626" y="0"/>
                </a:moveTo>
                <a:lnTo>
                  <a:pt x="89662" y="0"/>
                </a:lnTo>
                <a:lnTo>
                  <a:pt x="54756" y="7044"/>
                </a:lnTo>
                <a:lnTo>
                  <a:pt x="26257" y="26257"/>
                </a:lnTo>
                <a:lnTo>
                  <a:pt x="7044" y="54756"/>
                </a:lnTo>
                <a:lnTo>
                  <a:pt x="0" y="89662"/>
                </a:lnTo>
                <a:lnTo>
                  <a:pt x="0" y="448310"/>
                </a:lnTo>
                <a:lnTo>
                  <a:pt x="7044" y="483215"/>
                </a:lnTo>
                <a:lnTo>
                  <a:pt x="26257" y="511714"/>
                </a:lnTo>
                <a:lnTo>
                  <a:pt x="54756" y="530927"/>
                </a:lnTo>
                <a:lnTo>
                  <a:pt x="89662" y="537972"/>
                </a:lnTo>
                <a:lnTo>
                  <a:pt x="1452626" y="537972"/>
                </a:lnTo>
                <a:lnTo>
                  <a:pt x="1487531" y="530927"/>
                </a:lnTo>
                <a:lnTo>
                  <a:pt x="1516030" y="511714"/>
                </a:lnTo>
                <a:lnTo>
                  <a:pt x="1535243" y="483215"/>
                </a:lnTo>
                <a:lnTo>
                  <a:pt x="1542288" y="448310"/>
                </a:lnTo>
                <a:lnTo>
                  <a:pt x="1542288" y="89662"/>
                </a:lnTo>
                <a:lnTo>
                  <a:pt x="1535243" y="54756"/>
                </a:lnTo>
                <a:lnTo>
                  <a:pt x="1516030" y="26257"/>
                </a:lnTo>
                <a:lnTo>
                  <a:pt x="1487531" y="7044"/>
                </a:lnTo>
                <a:lnTo>
                  <a:pt x="1452626" y="0"/>
                </a:lnTo>
                <a:close/>
              </a:path>
            </a:pathLst>
          </a:custGeom>
          <a:solidFill>
            <a:srgbClr val="FCF4E0"/>
          </a:solidFill>
        </p:spPr>
        <p:txBody>
          <a:bodyPr wrap="square" lIns="0" tIns="0" rIns="0" bIns="0" rtlCol="0"/>
          <a:lstStyle/>
          <a:p>
            <a:endParaRPr/>
          </a:p>
        </p:txBody>
      </p:sp>
      <p:sp>
        <p:nvSpPr>
          <p:cNvPr id="16" name="object 25"/>
          <p:cNvSpPr/>
          <p:nvPr/>
        </p:nvSpPr>
        <p:spPr>
          <a:xfrm>
            <a:off x="6435852" y="4456897"/>
            <a:ext cx="1542415" cy="538480"/>
          </a:xfrm>
          <a:custGeom>
            <a:avLst/>
            <a:gdLst/>
            <a:ahLst/>
            <a:cxnLst/>
            <a:rect l="l" t="t" r="r" b="b"/>
            <a:pathLst>
              <a:path w="1542415" h="538479">
                <a:moveTo>
                  <a:pt x="0" y="89662"/>
                </a:moveTo>
                <a:lnTo>
                  <a:pt x="7044" y="54756"/>
                </a:lnTo>
                <a:lnTo>
                  <a:pt x="26257" y="26257"/>
                </a:lnTo>
                <a:lnTo>
                  <a:pt x="54756" y="7044"/>
                </a:lnTo>
                <a:lnTo>
                  <a:pt x="89662" y="0"/>
                </a:lnTo>
                <a:lnTo>
                  <a:pt x="1452626" y="0"/>
                </a:lnTo>
                <a:lnTo>
                  <a:pt x="1487531" y="7044"/>
                </a:lnTo>
                <a:lnTo>
                  <a:pt x="1516030" y="26257"/>
                </a:lnTo>
                <a:lnTo>
                  <a:pt x="1535243" y="54756"/>
                </a:lnTo>
                <a:lnTo>
                  <a:pt x="1542288" y="89662"/>
                </a:lnTo>
                <a:lnTo>
                  <a:pt x="1542288" y="448310"/>
                </a:lnTo>
                <a:lnTo>
                  <a:pt x="1535243" y="483215"/>
                </a:lnTo>
                <a:lnTo>
                  <a:pt x="1516030" y="511714"/>
                </a:lnTo>
                <a:lnTo>
                  <a:pt x="1487531" y="530927"/>
                </a:lnTo>
                <a:lnTo>
                  <a:pt x="1452626" y="537972"/>
                </a:lnTo>
                <a:lnTo>
                  <a:pt x="89662" y="537972"/>
                </a:lnTo>
                <a:lnTo>
                  <a:pt x="54756" y="530927"/>
                </a:lnTo>
                <a:lnTo>
                  <a:pt x="26257" y="511714"/>
                </a:lnTo>
                <a:lnTo>
                  <a:pt x="7044"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17" name="object 26"/>
          <p:cNvSpPr/>
          <p:nvPr/>
        </p:nvSpPr>
        <p:spPr>
          <a:xfrm>
            <a:off x="8282940" y="4456897"/>
            <a:ext cx="1542415" cy="538480"/>
          </a:xfrm>
          <a:custGeom>
            <a:avLst/>
            <a:gdLst/>
            <a:ahLst/>
            <a:cxnLst/>
            <a:rect l="l" t="t" r="r" b="b"/>
            <a:pathLst>
              <a:path w="1542415" h="538479">
                <a:moveTo>
                  <a:pt x="1452626" y="0"/>
                </a:moveTo>
                <a:lnTo>
                  <a:pt x="89661" y="0"/>
                </a:lnTo>
                <a:lnTo>
                  <a:pt x="54756" y="7044"/>
                </a:lnTo>
                <a:lnTo>
                  <a:pt x="26257" y="26257"/>
                </a:lnTo>
                <a:lnTo>
                  <a:pt x="7044" y="54756"/>
                </a:lnTo>
                <a:lnTo>
                  <a:pt x="0" y="89662"/>
                </a:lnTo>
                <a:lnTo>
                  <a:pt x="0" y="448310"/>
                </a:lnTo>
                <a:lnTo>
                  <a:pt x="7044" y="483215"/>
                </a:lnTo>
                <a:lnTo>
                  <a:pt x="26257" y="511714"/>
                </a:lnTo>
                <a:lnTo>
                  <a:pt x="54756" y="530927"/>
                </a:lnTo>
                <a:lnTo>
                  <a:pt x="89661" y="537972"/>
                </a:lnTo>
                <a:lnTo>
                  <a:pt x="1452626" y="537972"/>
                </a:lnTo>
                <a:lnTo>
                  <a:pt x="1487531" y="530927"/>
                </a:lnTo>
                <a:lnTo>
                  <a:pt x="1516030" y="511714"/>
                </a:lnTo>
                <a:lnTo>
                  <a:pt x="1535243" y="483215"/>
                </a:lnTo>
                <a:lnTo>
                  <a:pt x="1542287" y="448310"/>
                </a:lnTo>
                <a:lnTo>
                  <a:pt x="1542287" y="89662"/>
                </a:lnTo>
                <a:lnTo>
                  <a:pt x="1535243" y="54756"/>
                </a:lnTo>
                <a:lnTo>
                  <a:pt x="1516030" y="26257"/>
                </a:lnTo>
                <a:lnTo>
                  <a:pt x="1487531" y="7044"/>
                </a:lnTo>
                <a:lnTo>
                  <a:pt x="1452626" y="0"/>
                </a:lnTo>
                <a:close/>
              </a:path>
            </a:pathLst>
          </a:custGeom>
          <a:solidFill>
            <a:srgbClr val="FCF4E0"/>
          </a:solidFill>
        </p:spPr>
        <p:txBody>
          <a:bodyPr wrap="square" lIns="0" tIns="0" rIns="0" bIns="0" rtlCol="0"/>
          <a:lstStyle/>
          <a:p>
            <a:endParaRPr/>
          </a:p>
        </p:txBody>
      </p:sp>
      <p:sp>
        <p:nvSpPr>
          <p:cNvPr id="18" name="object 27"/>
          <p:cNvSpPr/>
          <p:nvPr/>
        </p:nvSpPr>
        <p:spPr>
          <a:xfrm>
            <a:off x="8282940" y="4456897"/>
            <a:ext cx="1542415" cy="538480"/>
          </a:xfrm>
          <a:custGeom>
            <a:avLst/>
            <a:gdLst/>
            <a:ahLst/>
            <a:cxnLst/>
            <a:rect l="l" t="t" r="r" b="b"/>
            <a:pathLst>
              <a:path w="1542415" h="538479">
                <a:moveTo>
                  <a:pt x="0" y="89662"/>
                </a:moveTo>
                <a:lnTo>
                  <a:pt x="7044" y="54756"/>
                </a:lnTo>
                <a:lnTo>
                  <a:pt x="26257" y="26257"/>
                </a:lnTo>
                <a:lnTo>
                  <a:pt x="54756" y="7044"/>
                </a:lnTo>
                <a:lnTo>
                  <a:pt x="89661" y="0"/>
                </a:lnTo>
                <a:lnTo>
                  <a:pt x="1452626" y="0"/>
                </a:lnTo>
                <a:lnTo>
                  <a:pt x="1487531" y="7044"/>
                </a:lnTo>
                <a:lnTo>
                  <a:pt x="1516030" y="26257"/>
                </a:lnTo>
                <a:lnTo>
                  <a:pt x="1535243" y="54756"/>
                </a:lnTo>
                <a:lnTo>
                  <a:pt x="1542287" y="89662"/>
                </a:lnTo>
                <a:lnTo>
                  <a:pt x="1542287" y="448310"/>
                </a:lnTo>
                <a:lnTo>
                  <a:pt x="1535243" y="483215"/>
                </a:lnTo>
                <a:lnTo>
                  <a:pt x="1516030" y="511714"/>
                </a:lnTo>
                <a:lnTo>
                  <a:pt x="1487531" y="530927"/>
                </a:lnTo>
                <a:lnTo>
                  <a:pt x="1452626" y="537972"/>
                </a:lnTo>
                <a:lnTo>
                  <a:pt x="89661" y="537972"/>
                </a:lnTo>
                <a:lnTo>
                  <a:pt x="54756" y="530927"/>
                </a:lnTo>
                <a:lnTo>
                  <a:pt x="26257" y="511714"/>
                </a:lnTo>
                <a:lnTo>
                  <a:pt x="7044"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19" name="object 28"/>
          <p:cNvSpPr/>
          <p:nvPr/>
        </p:nvSpPr>
        <p:spPr>
          <a:xfrm>
            <a:off x="10222992" y="4456897"/>
            <a:ext cx="1542415" cy="538480"/>
          </a:xfrm>
          <a:custGeom>
            <a:avLst/>
            <a:gdLst/>
            <a:ahLst/>
            <a:cxnLst/>
            <a:rect l="l" t="t" r="r" b="b"/>
            <a:pathLst>
              <a:path w="1542415" h="538479">
                <a:moveTo>
                  <a:pt x="1452626" y="0"/>
                </a:moveTo>
                <a:lnTo>
                  <a:pt x="89661" y="0"/>
                </a:lnTo>
                <a:lnTo>
                  <a:pt x="54756" y="7044"/>
                </a:lnTo>
                <a:lnTo>
                  <a:pt x="26257" y="26257"/>
                </a:lnTo>
                <a:lnTo>
                  <a:pt x="7044" y="54756"/>
                </a:lnTo>
                <a:lnTo>
                  <a:pt x="0" y="89662"/>
                </a:lnTo>
                <a:lnTo>
                  <a:pt x="0" y="448310"/>
                </a:lnTo>
                <a:lnTo>
                  <a:pt x="7044" y="483215"/>
                </a:lnTo>
                <a:lnTo>
                  <a:pt x="26257" y="511714"/>
                </a:lnTo>
                <a:lnTo>
                  <a:pt x="54756" y="530927"/>
                </a:lnTo>
                <a:lnTo>
                  <a:pt x="89661" y="537972"/>
                </a:lnTo>
                <a:lnTo>
                  <a:pt x="1452626" y="537972"/>
                </a:lnTo>
                <a:lnTo>
                  <a:pt x="1487531" y="530927"/>
                </a:lnTo>
                <a:lnTo>
                  <a:pt x="1516030" y="511714"/>
                </a:lnTo>
                <a:lnTo>
                  <a:pt x="1535243" y="483215"/>
                </a:lnTo>
                <a:lnTo>
                  <a:pt x="1542287" y="448310"/>
                </a:lnTo>
                <a:lnTo>
                  <a:pt x="1542287" y="89662"/>
                </a:lnTo>
                <a:lnTo>
                  <a:pt x="1535243" y="54756"/>
                </a:lnTo>
                <a:lnTo>
                  <a:pt x="1516030" y="26257"/>
                </a:lnTo>
                <a:lnTo>
                  <a:pt x="1487531" y="7044"/>
                </a:lnTo>
                <a:lnTo>
                  <a:pt x="1452626" y="0"/>
                </a:lnTo>
                <a:close/>
              </a:path>
            </a:pathLst>
          </a:custGeom>
          <a:solidFill>
            <a:srgbClr val="FCF4E0"/>
          </a:solidFill>
        </p:spPr>
        <p:txBody>
          <a:bodyPr wrap="square" lIns="0" tIns="0" rIns="0" bIns="0" rtlCol="0"/>
          <a:lstStyle/>
          <a:p>
            <a:endParaRPr/>
          </a:p>
        </p:txBody>
      </p:sp>
      <p:sp>
        <p:nvSpPr>
          <p:cNvPr id="20" name="object 29"/>
          <p:cNvSpPr/>
          <p:nvPr/>
        </p:nvSpPr>
        <p:spPr>
          <a:xfrm>
            <a:off x="10222992" y="4456897"/>
            <a:ext cx="1542415" cy="538480"/>
          </a:xfrm>
          <a:custGeom>
            <a:avLst/>
            <a:gdLst/>
            <a:ahLst/>
            <a:cxnLst/>
            <a:rect l="l" t="t" r="r" b="b"/>
            <a:pathLst>
              <a:path w="1542415" h="538479">
                <a:moveTo>
                  <a:pt x="0" y="89662"/>
                </a:moveTo>
                <a:lnTo>
                  <a:pt x="7044" y="54756"/>
                </a:lnTo>
                <a:lnTo>
                  <a:pt x="26257" y="26257"/>
                </a:lnTo>
                <a:lnTo>
                  <a:pt x="54756" y="7044"/>
                </a:lnTo>
                <a:lnTo>
                  <a:pt x="89661" y="0"/>
                </a:lnTo>
                <a:lnTo>
                  <a:pt x="1452626" y="0"/>
                </a:lnTo>
                <a:lnTo>
                  <a:pt x="1487531" y="7044"/>
                </a:lnTo>
                <a:lnTo>
                  <a:pt x="1516030" y="26257"/>
                </a:lnTo>
                <a:lnTo>
                  <a:pt x="1535243" y="54756"/>
                </a:lnTo>
                <a:lnTo>
                  <a:pt x="1542287" y="89662"/>
                </a:lnTo>
                <a:lnTo>
                  <a:pt x="1542287" y="448310"/>
                </a:lnTo>
                <a:lnTo>
                  <a:pt x="1535243" y="483215"/>
                </a:lnTo>
                <a:lnTo>
                  <a:pt x="1516030" y="511714"/>
                </a:lnTo>
                <a:lnTo>
                  <a:pt x="1487531" y="530927"/>
                </a:lnTo>
                <a:lnTo>
                  <a:pt x="1452626" y="537972"/>
                </a:lnTo>
                <a:lnTo>
                  <a:pt x="89661" y="537972"/>
                </a:lnTo>
                <a:lnTo>
                  <a:pt x="54756" y="530927"/>
                </a:lnTo>
                <a:lnTo>
                  <a:pt x="26257" y="511714"/>
                </a:lnTo>
                <a:lnTo>
                  <a:pt x="7044" y="483215"/>
                </a:lnTo>
                <a:lnTo>
                  <a:pt x="0" y="448310"/>
                </a:lnTo>
                <a:lnTo>
                  <a:pt x="0" y="89662"/>
                </a:lnTo>
                <a:close/>
              </a:path>
            </a:pathLst>
          </a:custGeom>
          <a:ln w="9144">
            <a:solidFill>
              <a:srgbClr val="FF0000"/>
            </a:solidFill>
          </a:ln>
        </p:spPr>
        <p:txBody>
          <a:bodyPr wrap="square" lIns="0" tIns="0" rIns="0" bIns="0" rtlCol="0"/>
          <a:lstStyle/>
          <a:p>
            <a:endParaRPr/>
          </a:p>
        </p:txBody>
      </p:sp>
      <p:sp>
        <p:nvSpPr>
          <p:cNvPr id="21" name="object 30"/>
          <p:cNvSpPr txBox="1"/>
          <p:nvPr/>
        </p:nvSpPr>
        <p:spPr>
          <a:xfrm>
            <a:off x="1563750" y="4505791"/>
            <a:ext cx="9749155" cy="391160"/>
          </a:xfrm>
          <a:prstGeom prst="rect">
            <a:avLst/>
          </a:prstGeom>
        </p:spPr>
        <p:txBody>
          <a:bodyPr vert="horz" wrap="square" lIns="0" tIns="12700" rIns="0" bIns="0" rtlCol="0">
            <a:spAutoFit/>
          </a:bodyPr>
          <a:lstStyle/>
          <a:p>
            <a:pPr marL="12700">
              <a:lnSpc>
                <a:spcPct val="100000"/>
              </a:lnSpc>
              <a:spcBef>
                <a:spcPts val="100"/>
              </a:spcBef>
              <a:tabLst>
                <a:tab pos="1732280" algn="l"/>
                <a:tab pos="3509010" algn="l"/>
                <a:tab pos="5337810" algn="l"/>
                <a:tab pos="7185659" algn="l"/>
                <a:tab pos="9126220" algn="l"/>
              </a:tabLst>
            </a:pPr>
            <a:r>
              <a:rPr sz="2400" dirty="0">
                <a:solidFill>
                  <a:srgbClr val="3E3E3E"/>
                </a:solidFill>
                <a:latin typeface="微软雅黑"/>
                <a:cs typeface="微软雅黑"/>
              </a:rPr>
              <a:t>网信	公安	工信	国安	保密	密码</a:t>
            </a:r>
            <a:endParaRPr sz="2400" dirty="0">
              <a:latin typeface="微软雅黑"/>
              <a:cs typeface="微软雅黑"/>
            </a:endParaRPr>
          </a:p>
        </p:txBody>
      </p:sp>
      <p:sp>
        <p:nvSpPr>
          <p:cNvPr id="22" name="object 31"/>
          <p:cNvSpPr/>
          <p:nvPr/>
        </p:nvSpPr>
        <p:spPr>
          <a:xfrm>
            <a:off x="5647944" y="2763733"/>
            <a:ext cx="18415" cy="1237615"/>
          </a:xfrm>
          <a:custGeom>
            <a:avLst/>
            <a:gdLst/>
            <a:ahLst/>
            <a:cxnLst/>
            <a:rect l="l" t="t" r="r" b="b"/>
            <a:pathLst>
              <a:path w="18414" h="1237614">
                <a:moveTo>
                  <a:pt x="0" y="0"/>
                </a:moveTo>
                <a:lnTo>
                  <a:pt x="17906" y="1237107"/>
                </a:lnTo>
              </a:path>
            </a:pathLst>
          </a:custGeom>
          <a:ln w="9143">
            <a:solidFill>
              <a:srgbClr val="000000"/>
            </a:solidFill>
          </a:ln>
        </p:spPr>
        <p:txBody>
          <a:bodyPr wrap="square" lIns="0" tIns="0" rIns="0" bIns="0" rtlCol="0"/>
          <a:lstStyle/>
          <a:p>
            <a:endParaRPr/>
          </a:p>
        </p:txBody>
      </p:sp>
      <p:sp>
        <p:nvSpPr>
          <p:cNvPr id="23" name="object 32"/>
          <p:cNvSpPr/>
          <p:nvPr/>
        </p:nvSpPr>
        <p:spPr>
          <a:xfrm>
            <a:off x="1865376" y="3999697"/>
            <a:ext cx="9090660" cy="1905"/>
          </a:xfrm>
          <a:custGeom>
            <a:avLst/>
            <a:gdLst/>
            <a:ahLst/>
            <a:cxnLst/>
            <a:rect l="l" t="t" r="r" b="b"/>
            <a:pathLst>
              <a:path w="9090660" h="1904">
                <a:moveTo>
                  <a:pt x="0" y="0"/>
                </a:moveTo>
                <a:lnTo>
                  <a:pt x="9090152" y="1651"/>
                </a:lnTo>
              </a:path>
            </a:pathLst>
          </a:custGeom>
          <a:ln w="9144">
            <a:solidFill>
              <a:srgbClr val="000000"/>
            </a:solidFill>
          </a:ln>
        </p:spPr>
        <p:txBody>
          <a:bodyPr wrap="square" lIns="0" tIns="0" rIns="0" bIns="0" rtlCol="0"/>
          <a:lstStyle/>
          <a:p>
            <a:endParaRPr/>
          </a:p>
        </p:txBody>
      </p:sp>
      <p:sp>
        <p:nvSpPr>
          <p:cNvPr id="24" name="object 33"/>
          <p:cNvSpPr/>
          <p:nvPr/>
        </p:nvSpPr>
        <p:spPr>
          <a:xfrm>
            <a:off x="1865376" y="4001221"/>
            <a:ext cx="17780" cy="455930"/>
          </a:xfrm>
          <a:custGeom>
            <a:avLst/>
            <a:gdLst/>
            <a:ahLst/>
            <a:cxnLst/>
            <a:rect l="l" t="t" r="r" b="b"/>
            <a:pathLst>
              <a:path w="17780" h="455929">
                <a:moveTo>
                  <a:pt x="0" y="0"/>
                </a:moveTo>
                <a:lnTo>
                  <a:pt x="17399" y="455549"/>
                </a:lnTo>
              </a:path>
            </a:pathLst>
          </a:custGeom>
          <a:ln w="9144">
            <a:solidFill>
              <a:srgbClr val="000000"/>
            </a:solidFill>
          </a:ln>
        </p:spPr>
        <p:txBody>
          <a:bodyPr wrap="square" lIns="0" tIns="0" rIns="0" bIns="0" rtlCol="0"/>
          <a:lstStyle/>
          <a:p>
            <a:endParaRPr/>
          </a:p>
        </p:txBody>
      </p:sp>
      <p:sp>
        <p:nvSpPr>
          <p:cNvPr id="25" name="object 34"/>
          <p:cNvSpPr/>
          <p:nvPr/>
        </p:nvSpPr>
        <p:spPr>
          <a:xfrm>
            <a:off x="3657600" y="4001221"/>
            <a:ext cx="36195" cy="1905"/>
          </a:xfrm>
          <a:custGeom>
            <a:avLst/>
            <a:gdLst/>
            <a:ahLst/>
            <a:cxnLst/>
            <a:rect l="l" t="t" r="r" b="b"/>
            <a:pathLst>
              <a:path w="36195" h="1904">
                <a:moveTo>
                  <a:pt x="0" y="0"/>
                </a:moveTo>
                <a:lnTo>
                  <a:pt x="35813" y="1650"/>
                </a:lnTo>
              </a:path>
            </a:pathLst>
          </a:custGeom>
          <a:ln w="9144">
            <a:solidFill>
              <a:srgbClr val="000000"/>
            </a:solidFill>
          </a:ln>
        </p:spPr>
        <p:txBody>
          <a:bodyPr wrap="square" lIns="0" tIns="0" rIns="0" bIns="0" rtlCol="0"/>
          <a:lstStyle/>
          <a:p>
            <a:endParaRPr/>
          </a:p>
        </p:txBody>
      </p:sp>
      <p:sp>
        <p:nvSpPr>
          <p:cNvPr id="26" name="object 35"/>
          <p:cNvSpPr/>
          <p:nvPr/>
        </p:nvSpPr>
        <p:spPr>
          <a:xfrm>
            <a:off x="3656076" y="4001221"/>
            <a:ext cx="1905" cy="457200"/>
          </a:xfrm>
          <a:custGeom>
            <a:avLst/>
            <a:gdLst/>
            <a:ahLst/>
            <a:cxnLst/>
            <a:rect l="l" t="t" r="r" b="b"/>
            <a:pathLst>
              <a:path w="1904" h="457200">
                <a:moveTo>
                  <a:pt x="1650" y="0"/>
                </a:moveTo>
                <a:lnTo>
                  <a:pt x="0" y="457200"/>
                </a:lnTo>
              </a:path>
            </a:pathLst>
          </a:custGeom>
          <a:ln w="9143">
            <a:solidFill>
              <a:srgbClr val="000000"/>
            </a:solidFill>
          </a:ln>
        </p:spPr>
        <p:txBody>
          <a:bodyPr wrap="square" lIns="0" tIns="0" rIns="0" bIns="0" rtlCol="0"/>
          <a:lstStyle/>
          <a:p>
            <a:endParaRPr/>
          </a:p>
        </p:txBody>
      </p:sp>
      <p:sp>
        <p:nvSpPr>
          <p:cNvPr id="27" name="object 36"/>
          <p:cNvSpPr/>
          <p:nvPr/>
        </p:nvSpPr>
        <p:spPr>
          <a:xfrm>
            <a:off x="5361432" y="3999697"/>
            <a:ext cx="17780" cy="457200"/>
          </a:xfrm>
          <a:custGeom>
            <a:avLst/>
            <a:gdLst/>
            <a:ahLst/>
            <a:cxnLst/>
            <a:rect l="l" t="t" r="r" b="b"/>
            <a:pathLst>
              <a:path w="17779" h="457200">
                <a:moveTo>
                  <a:pt x="0" y="0"/>
                </a:moveTo>
                <a:lnTo>
                  <a:pt x="17398" y="457200"/>
                </a:lnTo>
              </a:path>
            </a:pathLst>
          </a:custGeom>
          <a:ln w="9144">
            <a:solidFill>
              <a:srgbClr val="000000"/>
            </a:solidFill>
          </a:ln>
        </p:spPr>
        <p:txBody>
          <a:bodyPr wrap="square" lIns="0" tIns="0" rIns="0" bIns="0" rtlCol="0"/>
          <a:lstStyle/>
          <a:p>
            <a:endParaRPr/>
          </a:p>
        </p:txBody>
      </p:sp>
      <p:sp>
        <p:nvSpPr>
          <p:cNvPr id="28" name="object 37"/>
          <p:cNvSpPr/>
          <p:nvPr/>
        </p:nvSpPr>
        <p:spPr>
          <a:xfrm>
            <a:off x="7206995" y="4002745"/>
            <a:ext cx="635" cy="454025"/>
          </a:xfrm>
          <a:custGeom>
            <a:avLst/>
            <a:gdLst/>
            <a:ahLst/>
            <a:cxnLst/>
            <a:rect l="l" t="t" r="r" b="b"/>
            <a:pathLst>
              <a:path w="634" h="454025">
                <a:moveTo>
                  <a:pt x="507" y="0"/>
                </a:moveTo>
                <a:lnTo>
                  <a:pt x="0" y="454025"/>
                </a:lnTo>
              </a:path>
            </a:pathLst>
          </a:custGeom>
          <a:ln w="9144">
            <a:solidFill>
              <a:srgbClr val="000000"/>
            </a:solidFill>
          </a:ln>
        </p:spPr>
        <p:txBody>
          <a:bodyPr wrap="square" lIns="0" tIns="0" rIns="0" bIns="0" rtlCol="0"/>
          <a:lstStyle/>
          <a:p>
            <a:endParaRPr/>
          </a:p>
        </p:txBody>
      </p:sp>
      <p:sp>
        <p:nvSpPr>
          <p:cNvPr id="29" name="object 38"/>
          <p:cNvSpPr/>
          <p:nvPr/>
        </p:nvSpPr>
        <p:spPr>
          <a:xfrm>
            <a:off x="9054147" y="4002745"/>
            <a:ext cx="0" cy="454025"/>
          </a:xfrm>
          <a:custGeom>
            <a:avLst/>
            <a:gdLst/>
            <a:ahLst/>
            <a:cxnLst/>
            <a:rect l="l" t="t" r="r" b="b"/>
            <a:pathLst>
              <a:path h="454025">
                <a:moveTo>
                  <a:pt x="0" y="0"/>
                </a:moveTo>
                <a:lnTo>
                  <a:pt x="0" y="454025"/>
                </a:lnTo>
              </a:path>
            </a:pathLst>
          </a:custGeom>
          <a:ln w="9271">
            <a:solidFill>
              <a:srgbClr val="000000"/>
            </a:solidFill>
          </a:ln>
        </p:spPr>
        <p:txBody>
          <a:bodyPr wrap="square" lIns="0" tIns="0" rIns="0" bIns="0" rtlCol="0"/>
          <a:lstStyle/>
          <a:p>
            <a:endParaRPr/>
          </a:p>
        </p:txBody>
      </p:sp>
      <p:sp>
        <p:nvSpPr>
          <p:cNvPr id="30" name="object 39"/>
          <p:cNvSpPr/>
          <p:nvPr/>
        </p:nvSpPr>
        <p:spPr>
          <a:xfrm>
            <a:off x="10954511" y="4001221"/>
            <a:ext cx="1905" cy="457200"/>
          </a:xfrm>
          <a:custGeom>
            <a:avLst/>
            <a:gdLst/>
            <a:ahLst/>
            <a:cxnLst/>
            <a:rect l="l" t="t" r="r" b="b"/>
            <a:pathLst>
              <a:path w="1904" h="457200">
                <a:moveTo>
                  <a:pt x="1651" y="0"/>
                </a:moveTo>
                <a:lnTo>
                  <a:pt x="0" y="457200"/>
                </a:lnTo>
              </a:path>
            </a:pathLst>
          </a:custGeom>
          <a:ln w="9143">
            <a:solidFill>
              <a:srgbClr val="000000"/>
            </a:solidFill>
          </a:ln>
        </p:spPr>
        <p:txBody>
          <a:bodyPr wrap="square" lIns="0" tIns="0" rIns="0" bIns="0" rtlCol="0"/>
          <a:lstStyle/>
          <a:p>
            <a:endParaRPr/>
          </a:p>
        </p:txBody>
      </p:sp>
      <p:sp>
        <p:nvSpPr>
          <p:cNvPr id="31" name="object 40"/>
          <p:cNvSpPr/>
          <p:nvPr/>
        </p:nvSpPr>
        <p:spPr>
          <a:xfrm>
            <a:off x="5666232" y="3373333"/>
            <a:ext cx="1004569" cy="9525"/>
          </a:xfrm>
          <a:custGeom>
            <a:avLst/>
            <a:gdLst/>
            <a:ahLst/>
            <a:cxnLst/>
            <a:rect l="l" t="t" r="r" b="b"/>
            <a:pathLst>
              <a:path w="1004570" h="9525">
                <a:moveTo>
                  <a:pt x="0" y="0"/>
                </a:moveTo>
                <a:lnTo>
                  <a:pt x="1004062" y="9017"/>
                </a:lnTo>
              </a:path>
            </a:pathLst>
          </a:custGeom>
          <a:ln w="9144">
            <a:solidFill>
              <a:srgbClr val="000000"/>
            </a:solidFill>
          </a:ln>
        </p:spPr>
        <p:txBody>
          <a:bodyPr wrap="square" lIns="0" tIns="0" rIns="0" bIns="0" rtlCol="0"/>
          <a:lstStyle/>
          <a:p>
            <a:endParaRPr/>
          </a:p>
        </p:txBody>
      </p:sp>
      <p:sp>
        <p:nvSpPr>
          <p:cNvPr id="32" name="object 41"/>
          <p:cNvSpPr txBox="1"/>
          <p:nvPr/>
        </p:nvSpPr>
        <p:spPr>
          <a:xfrm>
            <a:off x="1353311" y="5224992"/>
            <a:ext cx="10095230" cy="524510"/>
          </a:xfrm>
          <a:prstGeom prst="rect">
            <a:avLst/>
          </a:prstGeom>
          <a:ln w="9144">
            <a:solidFill>
              <a:srgbClr val="DDB65F"/>
            </a:solidFill>
          </a:ln>
        </p:spPr>
        <p:txBody>
          <a:bodyPr vert="horz" wrap="square" lIns="0" tIns="41275" rIns="0" bIns="0" rtlCol="0">
            <a:spAutoFit/>
          </a:bodyPr>
          <a:lstStyle/>
          <a:p>
            <a:pPr marL="92075">
              <a:lnSpc>
                <a:spcPct val="100000"/>
              </a:lnSpc>
              <a:spcBef>
                <a:spcPts val="325"/>
              </a:spcBef>
            </a:pPr>
            <a:r>
              <a:rPr sz="2800" spc="-5" dirty="0">
                <a:latin typeface="宋体"/>
                <a:cs typeface="宋体"/>
              </a:rPr>
              <a:t>构建起统筹协调、分工负责、协调配合、齐抓共管的工作格局</a:t>
            </a:r>
            <a:endParaRPr sz="2800">
              <a:latin typeface="宋体"/>
              <a:cs typeface="宋体"/>
            </a:endParaRPr>
          </a:p>
        </p:txBody>
      </p:sp>
      <p:grpSp>
        <p:nvGrpSpPr>
          <p:cNvPr id="34" name="组合 33">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42" name="矩形 41">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57</a:t>
            </a:fld>
            <a:endParaRPr lang="zh-CN" altLang="en-US"/>
          </a:p>
        </p:txBody>
      </p:sp>
    </p:spTree>
    <p:extLst>
      <p:ext uri="{BB962C8B-B14F-4D97-AF65-F5344CB8AC3E}">
        <p14:creationId xmlns:p14="http://schemas.microsoft.com/office/powerpoint/2010/main" val="91642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25290"/>
          </a:xfrm>
        </p:spPr>
        <p:txBody>
          <a:bodyPr/>
          <a:lstStyle/>
          <a:p>
            <a:r>
              <a:rPr lang="en-US" altLang="zh-CN" dirty="0" smtClean="0"/>
              <a:t> </a:t>
            </a:r>
            <a:endParaRPr lang="zh-CN" altLang="en-US" dirty="0"/>
          </a:p>
        </p:txBody>
      </p:sp>
      <p:sp>
        <p:nvSpPr>
          <p:cNvPr id="5" name="object 13"/>
          <p:cNvSpPr/>
          <p:nvPr/>
        </p:nvSpPr>
        <p:spPr>
          <a:xfrm>
            <a:off x="7933943" y="1828800"/>
            <a:ext cx="2182368" cy="1307591"/>
          </a:xfrm>
          <a:prstGeom prst="rect">
            <a:avLst/>
          </a:prstGeom>
          <a:blipFill>
            <a:blip r:embed="rId2" cstate="print"/>
            <a:stretch>
              <a:fillRect/>
            </a:stretch>
          </a:blipFill>
        </p:spPr>
        <p:txBody>
          <a:bodyPr wrap="square" lIns="0" tIns="0" rIns="0" bIns="0" rtlCol="0"/>
          <a:lstStyle/>
          <a:p>
            <a:endParaRPr/>
          </a:p>
        </p:txBody>
      </p:sp>
      <p:sp>
        <p:nvSpPr>
          <p:cNvPr id="6" name="object 14"/>
          <p:cNvSpPr txBox="1"/>
          <p:nvPr/>
        </p:nvSpPr>
        <p:spPr>
          <a:xfrm>
            <a:off x="673100" y="1778635"/>
            <a:ext cx="6548755" cy="3366947"/>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a:cs typeface="微软雅黑"/>
              </a:rPr>
              <a:t>3</a:t>
            </a:r>
            <a:r>
              <a:rPr sz="2800" b="1" i="1" spc="-5" dirty="0">
                <a:solidFill>
                  <a:srgbClr val="C00000"/>
                </a:solidFill>
                <a:latin typeface="微软雅黑"/>
                <a:cs typeface="微软雅黑"/>
              </a:rPr>
              <a:t>、网络安全科技创新能力有待提升</a:t>
            </a:r>
            <a:endParaRPr sz="2800" dirty="0">
              <a:solidFill>
                <a:srgbClr val="C00000"/>
              </a:solidFill>
              <a:latin typeface="微软雅黑"/>
              <a:cs typeface="微软雅黑"/>
            </a:endParaRPr>
          </a:p>
          <a:p>
            <a:pPr>
              <a:lnSpc>
                <a:spcPct val="100000"/>
              </a:lnSpc>
              <a:spcBef>
                <a:spcPts val="5"/>
              </a:spcBef>
            </a:pPr>
            <a:endParaRPr sz="3600" dirty="0">
              <a:latin typeface="Times New Roman"/>
              <a:cs typeface="Times New Roman"/>
            </a:endParaRPr>
          </a:p>
          <a:p>
            <a:pPr marL="687705" indent="-342900">
              <a:lnSpc>
                <a:spcPct val="100000"/>
              </a:lnSpc>
              <a:spcBef>
                <a:spcPts val="5"/>
              </a:spcBef>
              <a:buFont typeface="MS UI Gothic"/>
              <a:buChar char="➢"/>
              <a:tabLst>
                <a:tab pos="687705" algn="l"/>
                <a:tab pos="688340" algn="l"/>
              </a:tabLst>
            </a:pPr>
            <a:r>
              <a:rPr sz="2400" dirty="0" err="1">
                <a:solidFill>
                  <a:srgbClr val="3E3E3E"/>
                </a:solidFill>
                <a:latin typeface="微软雅黑"/>
                <a:cs typeface="微软雅黑"/>
              </a:rPr>
              <a:t>关键核心技术受制于人</a:t>
            </a:r>
            <a:r>
              <a:rPr sz="2400" spc="-15" dirty="0" err="1">
                <a:solidFill>
                  <a:srgbClr val="3E3E3E"/>
                </a:solidFill>
                <a:latin typeface="微软雅黑"/>
                <a:cs typeface="微软雅黑"/>
              </a:rPr>
              <a:t>的</a:t>
            </a:r>
            <a:r>
              <a:rPr sz="2400" dirty="0" err="1">
                <a:solidFill>
                  <a:srgbClr val="3E3E3E"/>
                </a:solidFill>
                <a:latin typeface="微软雅黑"/>
                <a:cs typeface="微软雅黑"/>
              </a:rPr>
              <a:t>局面</a:t>
            </a:r>
            <a:r>
              <a:rPr sz="2400" spc="-15" dirty="0" err="1">
                <a:solidFill>
                  <a:srgbClr val="3E3E3E"/>
                </a:solidFill>
                <a:latin typeface="微软雅黑"/>
                <a:cs typeface="微软雅黑"/>
              </a:rPr>
              <a:t>，</a:t>
            </a:r>
            <a:r>
              <a:rPr sz="2400" dirty="0" err="1">
                <a:solidFill>
                  <a:srgbClr val="3E3E3E"/>
                </a:solidFill>
                <a:latin typeface="微软雅黑"/>
                <a:cs typeface="微软雅黑"/>
              </a:rPr>
              <a:t>仍未</a:t>
            </a:r>
            <a:r>
              <a:rPr sz="2400" spc="-15" dirty="0" err="1">
                <a:solidFill>
                  <a:srgbClr val="3E3E3E"/>
                </a:solidFill>
                <a:latin typeface="微软雅黑"/>
                <a:cs typeface="微软雅黑"/>
              </a:rPr>
              <a:t>得</a:t>
            </a:r>
            <a:r>
              <a:rPr sz="2400" dirty="0" err="1">
                <a:solidFill>
                  <a:srgbClr val="3E3E3E"/>
                </a:solidFill>
                <a:latin typeface="微软雅黑"/>
                <a:cs typeface="微软雅黑"/>
              </a:rPr>
              <a:t>到根</a:t>
            </a:r>
            <a:r>
              <a:rPr sz="2400" spc="-15" dirty="0" err="1">
                <a:solidFill>
                  <a:srgbClr val="3E3E3E"/>
                </a:solidFill>
                <a:latin typeface="微软雅黑"/>
                <a:cs typeface="微软雅黑"/>
              </a:rPr>
              <a:t>本</a:t>
            </a:r>
            <a:r>
              <a:rPr sz="2400" dirty="0" err="1">
                <a:solidFill>
                  <a:srgbClr val="3E3E3E"/>
                </a:solidFill>
                <a:latin typeface="微软雅黑"/>
                <a:cs typeface="微软雅黑"/>
              </a:rPr>
              <a:t>改变</a:t>
            </a:r>
            <a:r>
              <a:rPr sz="2400" dirty="0" smtClean="0">
                <a:solidFill>
                  <a:srgbClr val="3E3E3E"/>
                </a:solidFill>
                <a:latin typeface="微软雅黑"/>
                <a:cs typeface="微软雅黑"/>
              </a:rPr>
              <a:t>；</a:t>
            </a:r>
            <a:endParaRPr sz="2400" dirty="0">
              <a:latin typeface="微软雅黑"/>
              <a:cs typeface="微软雅黑"/>
            </a:endParaRPr>
          </a:p>
          <a:p>
            <a:pPr marL="687705" marR="5080" indent="-342900">
              <a:lnSpc>
                <a:spcPct val="150000"/>
              </a:lnSpc>
              <a:buFont typeface="MS UI Gothic"/>
              <a:buChar char="➢"/>
              <a:tabLst>
                <a:tab pos="687705" algn="l"/>
                <a:tab pos="688340" algn="l"/>
              </a:tabLst>
            </a:pPr>
            <a:r>
              <a:rPr sz="2400" dirty="0">
                <a:solidFill>
                  <a:srgbClr val="3E3E3E"/>
                </a:solidFill>
                <a:latin typeface="微软雅黑"/>
                <a:cs typeface="微软雅黑"/>
              </a:rPr>
              <a:t>网络安全产业同质化现</a:t>
            </a:r>
            <a:r>
              <a:rPr sz="2400" spc="-15" dirty="0">
                <a:solidFill>
                  <a:srgbClr val="3E3E3E"/>
                </a:solidFill>
                <a:latin typeface="微软雅黑"/>
                <a:cs typeface="微软雅黑"/>
              </a:rPr>
              <a:t>象</a:t>
            </a:r>
            <a:r>
              <a:rPr sz="2400" dirty="0">
                <a:solidFill>
                  <a:srgbClr val="3E3E3E"/>
                </a:solidFill>
                <a:latin typeface="微软雅黑"/>
                <a:cs typeface="微软雅黑"/>
              </a:rPr>
              <a:t>严重</a:t>
            </a:r>
            <a:r>
              <a:rPr sz="2400" spc="-15" dirty="0">
                <a:solidFill>
                  <a:srgbClr val="3E3E3E"/>
                </a:solidFill>
                <a:latin typeface="微软雅黑"/>
                <a:cs typeface="微软雅黑"/>
              </a:rPr>
              <a:t>，</a:t>
            </a:r>
            <a:r>
              <a:rPr sz="2400" dirty="0">
                <a:solidFill>
                  <a:srgbClr val="3E3E3E"/>
                </a:solidFill>
                <a:latin typeface="微软雅黑"/>
                <a:cs typeface="微软雅黑"/>
              </a:rPr>
              <a:t>缺少</a:t>
            </a:r>
            <a:r>
              <a:rPr sz="2400" spc="-15" dirty="0">
                <a:solidFill>
                  <a:srgbClr val="3E3E3E"/>
                </a:solidFill>
                <a:latin typeface="微软雅黑"/>
                <a:cs typeface="微软雅黑"/>
              </a:rPr>
              <a:t>掌</a:t>
            </a:r>
            <a:r>
              <a:rPr sz="2400" dirty="0">
                <a:solidFill>
                  <a:srgbClr val="3E3E3E"/>
                </a:solidFill>
                <a:latin typeface="微软雅黑"/>
                <a:cs typeface="微软雅黑"/>
              </a:rPr>
              <a:t>控核</a:t>
            </a:r>
            <a:r>
              <a:rPr sz="2400" spc="-15" dirty="0">
                <a:solidFill>
                  <a:srgbClr val="3E3E3E"/>
                </a:solidFill>
                <a:latin typeface="微软雅黑"/>
                <a:cs typeface="微软雅黑"/>
              </a:rPr>
              <a:t>心</a:t>
            </a:r>
            <a:r>
              <a:rPr sz="2400" dirty="0">
                <a:solidFill>
                  <a:srgbClr val="3E3E3E"/>
                </a:solidFill>
                <a:latin typeface="微软雅黑"/>
                <a:cs typeface="微软雅黑"/>
              </a:rPr>
              <a:t>技术的 产业巨头；</a:t>
            </a:r>
            <a:endParaRPr sz="2400" dirty="0">
              <a:latin typeface="微软雅黑"/>
              <a:cs typeface="微软雅黑"/>
            </a:endParaRPr>
          </a:p>
          <a:p>
            <a:pPr marL="687705" indent="-342900">
              <a:lnSpc>
                <a:spcPct val="100000"/>
              </a:lnSpc>
              <a:spcBef>
                <a:spcPts val="1205"/>
              </a:spcBef>
              <a:buFont typeface="MS UI Gothic"/>
              <a:buChar char="➢"/>
              <a:tabLst>
                <a:tab pos="687705" algn="l"/>
                <a:tab pos="688340" algn="l"/>
              </a:tabLst>
            </a:pPr>
            <a:r>
              <a:rPr sz="2400" dirty="0">
                <a:solidFill>
                  <a:srgbClr val="3E3E3E"/>
                </a:solidFill>
                <a:latin typeface="微软雅黑"/>
                <a:cs typeface="微软雅黑"/>
              </a:rPr>
              <a:t>基础理论研究投入少，</a:t>
            </a:r>
            <a:r>
              <a:rPr sz="2400" spc="-15" dirty="0">
                <a:solidFill>
                  <a:srgbClr val="3E3E3E"/>
                </a:solidFill>
                <a:latin typeface="微软雅黑"/>
                <a:cs typeface="微软雅黑"/>
              </a:rPr>
              <a:t>产</a:t>
            </a:r>
            <a:r>
              <a:rPr sz="2400" dirty="0">
                <a:solidFill>
                  <a:srgbClr val="3E3E3E"/>
                </a:solidFill>
                <a:latin typeface="微软雅黑"/>
                <a:cs typeface="微软雅黑"/>
              </a:rPr>
              <a:t>出不</a:t>
            </a:r>
            <a:r>
              <a:rPr sz="2400" spc="-15" dirty="0">
                <a:solidFill>
                  <a:srgbClr val="3E3E3E"/>
                </a:solidFill>
                <a:latin typeface="微软雅黑"/>
                <a:cs typeface="微软雅黑"/>
              </a:rPr>
              <a:t>足</a:t>
            </a:r>
            <a:r>
              <a:rPr sz="2400" dirty="0">
                <a:solidFill>
                  <a:srgbClr val="3E3E3E"/>
                </a:solidFill>
                <a:latin typeface="微软雅黑"/>
                <a:cs typeface="微软雅黑"/>
              </a:rPr>
              <a:t>。</a:t>
            </a:r>
            <a:endParaRPr sz="2400" dirty="0">
              <a:latin typeface="微软雅黑"/>
              <a:cs typeface="微软雅黑"/>
            </a:endParaRPr>
          </a:p>
        </p:txBody>
      </p:sp>
      <p:sp>
        <p:nvSpPr>
          <p:cNvPr id="7" name="object 15"/>
          <p:cNvSpPr/>
          <p:nvPr/>
        </p:nvSpPr>
        <p:spPr>
          <a:xfrm>
            <a:off x="8513064" y="3296411"/>
            <a:ext cx="2167128" cy="1307592"/>
          </a:xfrm>
          <a:prstGeom prst="rect">
            <a:avLst/>
          </a:prstGeom>
          <a:blipFill>
            <a:blip r:embed="rId3" cstate="print"/>
            <a:stretch>
              <a:fillRect/>
            </a:stretch>
          </a:blipFill>
        </p:spPr>
        <p:txBody>
          <a:bodyPr wrap="square" lIns="0" tIns="0" rIns="0" bIns="0" rtlCol="0"/>
          <a:lstStyle/>
          <a:p>
            <a:endParaRPr/>
          </a:p>
        </p:txBody>
      </p:sp>
      <p:sp>
        <p:nvSpPr>
          <p:cNvPr id="8" name="object 16"/>
          <p:cNvSpPr/>
          <p:nvPr/>
        </p:nvSpPr>
        <p:spPr>
          <a:xfrm>
            <a:off x="8964168" y="4806696"/>
            <a:ext cx="2439924" cy="1799844"/>
          </a:xfrm>
          <a:prstGeom prst="rect">
            <a:avLst/>
          </a:prstGeom>
          <a:blipFill>
            <a:blip r:embed="rId4" cstate="print"/>
            <a:stretch>
              <a:fillRect/>
            </a:stretch>
          </a:blipFill>
        </p:spPr>
        <p:txBody>
          <a:bodyPr wrap="square" lIns="0" tIns="0" rIns="0" bIns="0" rtlCol="0"/>
          <a:lstStyle/>
          <a:p>
            <a:endParaRPr/>
          </a:p>
        </p:txBody>
      </p:sp>
      <p:grpSp>
        <p:nvGrpSpPr>
          <p:cNvPr id="10" name="组合 9">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8" name="矩形 17">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fld id="{D6DA2B91-A0D1-437A-9D7F-CB2309AAF4E7}" type="slidenum">
              <a:rPr lang="zh-CN" altLang="en-US" smtClean="0"/>
              <a:t>58</a:t>
            </a:fld>
            <a:endParaRPr lang="zh-CN" altLang="en-US"/>
          </a:p>
        </p:txBody>
      </p:sp>
    </p:spTree>
    <p:extLst>
      <p:ext uri="{BB962C8B-B14F-4D97-AF65-F5344CB8AC3E}">
        <p14:creationId xmlns:p14="http://schemas.microsoft.com/office/powerpoint/2010/main" val="242830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744921" y="1412257"/>
            <a:ext cx="10744200" cy="4769896"/>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tabLst>
                <a:tab pos="4711700" algn="l"/>
              </a:tabLst>
            </a:pPr>
            <a:r>
              <a:rPr sz="2800" b="1" spc="-5" dirty="0">
                <a:solidFill>
                  <a:srgbClr val="C00000"/>
                </a:solidFill>
                <a:latin typeface="微软雅黑"/>
                <a:cs typeface="微软雅黑"/>
              </a:rPr>
              <a:t>4</a:t>
            </a:r>
            <a:r>
              <a:rPr sz="2800" b="1" i="1" spc="-10" dirty="0">
                <a:solidFill>
                  <a:srgbClr val="C00000"/>
                </a:solidFill>
                <a:latin typeface="微软雅黑"/>
                <a:cs typeface="微软雅黑"/>
              </a:rPr>
              <a:t>、国家间网络空间博</a:t>
            </a:r>
            <a:r>
              <a:rPr sz="2800" b="1" i="1" spc="-5" dirty="0">
                <a:solidFill>
                  <a:srgbClr val="C00000"/>
                </a:solidFill>
                <a:latin typeface="微软雅黑"/>
                <a:cs typeface="微软雅黑"/>
              </a:rPr>
              <a:t>弈</a:t>
            </a:r>
            <a:r>
              <a:rPr sz="2800" b="1" i="1" spc="-10" dirty="0">
                <a:solidFill>
                  <a:srgbClr val="C00000"/>
                </a:solidFill>
                <a:latin typeface="微软雅黑"/>
                <a:cs typeface="微软雅黑"/>
              </a:rPr>
              <a:t>加</a:t>
            </a:r>
            <a:r>
              <a:rPr sz="2800" b="1" i="1" spc="-5" dirty="0">
                <a:solidFill>
                  <a:srgbClr val="C00000"/>
                </a:solidFill>
                <a:latin typeface="微软雅黑"/>
                <a:cs typeface="微软雅黑"/>
              </a:rPr>
              <a:t>剧	</a:t>
            </a:r>
            <a:r>
              <a:rPr sz="2800" b="1" i="1" spc="-10" dirty="0">
                <a:solidFill>
                  <a:srgbClr val="C00000"/>
                </a:solidFill>
                <a:latin typeface="微软雅黑"/>
                <a:cs typeface="微软雅黑"/>
              </a:rPr>
              <a:t>对抗与对话渐成常态</a:t>
            </a:r>
            <a:endParaRPr sz="2800" dirty="0">
              <a:solidFill>
                <a:srgbClr val="C00000"/>
              </a:solidFill>
              <a:latin typeface="微软雅黑"/>
              <a:cs typeface="微软雅黑"/>
            </a:endParaRPr>
          </a:p>
          <a:p>
            <a:pPr marL="12700" marR="50800">
              <a:lnSpc>
                <a:spcPct val="100000"/>
              </a:lnSpc>
              <a:spcBef>
                <a:spcPts val="2915"/>
              </a:spcBef>
            </a:pPr>
            <a:r>
              <a:rPr sz="2000" dirty="0">
                <a:solidFill>
                  <a:srgbClr val="3E3E3E"/>
                </a:solidFill>
                <a:latin typeface="微软雅黑"/>
                <a:cs typeface="微软雅黑"/>
              </a:rPr>
              <a:t>网络空间博弈，本质上</a:t>
            </a:r>
            <a:r>
              <a:rPr sz="2000" spc="-15" dirty="0">
                <a:solidFill>
                  <a:srgbClr val="3E3E3E"/>
                </a:solidFill>
                <a:latin typeface="微软雅黑"/>
                <a:cs typeface="微软雅黑"/>
              </a:rPr>
              <a:t>是</a:t>
            </a:r>
            <a:r>
              <a:rPr sz="2000" dirty="0">
                <a:solidFill>
                  <a:srgbClr val="3E3E3E"/>
                </a:solidFill>
                <a:latin typeface="微软雅黑"/>
                <a:cs typeface="微软雅黑"/>
              </a:rPr>
              <a:t>国家</a:t>
            </a:r>
            <a:r>
              <a:rPr sz="2000" spc="-15" dirty="0">
                <a:solidFill>
                  <a:srgbClr val="3E3E3E"/>
                </a:solidFill>
                <a:latin typeface="微软雅黑"/>
                <a:cs typeface="微软雅黑"/>
              </a:rPr>
              <a:t>和</a:t>
            </a:r>
            <a:r>
              <a:rPr sz="2000" dirty="0">
                <a:solidFill>
                  <a:srgbClr val="3E3E3E"/>
                </a:solidFill>
                <a:latin typeface="微软雅黑"/>
                <a:cs typeface="微软雅黑"/>
              </a:rPr>
              <a:t>利益</a:t>
            </a:r>
            <a:r>
              <a:rPr sz="2000" spc="-15" dirty="0">
                <a:solidFill>
                  <a:srgbClr val="3E3E3E"/>
                </a:solidFill>
                <a:latin typeface="微软雅黑"/>
                <a:cs typeface="微软雅黑"/>
              </a:rPr>
              <a:t>集</a:t>
            </a:r>
            <a:r>
              <a:rPr sz="2000" dirty="0">
                <a:solidFill>
                  <a:srgbClr val="3E3E3E"/>
                </a:solidFill>
                <a:latin typeface="微软雅黑"/>
                <a:cs typeface="微软雅黑"/>
              </a:rPr>
              <a:t>团对</a:t>
            </a:r>
            <a:r>
              <a:rPr sz="2000" spc="-15" dirty="0">
                <a:solidFill>
                  <a:srgbClr val="3E3E3E"/>
                </a:solidFill>
                <a:latin typeface="微软雅黑"/>
                <a:cs typeface="微软雅黑"/>
              </a:rPr>
              <a:t>网</a:t>
            </a:r>
            <a:r>
              <a:rPr sz="2000" dirty="0">
                <a:solidFill>
                  <a:srgbClr val="3E3E3E"/>
                </a:solidFill>
                <a:latin typeface="微软雅黑"/>
                <a:cs typeface="微软雅黑"/>
              </a:rPr>
              <a:t>络空</a:t>
            </a:r>
            <a:r>
              <a:rPr sz="2000" spc="-15" dirty="0">
                <a:solidFill>
                  <a:srgbClr val="3E3E3E"/>
                </a:solidFill>
                <a:latin typeface="微软雅黑"/>
                <a:cs typeface="微软雅黑"/>
              </a:rPr>
              <a:t>间</a:t>
            </a:r>
            <a:r>
              <a:rPr sz="2000" dirty="0">
                <a:solidFill>
                  <a:srgbClr val="3E3E3E"/>
                </a:solidFill>
                <a:latin typeface="微软雅黑"/>
                <a:cs typeface="微软雅黑"/>
              </a:rPr>
              <a:t>主导</a:t>
            </a:r>
            <a:r>
              <a:rPr sz="2000" spc="-15" dirty="0">
                <a:solidFill>
                  <a:srgbClr val="3E3E3E"/>
                </a:solidFill>
                <a:latin typeface="微软雅黑"/>
                <a:cs typeface="微软雅黑"/>
              </a:rPr>
              <a:t>权</a:t>
            </a:r>
            <a:r>
              <a:rPr sz="2000" dirty="0">
                <a:solidFill>
                  <a:srgbClr val="3E3E3E"/>
                </a:solidFill>
                <a:latin typeface="微软雅黑"/>
                <a:cs typeface="微软雅黑"/>
              </a:rPr>
              <a:t>、控</a:t>
            </a:r>
            <a:r>
              <a:rPr sz="2000" spc="-15" dirty="0">
                <a:solidFill>
                  <a:srgbClr val="3E3E3E"/>
                </a:solidFill>
                <a:latin typeface="微软雅黑"/>
                <a:cs typeface="微软雅黑"/>
              </a:rPr>
              <a:t>制</a:t>
            </a:r>
            <a:r>
              <a:rPr sz="2000" dirty="0">
                <a:solidFill>
                  <a:srgbClr val="3E3E3E"/>
                </a:solidFill>
                <a:latin typeface="微软雅黑"/>
                <a:cs typeface="微软雅黑"/>
              </a:rPr>
              <a:t>权的</a:t>
            </a:r>
            <a:r>
              <a:rPr sz="2000" spc="-15" dirty="0">
                <a:solidFill>
                  <a:srgbClr val="3E3E3E"/>
                </a:solidFill>
                <a:latin typeface="微软雅黑"/>
                <a:cs typeface="微软雅黑"/>
              </a:rPr>
              <a:t>争</a:t>
            </a:r>
            <a:r>
              <a:rPr sz="2000" dirty="0">
                <a:solidFill>
                  <a:srgbClr val="3E3E3E"/>
                </a:solidFill>
                <a:latin typeface="微软雅黑"/>
                <a:cs typeface="微软雅黑"/>
              </a:rPr>
              <a:t>夺，</a:t>
            </a:r>
            <a:r>
              <a:rPr sz="2000" spc="-15" dirty="0">
                <a:solidFill>
                  <a:srgbClr val="3E3E3E"/>
                </a:solidFill>
                <a:latin typeface="微软雅黑"/>
                <a:cs typeface="微软雅黑"/>
              </a:rPr>
              <a:t>并</a:t>
            </a:r>
            <a:r>
              <a:rPr sz="2000" dirty="0">
                <a:solidFill>
                  <a:srgbClr val="3E3E3E"/>
                </a:solidFill>
                <a:latin typeface="微软雅黑"/>
                <a:cs typeface="微软雅黑"/>
              </a:rPr>
              <a:t>以此</a:t>
            </a:r>
            <a:r>
              <a:rPr sz="2000" spc="-15" dirty="0">
                <a:solidFill>
                  <a:srgbClr val="3E3E3E"/>
                </a:solidFill>
                <a:latin typeface="微软雅黑"/>
                <a:cs typeface="微软雅黑"/>
              </a:rPr>
              <a:t>维</a:t>
            </a:r>
            <a:r>
              <a:rPr sz="2000" dirty="0">
                <a:solidFill>
                  <a:srgbClr val="3E3E3E"/>
                </a:solidFill>
                <a:latin typeface="微软雅黑"/>
                <a:cs typeface="微软雅黑"/>
              </a:rPr>
              <a:t>护权</a:t>
            </a:r>
            <a:r>
              <a:rPr sz="2000" spc="-15" dirty="0">
                <a:solidFill>
                  <a:srgbClr val="3E3E3E"/>
                </a:solidFill>
                <a:latin typeface="微软雅黑"/>
                <a:cs typeface="微软雅黑"/>
              </a:rPr>
              <a:t>益</a:t>
            </a:r>
            <a:r>
              <a:rPr sz="2000" dirty="0">
                <a:solidFill>
                  <a:srgbClr val="3E3E3E"/>
                </a:solidFill>
                <a:latin typeface="微软雅黑"/>
                <a:cs typeface="微软雅黑"/>
              </a:rPr>
              <a:t>，  拓展利益。</a:t>
            </a:r>
            <a:endParaRPr sz="2000" dirty="0">
              <a:latin typeface="微软雅黑"/>
              <a:cs typeface="微软雅黑"/>
            </a:endParaRPr>
          </a:p>
          <a:p>
            <a:pPr>
              <a:lnSpc>
                <a:spcPct val="100000"/>
              </a:lnSpc>
              <a:spcBef>
                <a:spcPts val="10"/>
              </a:spcBef>
            </a:pPr>
            <a:endParaRPr sz="2200" dirty="0">
              <a:latin typeface="Times New Roman"/>
              <a:cs typeface="Times New Roman"/>
            </a:endParaRPr>
          </a:p>
          <a:p>
            <a:pPr marL="12700">
              <a:lnSpc>
                <a:spcPct val="100000"/>
              </a:lnSpc>
              <a:spcBef>
                <a:spcPts val="5"/>
              </a:spcBef>
            </a:pPr>
            <a:r>
              <a:rPr sz="2000" dirty="0">
                <a:solidFill>
                  <a:srgbClr val="3E3E3E"/>
                </a:solidFill>
                <a:latin typeface="微软雅黑"/>
                <a:cs typeface="微软雅黑"/>
              </a:rPr>
              <a:t>特点：</a:t>
            </a:r>
            <a:r>
              <a:rPr sz="2000" spc="-85" dirty="0">
                <a:solidFill>
                  <a:srgbClr val="3E3E3E"/>
                </a:solidFill>
                <a:latin typeface="微软雅黑"/>
                <a:cs typeface="微软雅黑"/>
              </a:rPr>
              <a:t> </a:t>
            </a:r>
            <a:r>
              <a:rPr sz="2000" dirty="0">
                <a:solidFill>
                  <a:srgbClr val="3E3E3E"/>
                </a:solidFill>
                <a:latin typeface="微软雅黑"/>
                <a:cs typeface="微软雅黑"/>
              </a:rPr>
              <a:t>组织日益国家化</a:t>
            </a:r>
            <a:endParaRPr sz="2000" dirty="0">
              <a:latin typeface="微软雅黑"/>
              <a:cs typeface="微软雅黑"/>
            </a:endParaRPr>
          </a:p>
          <a:p>
            <a:pPr marL="834390" marR="8119109" algn="just">
              <a:lnSpc>
                <a:spcPct val="100000"/>
              </a:lnSpc>
            </a:pPr>
            <a:r>
              <a:rPr sz="2000" dirty="0">
                <a:solidFill>
                  <a:srgbClr val="3E3E3E"/>
                </a:solidFill>
                <a:latin typeface="微软雅黑"/>
                <a:cs typeface="微软雅黑"/>
              </a:rPr>
              <a:t>对抗日益常态化 内容日益综合化 技术日益多元化 竞争日益公开化 合作日益联盟化</a:t>
            </a:r>
            <a:endParaRPr sz="2000" dirty="0">
              <a:latin typeface="微软雅黑"/>
              <a:cs typeface="微软雅黑"/>
            </a:endParaRPr>
          </a:p>
          <a:p>
            <a:pPr>
              <a:lnSpc>
                <a:spcPct val="100000"/>
              </a:lnSpc>
              <a:spcBef>
                <a:spcPts val="20"/>
              </a:spcBef>
            </a:pPr>
            <a:endParaRPr sz="3500" dirty="0">
              <a:latin typeface="Times New Roman"/>
              <a:cs typeface="Times New Roman"/>
            </a:endParaRPr>
          </a:p>
          <a:p>
            <a:pPr marL="57785">
              <a:lnSpc>
                <a:spcPct val="100000"/>
              </a:lnSpc>
              <a:spcBef>
                <a:spcPts val="5"/>
              </a:spcBef>
            </a:pPr>
            <a:r>
              <a:rPr sz="2000" dirty="0">
                <a:solidFill>
                  <a:srgbClr val="3E3E3E"/>
                </a:solidFill>
                <a:latin typeface="微软雅黑"/>
                <a:cs typeface="微软雅黑"/>
              </a:rPr>
              <a:t>内容形式：网络情报活</a:t>
            </a:r>
            <a:r>
              <a:rPr sz="2000" spc="-15" dirty="0">
                <a:solidFill>
                  <a:srgbClr val="3E3E3E"/>
                </a:solidFill>
                <a:latin typeface="微软雅黑"/>
                <a:cs typeface="微软雅黑"/>
              </a:rPr>
              <a:t>动</a:t>
            </a:r>
            <a:r>
              <a:rPr sz="2000" dirty="0">
                <a:solidFill>
                  <a:srgbClr val="3E3E3E"/>
                </a:solidFill>
                <a:latin typeface="微软雅黑"/>
                <a:cs typeface="微软雅黑"/>
              </a:rPr>
              <a:t>、网</a:t>
            </a:r>
            <a:r>
              <a:rPr sz="2000" spc="-15" dirty="0">
                <a:solidFill>
                  <a:srgbClr val="3E3E3E"/>
                </a:solidFill>
                <a:latin typeface="微软雅黑"/>
                <a:cs typeface="微软雅黑"/>
              </a:rPr>
              <a:t>络</a:t>
            </a:r>
            <a:r>
              <a:rPr sz="2000" dirty="0">
                <a:solidFill>
                  <a:srgbClr val="3E3E3E"/>
                </a:solidFill>
                <a:latin typeface="微软雅黑"/>
                <a:cs typeface="微软雅黑"/>
              </a:rPr>
              <a:t>攻防</a:t>
            </a:r>
            <a:r>
              <a:rPr sz="2000" spc="-15" dirty="0">
                <a:solidFill>
                  <a:srgbClr val="3E3E3E"/>
                </a:solidFill>
                <a:latin typeface="微软雅黑"/>
                <a:cs typeface="微软雅黑"/>
              </a:rPr>
              <a:t>对</a:t>
            </a:r>
            <a:r>
              <a:rPr sz="2000" dirty="0">
                <a:solidFill>
                  <a:srgbClr val="3E3E3E"/>
                </a:solidFill>
                <a:latin typeface="微软雅黑"/>
                <a:cs typeface="微软雅黑"/>
              </a:rPr>
              <a:t>抗、</a:t>
            </a:r>
            <a:r>
              <a:rPr sz="2000" spc="-15" dirty="0">
                <a:solidFill>
                  <a:srgbClr val="3E3E3E"/>
                </a:solidFill>
                <a:latin typeface="微软雅黑"/>
                <a:cs typeface="微软雅黑"/>
              </a:rPr>
              <a:t>网</a:t>
            </a:r>
            <a:r>
              <a:rPr sz="2000" dirty="0">
                <a:solidFill>
                  <a:srgbClr val="3E3E3E"/>
                </a:solidFill>
                <a:latin typeface="微软雅黑"/>
                <a:cs typeface="微软雅黑"/>
              </a:rPr>
              <a:t>络实</a:t>
            </a:r>
            <a:r>
              <a:rPr sz="2000" spc="-15" dirty="0">
                <a:solidFill>
                  <a:srgbClr val="3E3E3E"/>
                </a:solidFill>
                <a:latin typeface="微软雅黑"/>
                <a:cs typeface="微软雅黑"/>
              </a:rPr>
              <a:t>体</a:t>
            </a:r>
            <a:r>
              <a:rPr sz="2000" dirty="0">
                <a:solidFill>
                  <a:srgbClr val="3E3E3E"/>
                </a:solidFill>
                <a:latin typeface="微软雅黑"/>
                <a:cs typeface="微软雅黑"/>
              </a:rPr>
              <a:t>控制</a:t>
            </a:r>
            <a:r>
              <a:rPr sz="2000" spc="-15" dirty="0">
                <a:solidFill>
                  <a:srgbClr val="3E3E3E"/>
                </a:solidFill>
                <a:latin typeface="微软雅黑"/>
                <a:cs typeface="微软雅黑"/>
              </a:rPr>
              <a:t>、</a:t>
            </a:r>
            <a:r>
              <a:rPr sz="2000" dirty="0">
                <a:solidFill>
                  <a:srgbClr val="3E3E3E"/>
                </a:solidFill>
                <a:latin typeface="微软雅黑"/>
                <a:cs typeface="微软雅黑"/>
              </a:rPr>
              <a:t>网络</a:t>
            </a:r>
            <a:r>
              <a:rPr sz="2000" spc="-15" dirty="0">
                <a:solidFill>
                  <a:srgbClr val="3E3E3E"/>
                </a:solidFill>
                <a:latin typeface="微软雅黑"/>
                <a:cs typeface="微软雅黑"/>
              </a:rPr>
              <a:t>舆</a:t>
            </a:r>
            <a:r>
              <a:rPr sz="2000" dirty="0">
                <a:solidFill>
                  <a:srgbClr val="3E3E3E"/>
                </a:solidFill>
                <a:latin typeface="微软雅黑"/>
                <a:cs typeface="微软雅黑"/>
              </a:rPr>
              <a:t>情导</a:t>
            </a:r>
            <a:r>
              <a:rPr sz="2000" spc="-15" dirty="0">
                <a:solidFill>
                  <a:srgbClr val="3E3E3E"/>
                </a:solidFill>
                <a:latin typeface="微软雅黑"/>
                <a:cs typeface="微软雅黑"/>
              </a:rPr>
              <a:t>控</a:t>
            </a:r>
            <a:r>
              <a:rPr sz="2000" dirty="0">
                <a:solidFill>
                  <a:srgbClr val="3E3E3E"/>
                </a:solidFill>
                <a:latin typeface="微软雅黑"/>
                <a:cs typeface="微软雅黑"/>
              </a:rPr>
              <a:t>、网</a:t>
            </a:r>
            <a:r>
              <a:rPr sz="2000" spc="-15" dirty="0">
                <a:solidFill>
                  <a:srgbClr val="3E3E3E"/>
                </a:solidFill>
                <a:latin typeface="微软雅黑"/>
                <a:cs typeface="微软雅黑"/>
              </a:rPr>
              <a:t>络</a:t>
            </a:r>
            <a:r>
              <a:rPr sz="2000" dirty="0">
                <a:solidFill>
                  <a:srgbClr val="3E3E3E"/>
                </a:solidFill>
                <a:latin typeface="微软雅黑"/>
                <a:cs typeface="微软雅黑"/>
              </a:rPr>
              <a:t>价值</a:t>
            </a:r>
            <a:r>
              <a:rPr sz="2000" spc="-15" dirty="0">
                <a:solidFill>
                  <a:srgbClr val="3E3E3E"/>
                </a:solidFill>
                <a:latin typeface="微软雅黑"/>
                <a:cs typeface="微软雅黑"/>
              </a:rPr>
              <a:t>博</a:t>
            </a:r>
            <a:r>
              <a:rPr sz="2000" dirty="0">
                <a:solidFill>
                  <a:srgbClr val="3E3E3E"/>
                </a:solidFill>
                <a:latin typeface="微软雅黑"/>
                <a:cs typeface="微软雅黑"/>
              </a:rPr>
              <a:t>弈、</a:t>
            </a:r>
            <a:r>
              <a:rPr sz="2000" spc="-15" dirty="0">
                <a:solidFill>
                  <a:srgbClr val="3E3E3E"/>
                </a:solidFill>
                <a:latin typeface="微软雅黑"/>
                <a:cs typeface="微软雅黑"/>
              </a:rPr>
              <a:t>网</a:t>
            </a:r>
            <a:r>
              <a:rPr sz="2000" dirty="0">
                <a:solidFill>
                  <a:srgbClr val="3E3E3E"/>
                </a:solidFill>
                <a:latin typeface="微软雅黑"/>
                <a:cs typeface="微软雅黑"/>
              </a:rPr>
              <a:t>络</a:t>
            </a:r>
            <a:endParaRPr sz="2000" dirty="0">
              <a:latin typeface="微软雅黑"/>
              <a:cs typeface="微软雅黑"/>
            </a:endParaRPr>
          </a:p>
          <a:p>
            <a:pPr marL="57785">
              <a:lnSpc>
                <a:spcPct val="100000"/>
              </a:lnSpc>
            </a:pPr>
            <a:r>
              <a:rPr sz="2000" dirty="0">
                <a:solidFill>
                  <a:srgbClr val="3E3E3E"/>
                </a:solidFill>
                <a:latin typeface="微软雅黑"/>
                <a:cs typeface="微软雅黑"/>
              </a:rPr>
              <a:t>规则制定、网络技术比</a:t>
            </a:r>
            <a:r>
              <a:rPr sz="2000" spc="-10" dirty="0">
                <a:solidFill>
                  <a:srgbClr val="3E3E3E"/>
                </a:solidFill>
                <a:latin typeface="微软雅黑"/>
                <a:cs typeface="微软雅黑"/>
              </a:rPr>
              <a:t>拼</a:t>
            </a:r>
            <a:r>
              <a:rPr sz="2000" dirty="0">
                <a:solidFill>
                  <a:srgbClr val="3E3E3E"/>
                </a:solidFill>
                <a:latin typeface="微软雅黑"/>
                <a:cs typeface="微软雅黑"/>
              </a:rPr>
              <a:t>等等</a:t>
            </a:r>
            <a:endParaRPr sz="2000" dirty="0">
              <a:latin typeface="微软雅黑"/>
              <a:cs typeface="微软雅黑"/>
            </a:endParaRPr>
          </a:p>
        </p:txBody>
      </p:sp>
      <p:sp>
        <p:nvSpPr>
          <p:cNvPr id="5" name="object 2"/>
          <p:cNvSpPr/>
          <p:nvPr/>
        </p:nvSpPr>
        <p:spPr>
          <a:xfrm>
            <a:off x="5778839" y="2735981"/>
            <a:ext cx="5314187" cy="2500884"/>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59</a:t>
            </a:fld>
            <a:endParaRPr lang="zh-CN" altLang="en-US"/>
          </a:p>
        </p:txBody>
      </p:sp>
    </p:spTree>
    <p:extLst>
      <p:ext uri="{BB962C8B-B14F-4D97-AF65-F5344CB8AC3E}">
        <p14:creationId xmlns:p14="http://schemas.microsoft.com/office/powerpoint/2010/main" val="101295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8480" y="3329661"/>
            <a:ext cx="3973520" cy="590931"/>
          </a:xfrm>
        </p:spPr>
        <p:txBody>
          <a:bodyPr>
            <a:normAutofit fontScale="90000"/>
          </a:bodyPr>
          <a:lstStyle/>
          <a:p>
            <a:r>
              <a:rPr lang="zh-CN" altLang="en-US" sz="4800" dirty="0" smtClean="0">
                <a:latin typeface="黑体" panose="02010609060101010101" pitchFamily="49" charset="-122"/>
                <a:ea typeface="黑体" panose="02010609060101010101" pitchFamily="49" charset="-122"/>
              </a:rPr>
              <a:t>网络</a:t>
            </a:r>
            <a:r>
              <a:rPr lang="zh-CN" altLang="en-US" sz="4800" dirty="0">
                <a:latin typeface="黑体" panose="02010609060101010101" pitchFamily="49" charset="-122"/>
                <a:ea typeface="黑体" panose="02010609060101010101" pitchFamily="49" charset="-122"/>
              </a:rPr>
              <a:t>安全概述</a:t>
            </a:r>
          </a:p>
        </p:txBody>
      </p:sp>
      <p:sp>
        <p:nvSpPr>
          <p:cNvPr id="3" name="副标题 2"/>
          <p:cNvSpPr>
            <a:spLocks noGrp="1"/>
          </p:cNvSpPr>
          <p:nvPr>
            <p:ph type="body" idx="1"/>
          </p:nvPr>
        </p:nvSpPr>
        <p:spPr>
          <a:xfrm>
            <a:off x="1535180" y="2330737"/>
            <a:ext cx="1313597" cy="434677"/>
          </a:xfrm>
        </p:spPr>
        <p:txBody>
          <a:bodyPr/>
          <a:lstStyle/>
          <a:p>
            <a:r>
              <a:rPr lang="en-US" altLang="zh-CN" sz="6000" dirty="0" smtClean="0"/>
              <a:t>01</a:t>
            </a:r>
            <a:endParaRPr lang="zh-CN" altLang="en-US" sz="6000" dirty="0"/>
          </a:p>
        </p:txBody>
      </p:sp>
      <p:sp>
        <p:nvSpPr>
          <p:cNvPr id="6" name="文本框 5">
            <a:extLst>
              <a:ext uri="{FF2B5EF4-FFF2-40B4-BE49-F238E27FC236}">
                <a16:creationId xmlns:a16="http://schemas.microsoft.com/office/drawing/2014/main" id="{D27E696C-8169-4143-9140-A26A90133493}"/>
              </a:ext>
            </a:extLst>
          </p:cNvPr>
          <p:cNvSpPr txBox="1"/>
          <p:nvPr/>
        </p:nvSpPr>
        <p:spPr>
          <a:xfrm>
            <a:off x="7533640" y="6399488"/>
            <a:ext cx="29362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网络与信息安全研究中心</a:t>
            </a:r>
            <a:endParaRPr kumimoji="0" lang="zh-CN" altLang="en-US" sz="1800" b="0" i="0" u="none" strike="noStrike" kern="1200" cap="none" spc="0" normalizeH="0" baseline="0" noProof="0" dirty="0">
              <a:ln>
                <a:noFill/>
              </a:ln>
              <a:solidFill>
                <a:schemeClr val="accent1">
                  <a:lumMod val="50000"/>
                </a:schemeClr>
              </a:solidFill>
              <a:effectLst/>
              <a:uLnTx/>
              <a:uFillTx/>
              <a:latin typeface="Stencil" panose="040409050D0802020404" pitchFamily="82" charset="0"/>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0231120" y="6288788"/>
            <a:ext cx="1804670" cy="631371"/>
          </a:xfrm>
          <a:prstGeom prst="rect">
            <a:avLst/>
          </a:prstGeom>
        </p:spPr>
      </p:pic>
    </p:spTree>
    <p:extLst>
      <p:ext uri="{BB962C8B-B14F-4D97-AF65-F5344CB8AC3E}">
        <p14:creationId xmlns:p14="http://schemas.microsoft.com/office/powerpoint/2010/main" val="138100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1248878" y="2330677"/>
            <a:ext cx="3195827" cy="4046220"/>
          </a:xfrm>
          <a:prstGeom prst="rect">
            <a:avLst/>
          </a:prstGeom>
          <a:blipFill>
            <a:blip r:embed="rId3" cstate="print"/>
            <a:stretch>
              <a:fillRect/>
            </a:stretch>
          </a:blipFill>
        </p:spPr>
        <p:txBody>
          <a:bodyPr wrap="square" lIns="0" tIns="0" rIns="0" bIns="0" rtlCol="0"/>
          <a:lstStyle/>
          <a:p>
            <a:endParaRPr/>
          </a:p>
        </p:txBody>
      </p:sp>
      <p:sp>
        <p:nvSpPr>
          <p:cNvPr id="5" name="object 4"/>
          <p:cNvSpPr/>
          <p:nvPr/>
        </p:nvSpPr>
        <p:spPr>
          <a:xfrm>
            <a:off x="4488901" y="2304768"/>
            <a:ext cx="6754368" cy="4104131"/>
          </a:xfrm>
          <a:prstGeom prst="rect">
            <a:avLst/>
          </a:prstGeom>
          <a:blipFill>
            <a:blip r:embed="rId4" cstate="print"/>
            <a:stretch>
              <a:fillRect/>
            </a:stretch>
          </a:blipFill>
        </p:spPr>
        <p:txBody>
          <a:bodyPr wrap="square" lIns="0" tIns="0" rIns="0" bIns="0" rtlCol="0"/>
          <a:lstStyle/>
          <a:p>
            <a:endParaRPr/>
          </a:p>
        </p:txBody>
      </p:sp>
      <p:sp>
        <p:nvSpPr>
          <p:cNvPr id="6" name="object 5"/>
          <p:cNvSpPr txBox="1"/>
          <p:nvPr/>
        </p:nvSpPr>
        <p:spPr>
          <a:xfrm>
            <a:off x="1993525" y="1296881"/>
            <a:ext cx="7484745" cy="452120"/>
          </a:xfrm>
          <a:prstGeom prst="rect">
            <a:avLst/>
          </a:prstGeom>
        </p:spPr>
        <p:txBody>
          <a:bodyPr vert="horz" wrap="square" lIns="0" tIns="12065" rIns="0" bIns="0" rtlCol="0">
            <a:spAutoFit/>
          </a:bodyPr>
          <a:lstStyle/>
          <a:p>
            <a:pPr marL="12700">
              <a:lnSpc>
                <a:spcPct val="100000"/>
              </a:lnSpc>
              <a:spcBef>
                <a:spcPts val="95"/>
              </a:spcBef>
            </a:pPr>
            <a:r>
              <a:rPr sz="2800" b="1" i="1" spc="-5" dirty="0">
                <a:solidFill>
                  <a:srgbClr val="DF635A"/>
                </a:solidFill>
                <a:latin typeface="微软雅黑"/>
                <a:cs typeface="微软雅黑"/>
              </a:rPr>
              <a:t>斯诺登事件揭开了国家间网络博弈和对抗的面纱</a:t>
            </a:r>
            <a:endParaRPr sz="2800" dirty="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60</a:t>
            </a:fld>
            <a:endParaRPr lang="zh-CN" altLang="en-US"/>
          </a:p>
        </p:txBody>
      </p:sp>
    </p:spTree>
    <p:extLst>
      <p:ext uri="{BB962C8B-B14F-4D97-AF65-F5344CB8AC3E}">
        <p14:creationId xmlns:p14="http://schemas.microsoft.com/office/powerpoint/2010/main" val="2906797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2267605" y="1336675"/>
            <a:ext cx="7239634" cy="452120"/>
          </a:xfrm>
          <a:prstGeom prst="rect">
            <a:avLst/>
          </a:prstGeom>
        </p:spPr>
        <p:txBody>
          <a:bodyPr vert="horz" wrap="square" lIns="0" tIns="12065" rIns="0" bIns="0" rtlCol="0">
            <a:spAutoFit/>
          </a:bodyPr>
          <a:lstStyle/>
          <a:p>
            <a:pPr marL="12700">
              <a:lnSpc>
                <a:spcPct val="100000"/>
              </a:lnSpc>
              <a:spcBef>
                <a:spcPts val="95"/>
              </a:spcBef>
            </a:pPr>
            <a:r>
              <a:rPr sz="2800" b="1" i="1" spc="-5" dirty="0">
                <a:solidFill>
                  <a:srgbClr val="DF635A"/>
                </a:solidFill>
                <a:latin typeface="微软雅黑"/>
                <a:cs typeface="微软雅黑"/>
              </a:rPr>
              <a:t>国家间网络对抗此起</a:t>
            </a:r>
            <a:r>
              <a:rPr sz="2800" b="1" i="1" spc="-25" dirty="0">
                <a:solidFill>
                  <a:srgbClr val="DF635A"/>
                </a:solidFill>
                <a:latin typeface="微软雅黑"/>
                <a:cs typeface="微软雅黑"/>
              </a:rPr>
              <a:t>彼</a:t>
            </a:r>
            <a:r>
              <a:rPr sz="2800" b="1" i="1" spc="-5" dirty="0">
                <a:solidFill>
                  <a:srgbClr val="DF635A"/>
                </a:solidFill>
                <a:latin typeface="微软雅黑"/>
                <a:cs typeface="微软雅黑"/>
              </a:rPr>
              <a:t>伏</a:t>
            </a:r>
            <a:r>
              <a:rPr sz="2800" b="1" i="1" spc="-30" dirty="0">
                <a:solidFill>
                  <a:srgbClr val="DF635A"/>
                </a:solidFill>
                <a:latin typeface="微软雅黑"/>
                <a:cs typeface="微软雅黑"/>
              </a:rPr>
              <a:t> </a:t>
            </a:r>
            <a:r>
              <a:rPr sz="2800" b="1" i="1" spc="-5" dirty="0">
                <a:solidFill>
                  <a:srgbClr val="DF635A"/>
                </a:solidFill>
                <a:latin typeface="微软雅黑"/>
                <a:cs typeface="微软雅黑"/>
              </a:rPr>
              <a:t>网络战事也时有发生</a:t>
            </a:r>
            <a:endParaRPr sz="2800" dirty="0">
              <a:latin typeface="微软雅黑"/>
              <a:cs typeface="微软雅黑"/>
            </a:endParaRPr>
          </a:p>
        </p:txBody>
      </p:sp>
      <p:sp>
        <p:nvSpPr>
          <p:cNvPr id="5" name="object 14"/>
          <p:cNvSpPr/>
          <p:nvPr/>
        </p:nvSpPr>
        <p:spPr>
          <a:xfrm>
            <a:off x="3037692" y="4449317"/>
            <a:ext cx="1480185" cy="1270000"/>
          </a:xfrm>
          <a:custGeom>
            <a:avLst/>
            <a:gdLst/>
            <a:ahLst/>
            <a:cxnLst/>
            <a:rect l="l" t="t" r="r" b="b"/>
            <a:pathLst>
              <a:path w="1480185" h="1270000">
                <a:moveTo>
                  <a:pt x="1162430" y="0"/>
                </a:moveTo>
                <a:lnTo>
                  <a:pt x="317373" y="0"/>
                </a:lnTo>
                <a:lnTo>
                  <a:pt x="0" y="634745"/>
                </a:lnTo>
                <a:lnTo>
                  <a:pt x="317373" y="1269492"/>
                </a:lnTo>
                <a:lnTo>
                  <a:pt x="1162430" y="1269492"/>
                </a:lnTo>
                <a:lnTo>
                  <a:pt x="1479803" y="634745"/>
                </a:lnTo>
                <a:lnTo>
                  <a:pt x="1162430" y="0"/>
                </a:lnTo>
                <a:close/>
              </a:path>
            </a:pathLst>
          </a:custGeom>
          <a:solidFill>
            <a:schemeClr val="accent1">
              <a:lumMod val="75000"/>
            </a:schemeClr>
          </a:solidFill>
        </p:spPr>
        <p:txBody>
          <a:bodyPr wrap="square" lIns="0" tIns="0" rIns="0" bIns="0" rtlCol="0"/>
          <a:lstStyle/>
          <a:p>
            <a:endParaRPr/>
          </a:p>
        </p:txBody>
      </p:sp>
      <p:sp>
        <p:nvSpPr>
          <p:cNvPr id="6" name="object 15"/>
          <p:cNvSpPr/>
          <p:nvPr/>
        </p:nvSpPr>
        <p:spPr>
          <a:xfrm>
            <a:off x="3037692" y="4449317"/>
            <a:ext cx="1480185" cy="1270000"/>
          </a:xfrm>
          <a:custGeom>
            <a:avLst/>
            <a:gdLst/>
            <a:ahLst/>
            <a:cxnLst/>
            <a:rect l="l" t="t" r="r" b="b"/>
            <a:pathLst>
              <a:path w="1480185" h="1270000">
                <a:moveTo>
                  <a:pt x="0" y="634745"/>
                </a:moveTo>
                <a:lnTo>
                  <a:pt x="317373" y="0"/>
                </a:lnTo>
                <a:lnTo>
                  <a:pt x="1162430" y="0"/>
                </a:lnTo>
                <a:lnTo>
                  <a:pt x="1479803" y="634745"/>
                </a:lnTo>
                <a:lnTo>
                  <a:pt x="1162430" y="1269492"/>
                </a:lnTo>
                <a:lnTo>
                  <a:pt x="317373" y="1269492"/>
                </a:lnTo>
                <a:lnTo>
                  <a:pt x="0" y="634745"/>
                </a:lnTo>
                <a:close/>
              </a:path>
            </a:pathLst>
          </a:custGeom>
          <a:ln w="25907">
            <a:solidFill>
              <a:srgbClr val="DF635A"/>
            </a:solidFill>
          </a:ln>
        </p:spPr>
        <p:txBody>
          <a:bodyPr wrap="square" lIns="0" tIns="0" rIns="0" bIns="0" rtlCol="0"/>
          <a:lstStyle/>
          <a:p>
            <a:endParaRPr/>
          </a:p>
        </p:txBody>
      </p:sp>
      <p:sp>
        <p:nvSpPr>
          <p:cNvPr id="7" name="object 16"/>
          <p:cNvSpPr txBox="1"/>
          <p:nvPr/>
        </p:nvSpPr>
        <p:spPr>
          <a:xfrm>
            <a:off x="3318363" y="4756023"/>
            <a:ext cx="916940" cy="574040"/>
          </a:xfrm>
          <a:prstGeom prst="rect">
            <a:avLst/>
          </a:prstGeom>
        </p:spPr>
        <p:txBody>
          <a:bodyPr vert="horz" wrap="square" lIns="0" tIns="73025" rIns="0" bIns="0" rtlCol="0">
            <a:spAutoFit/>
          </a:bodyPr>
          <a:lstStyle/>
          <a:p>
            <a:pPr algn="ctr">
              <a:lnSpc>
                <a:spcPct val="100000"/>
              </a:lnSpc>
              <a:spcBef>
                <a:spcPts val="575"/>
              </a:spcBef>
            </a:pPr>
            <a:r>
              <a:rPr sz="1400" dirty="0">
                <a:solidFill>
                  <a:srgbClr val="FFFFFF"/>
                </a:solidFill>
                <a:latin typeface="微软雅黑"/>
                <a:cs typeface="微软雅黑"/>
              </a:rPr>
              <a:t>伊拉克战争</a:t>
            </a:r>
            <a:endParaRPr sz="1400">
              <a:latin typeface="微软雅黑"/>
              <a:cs typeface="微软雅黑"/>
            </a:endParaRPr>
          </a:p>
          <a:p>
            <a:pPr algn="ctr">
              <a:lnSpc>
                <a:spcPct val="100000"/>
              </a:lnSpc>
              <a:spcBef>
                <a:spcPts val="480"/>
              </a:spcBef>
            </a:pPr>
            <a:r>
              <a:rPr sz="1400" dirty="0">
                <a:solidFill>
                  <a:srgbClr val="FFFFFF"/>
                </a:solidFill>
                <a:latin typeface="微软雅黑"/>
                <a:cs typeface="微软雅黑"/>
              </a:rPr>
              <a:t>网络战</a:t>
            </a:r>
            <a:endParaRPr sz="1400">
              <a:latin typeface="微软雅黑"/>
              <a:cs typeface="微软雅黑"/>
            </a:endParaRPr>
          </a:p>
        </p:txBody>
      </p:sp>
      <p:sp>
        <p:nvSpPr>
          <p:cNvPr id="8" name="object 17"/>
          <p:cNvSpPr/>
          <p:nvPr/>
        </p:nvSpPr>
        <p:spPr>
          <a:xfrm>
            <a:off x="3059790" y="5003291"/>
            <a:ext cx="199643" cy="175260"/>
          </a:xfrm>
          <a:prstGeom prst="rect">
            <a:avLst/>
          </a:prstGeom>
          <a:blipFill>
            <a:blip r:embed="rId3" cstate="print"/>
            <a:stretch>
              <a:fillRect/>
            </a:stretch>
          </a:blipFill>
        </p:spPr>
        <p:txBody>
          <a:bodyPr wrap="square" lIns="0" tIns="0" rIns="0" bIns="0" rtlCol="0"/>
          <a:lstStyle/>
          <a:p>
            <a:endParaRPr/>
          </a:p>
        </p:txBody>
      </p:sp>
      <p:sp>
        <p:nvSpPr>
          <p:cNvPr id="9" name="object 18"/>
          <p:cNvSpPr/>
          <p:nvPr/>
        </p:nvSpPr>
        <p:spPr>
          <a:xfrm>
            <a:off x="1765152" y="3746754"/>
            <a:ext cx="1479804" cy="1269491"/>
          </a:xfrm>
          <a:prstGeom prst="rect">
            <a:avLst/>
          </a:prstGeom>
          <a:blipFill>
            <a:blip r:embed="rId4" cstate="print"/>
            <a:stretch>
              <a:fillRect/>
            </a:stretch>
          </a:blipFill>
        </p:spPr>
        <p:txBody>
          <a:bodyPr wrap="square" lIns="0" tIns="0" rIns="0" bIns="0" rtlCol="0"/>
          <a:lstStyle/>
          <a:p>
            <a:endParaRPr/>
          </a:p>
        </p:txBody>
      </p:sp>
      <p:sp>
        <p:nvSpPr>
          <p:cNvPr id="10" name="object 19"/>
          <p:cNvSpPr/>
          <p:nvPr/>
        </p:nvSpPr>
        <p:spPr>
          <a:xfrm>
            <a:off x="1765152" y="3746754"/>
            <a:ext cx="1480185" cy="1270000"/>
          </a:xfrm>
          <a:custGeom>
            <a:avLst/>
            <a:gdLst/>
            <a:ahLst/>
            <a:cxnLst/>
            <a:rect l="l" t="t" r="r" b="b"/>
            <a:pathLst>
              <a:path w="1480185" h="1270000">
                <a:moveTo>
                  <a:pt x="0" y="634746"/>
                </a:moveTo>
                <a:lnTo>
                  <a:pt x="317373" y="0"/>
                </a:lnTo>
                <a:lnTo>
                  <a:pt x="1162431" y="0"/>
                </a:lnTo>
                <a:lnTo>
                  <a:pt x="1479804" y="634746"/>
                </a:lnTo>
                <a:lnTo>
                  <a:pt x="1162431" y="1269492"/>
                </a:lnTo>
                <a:lnTo>
                  <a:pt x="317373" y="1269492"/>
                </a:lnTo>
                <a:lnTo>
                  <a:pt x="0" y="634746"/>
                </a:lnTo>
                <a:close/>
              </a:path>
            </a:pathLst>
          </a:custGeom>
          <a:ln w="25908">
            <a:solidFill>
              <a:srgbClr val="DF635A"/>
            </a:solidFill>
          </a:ln>
        </p:spPr>
        <p:txBody>
          <a:bodyPr wrap="square" lIns="0" tIns="0" rIns="0" bIns="0" rtlCol="0"/>
          <a:lstStyle/>
          <a:p>
            <a:endParaRPr/>
          </a:p>
        </p:txBody>
      </p:sp>
      <p:sp>
        <p:nvSpPr>
          <p:cNvPr id="11" name="object 20"/>
          <p:cNvSpPr/>
          <p:nvPr/>
        </p:nvSpPr>
        <p:spPr>
          <a:xfrm>
            <a:off x="2765658" y="4835652"/>
            <a:ext cx="198120" cy="173736"/>
          </a:xfrm>
          <a:prstGeom prst="rect">
            <a:avLst/>
          </a:prstGeom>
          <a:blipFill>
            <a:blip r:embed="rId5" cstate="print"/>
            <a:stretch>
              <a:fillRect/>
            </a:stretch>
          </a:blipFill>
        </p:spPr>
        <p:txBody>
          <a:bodyPr wrap="square" lIns="0" tIns="0" rIns="0" bIns="0" rtlCol="0"/>
          <a:lstStyle/>
          <a:p>
            <a:endParaRPr/>
          </a:p>
        </p:txBody>
      </p:sp>
      <p:sp>
        <p:nvSpPr>
          <p:cNvPr id="12" name="object 21"/>
          <p:cNvSpPr/>
          <p:nvPr/>
        </p:nvSpPr>
        <p:spPr>
          <a:xfrm>
            <a:off x="4311757" y="3742181"/>
            <a:ext cx="1478280" cy="1271270"/>
          </a:xfrm>
          <a:custGeom>
            <a:avLst/>
            <a:gdLst/>
            <a:ahLst/>
            <a:cxnLst/>
            <a:rect l="l" t="t" r="r" b="b"/>
            <a:pathLst>
              <a:path w="1478279" h="1271270">
                <a:moveTo>
                  <a:pt x="1160526" y="0"/>
                </a:moveTo>
                <a:lnTo>
                  <a:pt x="317753" y="0"/>
                </a:lnTo>
                <a:lnTo>
                  <a:pt x="0" y="635507"/>
                </a:lnTo>
                <a:lnTo>
                  <a:pt x="317753" y="1271015"/>
                </a:lnTo>
                <a:lnTo>
                  <a:pt x="1160526" y="1271015"/>
                </a:lnTo>
                <a:lnTo>
                  <a:pt x="1478279" y="635507"/>
                </a:lnTo>
                <a:lnTo>
                  <a:pt x="1160526" y="0"/>
                </a:lnTo>
                <a:close/>
              </a:path>
            </a:pathLst>
          </a:custGeom>
          <a:solidFill>
            <a:schemeClr val="accent1">
              <a:lumMod val="75000"/>
            </a:schemeClr>
          </a:solidFill>
        </p:spPr>
        <p:txBody>
          <a:bodyPr wrap="square" lIns="0" tIns="0" rIns="0" bIns="0" rtlCol="0"/>
          <a:lstStyle/>
          <a:p>
            <a:endParaRPr/>
          </a:p>
        </p:txBody>
      </p:sp>
      <p:sp>
        <p:nvSpPr>
          <p:cNvPr id="13" name="object 22"/>
          <p:cNvSpPr/>
          <p:nvPr/>
        </p:nvSpPr>
        <p:spPr>
          <a:xfrm>
            <a:off x="4311757" y="3742181"/>
            <a:ext cx="1478280" cy="1271270"/>
          </a:xfrm>
          <a:custGeom>
            <a:avLst/>
            <a:gdLst/>
            <a:ahLst/>
            <a:cxnLst/>
            <a:rect l="l" t="t" r="r" b="b"/>
            <a:pathLst>
              <a:path w="1478279" h="1271270">
                <a:moveTo>
                  <a:pt x="0" y="635507"/>
                </a:moveTo>
                <a:lnTo>
                  <a:pt x="317753" y="0"/>
                </a:lnTo>
                <a:lnTo>
                  <a:pt x="1160526" y="0"/>
                </a:lnTo>
                <a:lnTo>
                  <a:pt x="1478279" y="635507"/>
                </a:lnTo>
                <a:lnTo>
                  <a:pt x="1160526" y="1271015"/>
                </a:lnTo>
                <a:lnTo>
                  <a:pt x="317753" y="1271015"/>
                </a:lnTo>
                <a:lnTo>
                  <a:pt x="0" y="635507"/>
                </a:lnTo>
                <a:close/>
              </a:path>
            </a:pathLst>
          </a:custGeom>
          <a:ln w="25908">
            <a:solidFill>
              <a:srgbClr val="DF635A"/>
            </a:solidFill>
          </a:ln>
        </p:spPr>
        <p:txBody>
          <a:bodyPr wrap="square" lIns="0" tIns="0" rIns="0" bIns="0" rtlCol="0"/>
          <a:lstStyle/>
          <a:p>
            <a:endParaRPr/>
          </a:p>
        </p:txBody>
      </p:sp>
      <p:sp>
        <p:nvSpPr>
          <p:cNvPr id="14" name="object 23"/>
          <p:cNvSpPr txBox="1"/>
          <p:nvPr/>
        </p:nvSpPr>
        <p:spPr>
          <a:xfrm>
            <a:off x="4591791" y="4049623"/>
            <a:ext cx="916940" cy="574040"/>
          </a:xfrm>
          <a:prstGeom prst="rect">
            <a:avLst/>
          </a:prstGeom>
        </p:spPr>
        <p:txBody>
          <a:bodyPr vert="horz" wrap="square" lIns="0" tIns="12065" rIns="0" bIns="0" rtlCol="0">
            <a:spAutoFit/>
          </a:bodyPr>
          <a:lstStyle/>
          <a:p>
            <a:pPr marL="368935" marR="5080" indent="-356870">
              <a:lnSpc>
                <a:spcPct val="128600"/>
              </a:lnSpc>
              <a:spcBef>
                <a:spcPts val="95"/>
              </a:spcBef>
            </a:pPr>
            <a:r>
              <a:rPr sz="1400" dirty="0">
                <a:solidFill>
                  <a:srgbClr val="FFFFFF"/>
                </a:solidFill>
                <a:latin typeface="微软雅黑"/>
                <a:cs typeface="微软雅黑"/>
              </a:rPr>
              <a:t>伊朗震网事 件</a:t>
            </a:r>
            <a:endParaRPr sz="1400">
              <a:latin typeface="微软雅黑"/>
              <a:cs typeface="微软雅黑"/>
            </a:endParaRPr>
          </a:p>
        </p:txBody>
      </p:sp>
      <p:sp>
        <p:nvSpPr>
          <p:cNvPr id="15" name="object 24"/>
          <p:cNvSpPr/>
          <p:nvPr/>
        </p:nvSpPr>
        <p:spPr>
          <a:xfrm>
            <a:off x="5316834" y="4828031"/>
            <a:ext cx="198119" cy="175260"/>
          </a:xfrm>
          <a:prstGeom prst="rect">
            <a:avLst/>
          </a:prstGeom>
          <a:blipFill>
            <a:blip r:embed="rId6" cstate="print"/>
            <a:stretch>
              <a:fillRect/>
            </a:stretch>
          </a:blipFill>
        </p:spPr>
        <p:txBody>
          <a:bodyPr wrap="square" lIns="0" tIns="0" rIns="0" bIns="0" rtlCol="0"/>
          <a:lstStyle/>
          <a:p>
            <a:endParaRPr/>
          </a:p>
        </p:txBody>
      </p:sp>
      <p:sp>
        <p:nvSpPr>
          <p:cNvPr id="16" name="object 25"/>
          <p:cNvSpPr/>
          <p:nvPr/>
        </p:nvSpPr>
        <p:spPr>
          <a:xfrm>
            <a:off x="5584297" y="4446270"/>
            <a:ext cx="1478279" cy="1271016"/>
          </a:xfrm>
          <a:prstGeom prst="rect">
            <a:avLst/>
          </a:prstGeom>
          <a:blipFill>
            <a:blip r:embed="rId7" cstate="print"/>
            <a:stretch>
              <a:fillRect/>
            </a:stretch>
          </a:blipFill>
        </p:spPr>
        <p:txBody>
          <a:bodyPr wrap="square" lIns="0" tIns="0" rIns="0" bIns="0" rtlCol="0"/>
          <a:lstStyle/>
          <a:p>
            <a:endParaRPr/>
          </a:p>
        </p:txBody>
      </p:sp>
      <p:sp>
        <p:nvSpPr>
          <p:cNvPr id="17" name="object 26"/>
          <p:cNvSpPr/>
          <p:nvPr/>
        </p:nvSpPr>
        <p:spPr>
          <a:xfrm>
            <a:off x="5584297" y="4446270"/>
            <a:ext cx="1478280" cy="1271270"/>
          </a:xfrm>
          <a:custGeom>
            <a:avLst/>
            <a:gdLst/>
            <a:ahLst/>
            <a:cxnLst/>
            <a:rect l="l" t="t" r="r" b="b"/>
            <a:pathLst>
              <a:path w="1478279" h="1271270">
                <a:moveTo>
                  <a:pt x="0" y="635508"/>
                </a:moveTo>
                <a:lnTo>
                  <a:pt x="317754" y="0"/>
                </a:lnTo>
                <a:lnTo>
                  <a:pt x="1160526" y="0"/>
                </a:lnTo>
                <a:lnTo>
                  <a:pt x="1478279" y="635508"/>
                </a:lnTo>
                <a:lnTo>
                  <a:pt x="1160526" y="1271016"/>
                </a:lnTo>
                <a:lnTo>
                  <a:pt x="317754" y="1271016"/>
                </a:lnTo>
                <a:lnTo>
                  <a:pt x="0" y="635508"/>
                </a:lnTo>
                <a:close/>
              </a:path>
            </a:pathLst>
          </a:custGeom>
          <a:ln w="25907">
            <a:solidFill>
              <a:srgbClr val="DF635A"/>
            </a:solidFill>
          </a:ln>
        </p:spPr>
        <p:txBody>
          <a:bodyPr wrap="square" lIns="0" tIns="0" rIns="0" bIns="0" rtlCol="0"/>
          <a:lstStyle/>
          <a:p>
            <a:endParaRPr/>
          </a:p>
        </p:txBody>
      </p:sp>
      <p:sp>
        <p:nvSpPr>
          <p:cNvPr id="18" name="object 27"/>
          <p:cNvSpPr/>
          <p:nvPr/>
        </p:nvSpPr>
        <p:spPr>
          <a:xfrm>
            <a:off x="5606395" y="4998720"/>
            <a:ext cx="198119" cy="175259"/>
          </a:xfrm>
          <a:prstGeom prst="rect">
            <a:avLst/>
          </a:prstGeom>
          <a:blipFill>
            <a:blip r:embed="rId6" cstate="print"/>
            <a:stretch>
              <a:fillRect/>
            </a:stretch>
          </a:blipFill>
        </p:spPr>
        <p:txBody>
          <a:bodyPr wrap="square" lIns="0" tIns="0" rIns="0" bIns="0" rtlCol="0"/>
          <a:lstStyle/>
          <a:p>
            <a:endParaRPr/>
          </a:p>
        </p:txBody>
      </p:sp>
      <p:sp>
        <p:nvSpPr>
          <p:cNvPr id="19" name="object 28"/>
          <p:cNvSpPr/>
          <p:nvPr/>
        </p:nvSpPr>
        <p:spPr>
          <a:xfrm>
            <a:off x="3037692" y="3044190"/>
            <a:ext cx="1480185" cy="1271270"/>
          </a:xfrm>
          <a:custGeom>
            <a:avLst/>
            <a:gdLst/>
            <a:ahLst/>
            <a:cxnLst/>
            <a:rect l="l" t="t" r="r" b="b"/>
            <a:pathLst>
              <a:path w="1480185" h="1271270">
                <a:moveTo>
                  <a:pt x="1162050" y="0"/>
                </a:moveTo>
                <a:lnTo>
                  <a:pt x="317753" y="0"/>
                </a:lnTo>
                <a:lnTo>
                  <a:pt x="0" y="635507"/>
                </a:lnTo>
                <a:lnTo>
                  <a:pt x="317753" y="1271015"/>
                </a:lnTo>
                <a:lnTo>
                  <a:pt x="1162050" y="1271015"/>
                </a:lnTo>
                <a:lnTo>
                  <a:pt x="1479803" y="635507"/>
                </a:lnTo>
                <a:lnTo>
                  <a:pt x="1162050" y="0"/>
                </a:lnTo>
                <a:close/>
              </a:path>
            </a:pathLst>
          </a:custGeom>
          <a:solidFill>
            <a:schemeClr val="accent1">
              <a:lumMod val="75000"/>
            </a:schemeClr>
          </a:solidFill>
        </p:spPr>
        <p:txBody>
          <a:bodyPr wrap="square" lIns="0" tIns="0" rIns="0" bIns="0" rtlCol="0"/>
          <a:lstStyle/>
          <a:p>
            <a:endParaRPr/>
          </a:p>
        </p:txBody>
      </p:sp>
      <p:sp>
        <p:nvSpPr>
          <p:cNvPr id="20" name="object 29"/>
          <p:cNvSpPr/>
          <p:nvPr/>
        </p:nvSpPr>
        <p:spPr>
          <a:xfrm>
            <a:off x="3037692" y="3044190"/>
            <a:ext cx="1480185" cy="1271270"/>
          </a:xfrm>
          <a:custGeom>
            <a:avLst/>
            <a:gdLst/>
            <a:ahLst/>
            <a:cxnLst/>
            <a:rect l="l" t="t" r="r" b="b"/>
            <a:pathLst>
              <a:path w="1480185" h="1271270">
                <a:moveTo>
                  <a:pt x="0" y="635507"/>
                </a:moveTo>
                <a:lnTo>
                  <a:pt x="317753" y="0"/>
                </a:lnTo>
                <a:lnTo>
                  <a:pt x="1162050" y="0"/>
                </a:lnTo>
                <a:lnTo>
                  <a:pt x="1479803" y="635507"/>
                </a:lnTo>
                <a:lnTo>
                  <a:pt x="1162050" y="1271015"/>
                </a:lnTo>
                <a:lnTo>
                  <a:pt x="317753" y="1271015"/>
                </a:lnTo>
                <a:lnTo>
                  <a:pt x="0" y="635507"/>
                </a:lnTo>
                <a:close/>
              </a:path>
            </a:pathLst>
          </a:custGeom>
          <a:ln w="25908">
            <a:solidFill>
              <a:srgbClr val="DF635A"/>
            </a:solidFill>
          </a:ln>
        </p:spPr>
        <p:txBody>
          <a:bodyPr wrap="square" lIns="0" tIns="0" rIns="0" bIns="0" rtlCol="0"/>
          <a:lstStyle/>
          <a:p>
            <a:endParaRPr/>
          </a:p>
        </p:txBody>
      </p:sp>
      <p:sp>
        <p:nvSpPr>
          <p:cNvPr id="21" name="object 30"/>
          <p:cNvSpPr txBox="1"/>
          <p:nvPr/>
        </p:nvSpPr>
        <p:spPr>
          <a:xfrm>
            <a:off x="3318363" y="3350522"/>
            <a:ext cx="916940" cy="575310"/>
          </a:xfrm>
          <a:prstGeom prst="rect">
            <a:avLst/>
          </a:prstGeom>
        </p:spPr>
        <p:txBody>
          <a:bodyPr vert="horz" wrap="square" lIns="0" tIns="73660" rIns="0" bIns="0" rtlCol="0">
            <a:spAutoFit/>
          </a:bodyPr>
          <a:lstStyle/>
          <a:p>
            <a:pPr algn="ctr">
              <a:lnSpc>
                <a:spcPct val="100000"/>
              </a:lnSpc>
              <a:spcBef>
                <a:spcPts val="580"/>
              </a:spcBef>
            </a:pPr>
            <a:r>
              <a:rPr sz="1400" dirty="0">
                <a:solidFill>
                  <a:srgbClr val="FFFFFF"/>
                </a:solidFill>
                <a:latin typeface="微软雅黑"/>
                <a:cs typeface="微软雅黑"/>
              </a:rPr>
              <a:t>乌克兰电网</a:t>
            </a:r>
            <a:endParaRPr sz="1400" dirty="0">
              <a:latin typeface="微软雅黑"/>
              <a:cs typeface="微软雅黑"/>
            </a:endParaRPr>
          </a:p>
          <a:p>
            <a:pPr marL="1270" algn="ctr">
              <a:lnSpc>
                <a:spcPct val="100000"/>
              </a:lnSpc>
              <a:spcBef>
                <a:spcPts val="484"/>
              </a:spcBef>
            </a:pPr>
            <a:r>
              <a:rPr sz="1400" dirty="0">
                <a:solidFill>
                  <a:srgbClr val="FFFFFF"/>
                </a:solidFill>
                <a:latin typeface="微软雅黑"/>
                <a:cs typeface="微软雅黑"/>
              </a:rPr>
              <a:t>事件</a:t>
            </a:r>
            <a:endParaRPr sz="1400" dirty="0">
              <a:latin typeface="微软雅黑"/>
              <a:cs typeface="微软雅黑"/>
            </a:endParaRPr>
          </a:p>
        </p:txBody>
      </p:sp>
      <p:sp>
        <p:nvSpPr>
          <p:cNvPr id="22" name="object 31"/>
          <p:cNvSpPr/>
          <p:nvPr/>
        </p:nvSpPr>
        <p:spPr>
          <a:xfrm>
            <a:off x="4038198" y="3055620"/>
            <a:ext cx="199643" cy="175259"/>
          </a:xfrm>
          <a:prstGeom prst="rect">
            <a:avLst/>
          </a:prstGeom>
          <a:blipFill>
            <a:blip r:embed="rId3" cstate="print"/>
            <a:stretch>
              <a:fillRect/>
            </a:stretch>
          </a:blipFill>
        </p:spPr>
        <p:txBody>
          <a:bodyPr wrap="square" lIns="0" tIns="0" rIns="0" bIns="0" rtlCol="0"/>
          <a:lstStyle/>
          <a:p>
            <a:endParaRPr/>
          </a:p>
        </p:txBody>
      </p:sp>
      <p:sp>
        <p:nvSpPr>
          <p:cNvPr id="23" name="object 32"/>
          <p:cNvSpPr/>
          <p:nvPr/>
        </p:nvSpPr>
        <p:spPr>
          <a:xfrm>
            <a:off x="4311757" y="2338577"/>
            <a:ext cx="1478279" cy="1269491"/>
          </a:xfrm>
          <a:prstGeom prst="rect">
            <a:avLst/>
          </a:prstGeom>
          <a:blipFill>
            <a:blip r:embed="rId8" cstate="print"/>
            <a:stretch>
              <a:fillRect/>
            </a:stretch>
          </a:blipFill>
        </p:spPr>
        <p:txBody>
          <a:bodyPr wrap="square" lIns="0" tIns="0" rIns="0" bIns="0" rtlCol="0"/>
          <a:lstStyle/>
          <a:p>
            <a:endParaRPr/>
          </a:p>
        </p:txBody>
      </p:sp>
      <p:sp>
        <p:nvSpPr>
          <p:cNvPr id="24" name="object 33"/>
          <p:cNvSpPr/>
          <p:nvPr/>
        </p:nvSpPr>
        <p:spPr>
          <a:xfrm>
            <a:off x="4311757" y="2338577"/>
            <a:ext cx="1478280" cy="1270000"/>
          </a:xfrm>
          <a:custGeom>
            <a:avLst/>
            <a:gdLst/>
            <a:ahLst/>
            <a:cxnLst/>
            <a:rect l="l" t="t" r="r" b="b"/>
            <a:pathLst>
              <a:path w="1478279" h="1270000">
                <a:moveTo>
                  <a:pt x="0" y="634745"/>
                </a:moveTo>
                <a:lnTo>
                  <a:pt x="317373" y="0"/>
                </a:lnTo>
                <a:lnTo>
                  <a:pt x="1160907" y="0"/>
                </a:lnTo>
                <a:lnTo>
                  <a:pt x="1478279" y="634745"/>
                </a:lnTo>
                <a:lnTo>
                  <a:pt x="1160907" y="1269491"/>
                </a:lnTo>
                <a:lnTo>
                  <a:pt x="317373" y="1269491"/>
                </a:lnTo>
                <a:lnTo>
                  <a:pt x="0" y="634745"/>
                </a:lnTo>
                <a:close/>
              </a:path>
            </a:pathLst>
          </a:custGeom>
          <a:ln w="25908">
            <a:solidFill>
              <a:srgbClr val="DF635A"/>
            </a:solidFill>
          </a:ln>
        </p:spPr>
        <p:txBody>
          <a:bodyPr wrap="square" lIns="0" tIns="0" rIns="0" bIns="0" rtlCol="0"/>
          <a:lstStyle/>
          <a:p>
            <a:endParaRPr/>
          </a:p>
        </p:txBody>
      </p:sp>
      <p:sp>
        <p:nvSpPr>
          <p:cNvPr id="25" name="object 34"/>
          <p:cNvSpPr/>
          <p:nvPr/>
        </p:nvSpPr>
        <p:spPr>
          <a:xfrm>
            <a:off x="4339951" y="2887980"/>
            <a:ext cx="198119" cy="175259"/>
          </a:xfrm>
          <a:prstGeom prst="rect">
            <a:avLst/>
          </a:prstGeom>
          <a:blipFill>
            <a:blip r:embed="rId6" cstate="print"/>
            <a:stretch>
              <a:fillRect/>
            </a:stretch>
          </a:blipFill>
        </p:spPr>
        <p:txBody>
          <a:bodyPr wrap="square" lIns="0" tIns="0" rIns="0" bIns="0" rtlCol="0"/>
          <a:lstStyle/>
          <a:p>
            <a:endParaRPr/>
          </a:p>
        </p:txBody>
      </p:sp>
      <p:sp>
        <p:nvSpPr>
          <p:cNvPr id="26" name="object 35"/>
          <p:cNvSpPr/>
          <p:nvPr/>
        </p:nvSpPr>
        <p:spPr>
          <a:xfrm>
            <a:off x="5584297" y="3041142"/>
            <a:ext cx="1478280" cy="1271270"/>
          </a:xfrm>
          <a:custGeom>
            <a:avLst/>
            <a:gdLst/>
            <a:ahLst/>
            <a:cxnLst/>
            <a:rect l="l" t="t" r="r" b="b"/>
            <a:pathLst>
              <a:path w="1478279" h="1271270">
                <a:moveTo>
                  <a:pt x="1160526" y="0"/>
                </a:moveTo>
                <a:lnTo>
                  <a:pt x="317754" y="0"/>
                </a:lnTo>
                <a:lnTo>
                  <a:pt x="0" y="635507"/>
                </a:lnTo>
                <a:lnTo>
                  <a:pt x="317754" y="1271015"/>
                </a:lnTo>
                <a:lnTo>
                  <a:pt x="1160526" y="1271015"/>
                </a:lnTo>
                <a:lnTo>
                  <a:pt x="1478279" y="635507"/>
                </a:lnTo>
                <a:lnTo>
                  <a:pt x="1160526" y="0"/>
                </a:lnTo>
                <a:close/>
              </a:path>
            </a:pathLst>
          </a:custGeom>
          <a:solidFill>
            <a:schemeClr val="accent1">
              <a:lumMod val="75000"/>
            </a:schemeClr>
          </a:solidFill>
        </p:spPr>
        <p:txBody>
          <a:bodyPr wrap="square" lIns="0" tIns="0" rIns="0" bIns="0" rtlCol="0"/>
          <a:lstStyle/>
          <a:p>
            <a:endParaRPr/>
          </a:p>
        </p:txBody>
      </p:sp>
      <p:sp>
        <p:nvSpPr>
          <p:cNvPr id="27" name="object 36"/>
          <p:cNvSpPr/>
          <p:nvPr/>
        </p:nvSpPr>
        <p:spPr>
          <a:xfrm>
            <a:off x="5584297" y="3041142"/>
            <a:ext cx="1478280" cy="1271270"/>
          </a:xfrm>
          <a:custGeom>
            <a:avLst/>
            <a:gdLst/>
            <a:ahLst/>
            <a:cxnLst/>
            <a:rect l="l" t="t" r="r" b="b"/>
            <a:pathLst>
              <a:path w="1478279" h="1271270">
                <a:moveTo>
                  <a:pt x="0" y="635507"/>
                </a:moveTo>
                <a:lnTo>
                  <a:pt x="317754" y="0"/>
                </a:lnTo>
                <a:lnTo>
                  <a:pt x="1160526" y="0"/>
                </a:lnTo>
                <a:lnTo>
                  <a:pt x="1478279" y="635507"/>
                </a:lnTo>
                <a:lnTo>
                  <a:pt x="1160526" y="1271015"/>
                </a:lnTo>
                <a:lnTo>
                  <a:pt x="317754" y="1271015"/>
                </a:lnTo>
                <a:lnTo>
                  <a:pt x="0" y="635507"/>
                </a:lnTo>
                <a:close/>
              </a:path>
            </a:pathLst>
          </a:custGeom>
          <a:ln w="25908">
            <a:solidFill>
              <a:srgbClr val="DF635A"/>
            </a:solidFill>
          </a:ln>
        </p:spPr>
        <p:txBody>
          <a:bodyPr wrap="square" lIns="0" tIns="0" rIns="0" bIns="0" rtlCol="0"/>
          <a:lstStyle/>
          <a:p>
            <a:endParaRPr/>
          </a:p>
        </p:txBody>
      </p:sp>
      <p:sp>
        <p:nvSpPr>
          <p:cNvPr id="28" name="object 37"/>
          <p:cNvSpPr txBox="1"/>
          <p:nvPr/>
        </p:nvSpPr>
        <p:spPr>
          <a:xfrm>
            <a:off x="5864332" y="3348329"/>
            <a:ext cx="916940" cy="574040"/>
          </a:xfrm>
          <a:prstGeom prst="rect">
            <a:avLst/>
          </a:prstGeom>
        </p:spPr>
        <p:txBody>
          <a:bodyPr vert="horz" wrap="square" lIns="0" tIns="12065" rIns="0" bIns="0" rtlCol="0">
            <a:spAutoFit/>
          </a:bodyPr>
          <a:lstStyle/>
          <a:p>
            <a:pPr marL="102235" marR="5080" indent="-90170">
              <a:lnSpc>
                <a:spcPct val="128600"/>
              </a:lnSpc>
              <a:spcBef>
                <a:spcPts val="95"/>
              </a:spcBef>
            </a:pPr>
            <a:r>
              <a:rPr sz="1400" dirty="0">
                <a:solidFill>
                  <a:srgbClr val="FFFFFF"/>
                </a:solidFill>
                <a:latin typeface="微软雅黑"/>
                <a:cs typeface="微软雅黑"/>
              </a:rPr>
              <a:t>美国入侵俄 罗斯电网</a:t>
            </a:r>
            <a:endParaRPr sz="1400">
              <a:latin typeface="微软雅黑"/>
              <a:cs typeface="微软雅黑"/>
            </a:endParaRPr>
          </a:p>
        </p:txBody>
      </p:sp>
      <p:sp>
        <p:nvSpPr>
          <p:cNvPr id="29" name="object 38"/>
          <p:cNvSpPr/>
          <p:nvPr/>
        </p:nvSpPr>
        <p:spPr>
          <a:xfrm>
            <a:off x="6851502" y="3592067"/>
            <a:ext cx="198119" cy="173736"/>
          </a:xfrm>
          <a:prstGeom prst="rect">
            <a:avLst/>
          </a:prstGeom>
          <a:blipFill>
            <a:blip r:embed="rId5" cstate="print"/>
            <a:stretch>
              <a:fillRect/>
            </a:stretch>
          </a:blipFill>
        </p:spPr>
        <p:txBody>
          <a:bodyPr wrap="square" lIns="0" tIns="0" rIns="0" bIns="0" rtlCol="0"/>
          <a:lstStyle/>
          <a:p>
            <a:endParaRPr/>
          </a:p>
        </p:txBody>
      </p:sp>
      <p:sp>
        <p:nvSpPr>
          <p:cNvPr id="30" name="object 39"/>
          <p:cNvSpPr/>
          <p:nvPr/>
        </p:nvSpPr>
        <p:spPr>
          <a:xfrm>
            <a:off x="6856837" y="3755898"/>
            <a:ext cx="1479803" cy="1269492"/>
          </a:xfrm>
          <a:prstGeom prst="rect">
            <a:avLst/>
          </a:prstGeom>
          <a:blipFill>
            <a:blip r:embed="rId9" cstate="print"/>
            <a:stretch>
              <a:fillRect/>
            </a:stretch>
          </a:blipFill>
        </p:spPr>
        <p:txBody>
          <a:bodyPr wrap="square" lIns="0" tIns="0" rIns="0" bIns="0" rtlCol="0"/>
          <a:lstStyle/>
          <a:p>
            <a:endParaRPr/>
          </a:p>
        </p:txBody>
      </p:sp>
      <p:sp>
        <p:nvSpPr>
          <p:cNvPr id="31" name="object 40"/>
          <p:cNvSpPr/>
          <p:nvPr/>
        </p:nvSpPr>
        <p:spPr>
          <a:xfrm>
            <a:off x="6856837" y="3755898"/>
            <a:ext cx="1480185" cy="1270000"/>
          </a:xfrm>
          <a:custGeom>
            <a:avLst/>
            <a:gdLst/>
            <a:ahLst/>
            <a:cxnLst/>
            <a:rect l="l" t="t" r="r" b="b"/>
            <a:pathLst>
              <a:path w="1480184" h="1270000">
                <a:moveTo>
                  <a:pt x="0" y="634746"/>
                </a:moveTo>
                <a:lnTo>
                  <a:pt x="317373" y="0"/>
                </a:lnTo>
                <a:lnTo>
                  <a:pt x="1162430" y="0"/>
                </a:lnTo>
                <a:lnTo>
                  <a:pt x="1479803" y="634746"/>
                </a:lnTo>
                <a:lnTo>
                  <a:pt x="1162430" y="1269492"/>
                </a:lnTo>
                <a:lnTo>
                  <a:pt x="317373" y="1269492"/>
                </a:lnTo>
                <a:lnTo>
                  <a:pt x="0" y="634746"/>
                </a:lnTo>
                <a:close/>
              </a:path>
            </a:pathLst>
          </a:custGeom>
          <a:ln w="25908">
            <a:solidFill>
              <a:srgbClr val="DF635A"/>
            </a:solidFill>
          </a:ln>
        </p:spPr>
        <p:txBody>
          <a:bodyPr wrap="square" lIns="0" tIns="0" rIns="0" bIns="0" rtlCol="0"/>
          <a:lstStyle/>
          <a:p>
            <a:endParaRPr/>
          </a:p>
        </p:txBody>
      </p:sp>
      <p:sp>
        <p:nvSpPr>
          <p:cNvPr id="32" name="object 41"/>
          <p:cNvSpPr/>
          <p:nvPr/>
        </p:nvSpPr>
        <p:spPr>
          <a:xfrm>
            <a:off x="7131919" y="3765804"/>
            <a:ext cx="199644" cy="175260"/>
          </a:xfrm>
          <a:prstGeom prst="rect">
            <a:avLst/>
          </a:prstGeom>
          <a:blipFill>
            <a:blip r:embed="rId3" cstate="print"/>
            <a:stretch>
              <a:fillRect/>
            </a:stretch>
          </a:blipFill>
        </p:spPr>
        <p:txBody>
          <a:bodyPr wrap="square" lIns="0" tIns="0" rIns="0" bIns="0" rtlCol="0"/>
          <a:lstStyle/>
          <a:p>
            <a:endParaRPr/>
          </a:p>
        </p:txBody>
      </p:sp>
      <p:sp>
        <p:nvSpPr>
          <p:cNvPr id="33" name="object 42"/>
          <p:cNvSpPr/>
          <p:nvPr/>
        </p:nvSpPr>
        <p:spPr>
          <a:xfrm>
            <a:off x="6856837" y="2352293"/>
            <a:ext cx="1480185" cy="1270000"/>
          </a:xfrm>
          <a:custGeom>
            <a:avLst/>
            <a:gdLst/>
            <a:ahLst/>
            <a:cxnLst/>
            <a:rect l="l" t="t" r="r" b="b"/>
            <a:pathLst>
              <a:path w="1480184" h="1270000">
                <a:moveTo>
                  <a:pt x="1162430" y="0"/>
                </a:moveTo>
                <a:lnTo>
                  <a:pt x="317373" y="0"/>
                </a:lnTo>
                <a:lnTo>
                  <a:pt x="0" y="634746"/>
                </a:lnTo>
                <a:lnTo>
                  <a:pt x="317373" y="1269492"/>
                </a:lnTo>
                <a:lnTo>
                  <a:pt x="1162430" y="1269492"/>
                </a:lnTo>
                <a:lnTo>
                  <a:pt x="1479803" y="634746"/>
                </a:lnTo>
                <a:lnTo>
                  <a:pt x="1162430" y="0"/>
                </a:lnTo>
                <a:close/>
              </a:path>
            </a:pathLst>
          </a:custGeom>
          <a:solidFill>
            <a:schemeClr val="accent1">
              <a:lumMod val="75000"/>
            </a:schemeClr>
          </a:solidFill>
        </p:spPr>
        <p:txBody>
          <a:bodyPr wrap="square" lIns="0" tIns="0" rIns="0" bIns="0" rtlCol="0"/>
          <a:lstStyle/>
          <a:p>
            <a:endParaRPr/>
          </a:p>
        </p:txBody>
      </p:sp>
      <p:sp>
        <p:nvSpPr>
          <p:cNvPr id="34" name="object 43"/>
          <p:cNvSpPr/>
          <p:nvPr/>
        </p:nvSpPr>
        <p:spPr>
          <a:xfrm>
            <a:off x="6856837" y="2352293"/>
            <a:ext cx="1480185" cy="1270000"/>
          </a:xfrm>
          <a:custGeom>
            <a:avLst/>
            <a:gdLst/>
            <a:ahLst/>
            <a:cxnLst/>
            <a:rect l="l" t="t" r="r" b="b"/>
            <a:pathLst>
              <a:path w="1480184" h="1270000">
                <a:moveTo>
                  <a:pt x="0" y="634746"/>
                </a:moveTo>
                <a:lnTo>
                  <a:pt x="317373" y="0"/>
                </a:lnTo>
                <a:lnTo>
                  <a:pt x="1162430" y="0"/>
                </a:lnTo>
                <a:lnTo>
                  <a:pt x="1479803" y="634746"/>
                </a:lnTo>
                <a:lnTo>
                  <a:pt x="1162430" y="1269492"/>
                </a:lnTo>
                <a:lnTo>
                  <a:pt x="317373" y="1269492"/>
                </a:lnTo>
                <a:lnTo>
                  <a:pt x="0" y="634746"/>
                </a:lnTo>
                <a:close/>
              </a:path>
            </a:pathLst>
          </a:custGeom>
          <a:ln w="25908">
            <a:solidFill>
              <a:srgbClr val="DF635A"/>
            </a:solidFill>
          </a:ln>
        </p:spPr>
        <p:txBody>
          <a:bodyPr wrap="square" lIns="0" tIns="0" rIns="0" bIns="0" rtlCol="0"/>
          <a:lstStyle/>
          <a:p>
            <a:endParaRPr/>
          </a:p>
        </p:txBody>
      </p:sp>
      <p:sp>
        <p:nvSpPr>
          <p:cNvPr id="35" name="object 44"/>
          <p:cNvSpPr txBox="1"/>
          <p:nvPr/>
        </p:nvSpPr>
        <p:spPr>
          <a:xfrm>
            <a:off x="7137507" y="2520543"/>
            <a:ext cx="916940" cy="848994"/>
          </a:xfrm>
          <a:prstGeom prst="rect">
            <a:avLst/>
          </a:prstGeom>
        </p:spPr>
        <p:txBody>
          <a:bodyPr vert="horz" wrap="square" lIns="0" tIns="12700" rIns="0" bIns="0" rtlCol="0">
            <a:spAutoFit/>
          </a:bodyPr>
          <a:lstStyle/>
          <a:p>
            <a:pPr marL="12700" marR="5080" algn="ctr">
              <a:lnSpc>
                <a:spcPct val="128600"/>
              </a:lnSpc>
              <a:spcBef>
                <a:spcPts val="100"/>
              </a:spcBef>
            </a:pPr>
            <a:r>
              <a:rPr sz="1400" dirty="0">
                <a:solidFill>
                  <a:srgbClr val="FFFFFF"/>
                </a:solidFill>
                <a:latin typeface="微软雅黑"/>
                <a:cs typeface="微软雅黑"/>
              </a:rPr>
              <a:t>美国攻击伊 朗导弹发射 系统</a:t>
            </a:r>
            <a:endParaRPr sz="1400">
              <a:latin typeface="微软雅黑"/>
              <a:cs typeface="微软雅黑"/>
            </a:endParaRPr>
          </a:p>
        </p:txBody>
      </p:sp>
      <p:sp>
        <p:nvSpPr>
          <p:cNvPr id="36" name="object 45"/>
          <p:cNvSpPr/>
          <p:nvPr/>
        </p:nvSpPr>
        <p:spPr>
          <a:xfrm>
            <a:off x="8124042" y="2907792"/>
            <a:ext cx="198120" cy="175259"/>
          </a:xfrm>
          <a:prstGeom prst="rect">
            <a:avLst/>
          </a:prstGeom>
          <a:blipFill>
            <a:blip r:embed="rId10" cstate="print"/>
            <a:stretch>
              <a:fillRect/>
            </a:stretch>
          </a:blipFill>
        </p:spPr>
        <p:txBody>
          <a:bodyPr wrap="square" lIns="0" tIns="0" rIns="0" bIns="0" rtlCol="0"/>
          <a:lstStyle/>
          <a:p>
            <a:endParaRPr/>
          </a:p>
        </p:txBody>
      </p:sp>
      <p:sp>
        <p:nvSpPr>
          <p:cNvPr id="37" name="object 46"/>
          <p:cNvSpPr/>
          <p:nvPr/>
        </p:nvSpPr>
        <p:spPr>
          <a:xfrm>
            <a:off x="8129376" y="3060953"/>
            <a:ext cx="1479803" cy="1269491"/>
          </a:xfrm>
          <a:prstGeom prst="rect">
            <a:avLst/>
          </a:prstGeom>
          <a:blipFill>
            <a:blip r:embed="rId11" cstate="print"/>
            <a:stretch>
              <a:fillRect/>
            </a:stretch>
          </a:blipFill>
        </p:spPr>
        <p:txBody>
          <a:bodyPr wrap="square" lIns="0" tIns="0" rIns="0" bIns="0" rtlCol="0"/>
          <a:lstStyle/>
          <a:p>
            <a:endParaRPr/>
          </a:p>
        </p:txBody>
      </p:sp>
      <p:sp>
        <p:nvSpPr>
          <p:cNvPr id="38" name="object 47"/>
          <p:cNvSpPr/>
          <p:nvPr/>
        </p:nvSpPr>
        <p:spPr>
          <a:xfrm>
            <a:off x="8129376" y="3060953"/>
            <a:ext cx="1480185" cy="1270000"/>
          </a:xfrm>
          <a:custGeom>
            <a:avLst/>
            <a:gdLst/>
            <a:ahLst/>
            <a:cxnLst/>
            <a:rect l="l" t="t" r="r" b="b"/>
            <a:pathLst>
              <a:path w="1480184" h="1270000">
                <a:moveTo>
                  <a:pt x="0" y="634745"/>
                </a:moveTo>
                <a:lnTo>
                  <a:pt x="317373" y="0"/>
                </a:lnTo>
                <a:lnTo>
                  <a:pt x="1162431" y="0"/>
                </a:lnTo>
                <a:lnTo>
                  <a:pt x="1479803" y="634745"/>
                </a:lnTo>
                <a:lnTo>
                  <a:pt x="1162431" y="1269491"/>
                </a:lnTo>
                <a:lnTo>
                  <a:pt x="317373" y="1269491"/>
                </a:lnTo>
                <a:lnTo>
                  <a:pt x="0" y="634745"/>
                </a:lnTo>
                <a:close/>
              </a:path>
            </a:pathLst>
          </a:custGeom>
          <a:ln w="25908">
            <a:solidFill>
              <a:srgbClr val="DF635A"/>
            </a:solidFill>
          </a:ln>
        </p:spPr>
        <p:txBody>
          <a:bodyPr wrap="square" lIns="0" tIns="0" rIns="0" bIns="0" rtlCol="0"/>
          <a:lstStyle/>
          <a:p>
            <a:endParaRPr/>
          </a:p>
        </p:txBody>
      </p:sp>
      <p:sp>
        <p:nvSpPr>
          <p:cNvPr id="39" name="object 48"/>
          <p:cNvSpPr/>
          <p:nvPr/>
        </p:nvSpPr>
        <p:spPr>
          <a:xfrm>
            <a:off x="8412078" y="3075431"/>
            <a:ext cx="198119" cy="175259"/>
          </a:xfrm>
          <a:prstGeom prst="rect">
            <a:avLst/>
          </a:prstGeom>
          <a:blipFill>
            <a:blip r:embed="rId6" cstate="print"/>
            <a:stretch>
              <a:fillRect/>
            </a:stretch>
          </a:blipFill>
        </p:spPr>
        <p:txBody>
          <a:bodyPr wrap="square" lIns="0" tIns="0" rIns="0" bIns="0" rtlCol="0"/>
          <a:lstStyle/>
          <a:p>
            <a:endParaRPr/>
          </a:p>
        </p:txBody>
      </p:sp>
      <p:sp>
        <p:nvSpPr>
          <p:cNvPr id="40" name="object 49"/>
          <p:cNvSpPr/>
          <p:nvPr/>
        </p:nvSpPr>
        <p:spPr>
          <a:xfrm>
            <a:off x="8129376" y="4463034"/>
            <a:ext cx="1480185" cy="1270000"/>
          </a:xfrm>
          <a:custGeom>
            <a:avLst/>
            <a:gdLst/>
            <a:ahLst/>
            <a:cxnLst/>
            <a:rect l="l" t="t" r="r" b="b"/>
            <a:pathLst>
              <a:path w="1480184" h="1270000">
                <a:moveTo>
                  <a:pt x="1162431" y="0"/>
                </a:moveTo>
                <a:lnTo>
                  <a:pt x="317373" y="0"/>
                </a:lnTo>
                <a:lnTo>
                  <a:pt x="0" y="634746"/>
                </a:lnTo>
                <a:lnTo>
                  <a:pt x="317373" y="1269492"/>
                </a:lnTo>
                <a:lnTo>
                  <a:pt x="1162431" y="1269492"/>
                </a:lnTo>
                <a:lnTo>
                  <a:pt x="1479803" y="634746"/>
                </a:lnTo>
                <a:lnTo>
                  <a:pt x="1162431" y="0"/>
                </a:lnTo>
                <a:close/>
              </a:path>
            </a:pathLst>
          </a:custGeom>
          <a:solidFill>
            <a:schemeClr val="accent1">
              <a:lumMod val="75000"/>
            </a:schemeClr>
          </a:solidFill>
        </p:spPr>
        <p:txBody>
          <a:bodyPr wrap="square" lIns="0" tIns="0" rIns="0" bIns="0" rtlCol="0"/>
          <a:lstStyle/>
          <a:p>
            <a:endParaRPr/>
          </a:p>
        </p:txBody>
      </p:sp>
      <p:sp>
        <p:nvSpPr>
          <p:cNvPr id="41" name="object 50"/>
          <p:cNvSpPr/>
          <p:nvPr/>
        </p:nvSpPr>
        <p:spPr>
          <a:xfrm>
            <a:off x="8129376" y="4463034"/>
            <a:ext cx="1480185" cy="1270000"/>
          </a:xfrm>
          <a:custGeom>
            <a:avLst/>
            <a:gdLst/>
            <a:ahLst/>
            <a:cxnLst/>
            <a:rect l="l" t="t" r="r" b="b"/>
            <a:pathLst>
              <a:path w="1480184" h="1270000">
                <a:moveTo>
                  <a:pt x="0" y="634746"/>
                </a:moveTo>
                <a:lnTo>
                  <a:pt x="317373" y="0"/>
                </a:lnTo>
                <a:lnTo>
                  <a:pt x="1162431" y="0"/>
                </a:lnTo>
                <a:lnTo>
                  <a:pt x="1479803" y="634746"/>
                </a:lnTo>
                <a:lnTo>
                  <a:pt x="1162431" y="1269492"/>
                </a:lnTo>
                <a:lnTo>
                  <a:pt x="317373" y="1269492"/>
                </a:lnTo>
                <a:lnTo>
                  <a:pt x="0" y="634746"/>
                </a:lnTo>
                <a:close/>
              </a:path>
            </a:pathLst>
          </a:custGeom>
          <a:ln w="25908">
            <a:solidFill>
              <a:srgbClr val="DF635A"/>
            </a:solidFill>
          </a:ln>
        </p:spPr>
        <p:txBody>
          <a:bodyPr wrap="square" lIns="0" tIns="0" rIns="0" bIns="0" rtlCol="0"/>
          <a:lstStyle/>
          <a:p>
            <a:endParaRPr/>
          </a:p>
        </p:txBody>
      </p:sp>
      <p:sp>
        <p:nvSpPr>
          <p:cNvPr id="42" name="object 51"/>
          <p:cNvSpPr txBox="1"/>
          <p:nvPr/>
        </p:nvSpPr>
        <p:spPr>
          <a:xfrm>
            <a:off x="8410936" y="4631918"/>
            <a:ext cx="916940" cy="848994"/>
          </a:xfrm>
          <a:prstGeom prst="rect">
            <a:avLst/>
          </a:prstGeom>
        </p:spPr>
        <p:txBody>
          <a:bodyPr vert="horz" wrap="square" lIns="0" tIns="12700" rIns="0" bIns="0" rtlCol="0">
            <a:spAutoFit/>
          </a:bodyPr>
          <a:lstStyle/>
          <a:p>
            <a:pPr marL="12700" marR="5080" algn="ctr">
              <a:lnSpc>
                <a:spcPct val="128600"/>
              </a:lnSpc>
              <a:spcBef>
                <a:spcPts val="100"/>
              </a:spcBef>
            </a:pPr>
            <a:r>
              <a:rPr sz="1400" dirty="0">
                <a:solidFill>
                  <a:srgbClr val="FFFFFF"/>
                </a:solidFill>
                <a:latin typeface="微软雅黑"/>
                <a:cs typeface="微软雅黑"/>
              </a:rPr>
              <a:t>美国政府非 法入侵华为 服务器</a:t>
            </a:r>
            <a:endParaRPr sz="1400">
              <a:latin typeface="微软雅黑"/>
              <a:cs typeface="微软雅黑"/>
            </a:endParaRPr>
          </a:p>
        </p:txBody>
      </p:sp>
      <p:sp>
        <p:nvSpPr>
          <p:cNvPr id="43" name="object 52"/>
          <p:cNvSpPr/>
          <p:nvPr/>
        </p:nvSpPr>
        <p:spPr>
          <a:xfrm>
            <a:off x="8410554" y="5562599"/>
            <a:ext cx="198119" cy="173735"/>
          </a:xfrm>
          <a:prstGeom prst="rect">
            <a:avLst/>
          </a:prstGeom>
          <a:blipFill>
            <a:blip r:embed="rId12" cstate="print"/>
            <a:stretch>
              <a:fillRect/>
            </a:stretch>
          </a:blipFill>
        </p:spPr>
        <p:txBody>
          <a:bodyPr wrap="square" lIns="0" tIns="0" rIns="0" bIns="0" rtlCol="0"/>
          <a:lstStyle/>
          <a:p>
            <a:endParaRPr/>
          </a:p>
        </p:txBody>
      </p:sp>
      <p:sp>
        <p:nvSpPr>
          <p:cNvPr id="44" name="object 53"/>
          <p:cNvSpPr/>
          <p:nvPr/>
        </p:nvSpPr>
        <p:spPr>
          <a:xfrm>
            <a:off x="6856837" y="5157978"/>
            <a:ext cx="1479803" cy="1269492"/>
          </a:xfrm>
          <a:prstGeom prst="rect">
            <a:avLst/>
          </a:prstGeom>
          <a:blipFill>
            <a:blip r:embed="rId13" cstate="print"/>
            <a:stretch>
              <a:fillRect/>
            </a:stretch>
          </a:blipFill>
        </p:spPr>
        <p:txBody>
          <a:bodyPr wrap="square" lIns="0" tIns="0" rIns="0" bIns="0" rtlCol="0"/>
          <a:lstStyle/>
          <a:p>
            <a:endParaRPr/>
          </a:p>
        </p:txBody>
      </p:sp>
      <p:sp>
        <p:nvSpPr>
          <p:cNvPr id="45" name="object 54"/>
          <p:cNvSpPr/>
          <p:nvPr/>
        </p:nvSpPr>
        <p:spPr>
          <a:xfrm>
            <a:off x="6856837" y="5157978"/>
            <a:ext cx="1480185" cy="1270000"/>
          </a:xfrm>
          <a:custGeom>
            <a:avLst/>
            <a:gdLst/>
            <a:ahLst/>
            <a:cxnLst/>
            <a:rect l="l" t="t" r="r" b="b"/>
            <a:pathLst>
              <a:path w="1480184" h="1270000">
                <a:moveTo>
                  <a:pt x="0" y="634745"/>
                </a:moveTo>
                <a:lnTo>
                  <a:pt x="317373" y="0"/>
                </a:lnTo>
                <a:lnTo>
                  <a:pt x="1162430" y="0"/>
                </a:lnTo>
                <a:lnTo>
                  <a:pt x="1479803" y="634745"/>
                </a:lnTo>
                <a:lnTo>
                  <a:pt x="1162430" y="1269491"/>
                </a:lnTo>
                <a:lnTo>
                  <a:pt x="317373" y="1269491"/>
                </a:lnTo>
                <a:lnTo>
                  <a:pt x="0" y="634745"/>
                </a:lnTo>
                <a:close/>
              </a:path>
            </a:pathLst>
          </a:custGeom>
          <a:ln w="25907">
            <a:solidFill>
              <a:srgbClr val="DF635A"/>
            </a:solidFill>
          </a:ln>
        </p:spPr>
        <p:txBody>
          <a:bodyPr wrap="square" lIns="0" tIns="0" rIns="0" bIns="0" rtlCol="0"/>
          <a:lstStyle/>
          <a:p>
            <a:endParaRPr/>
          </a:p>
        </p:txBody>
      </p:sp>
      <p:sp>
        <p:nvSpPr>
          <p:cNvPr id="46" name="object 55"/>
          <p:cNvSpPr/>
          <p:nvPr/>
        </p:nvSpPr>
        <p:spPr>
          <a:xfrm>
            <a:off x="8136235" y="5702808"/>
            <a:ext cx="198119" cy="173736"/>
          </a:xfrm>
          <a:prstGeom prst="rect">
            <a:avLst/>
          </a:prstGeom>
          <a:blipFill>
            <a:blip r:embed="rId14" cstate="print"/>
            <a:stretch>
              <a:fillRect/>
            </a:stretch>
          </a:blipFill>
        </p:spPr>
        <p:txBody>
          <a:bodyPr wrap="square" lIns="0" tIns="0" rIns="0" bIns="0" rtlCol="0"/>
          <a:lstStyle/>
          <a:p>
            <a:endParaRPr/>
          </a:p>
        </p:txBody>
      </p:sp>
      <p:grpSp>
        <p:nvGrpSpPr>
          <p:cNvPr id="48" name="组合 4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56" name="矩形 5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61</a:t>
            </a:fld>
            <a:endParaRPr lang="zh-CN" altLang="en-US"/>
          </a:p>
        </p:txBody>
      </p:sp>
    </p:spTree>
    <p:extLst>
      <p:ext uri="{BB962C8B-B14F-4D97-AF65-F5344CB8AC3E}">
        <p14:creationId xmlns:p14="http://schemas.microsoft.com/office/powerpoint/2010/main" val="996801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流程图: 手动操作 43"/>
          <p:cNvSpPr/>
          <p:nvPr/>
        </p:nvSpPr>
        <p:spPr>
          <a:xfrm rot="16200000">
            <a:off x="3887514" y="2944846"/>
            <a:ext cx="3662343" cy="3116026"/>
          </a:xfrm>
          <a:prstGeom prst="flowChartManualOperation">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流程图: 手动操作 42"/>
          <p:cNvSpPr/>
          <p:nvPr/>
        </p:nvSpPr>
        <p:spPr>
          <a:xfrm rot="16200000">
            <a:off x="467975" y="2932445"/>
            <a:ext cx="3662343" cy="3140831"/>
          </a:xfrm>
          <a:prstGeom prst="flowChartManualOperation">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bject 13"/>
          <p:cNvSpPr txBox="1"/>
          <p:nvPr/>
        </p:nvSpPr>
        <p:spPr>
          <a:xfrm>
            <a:off x="469551" y="1127672"/>
            <a:ext cx="7125334" cy="103886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5</a:t>
            </a:r>
            <a:r>
              <a:rPr sz="2800" b="1" i="1" spc="-5" dirty="0">
                <a:solidFill>
                  <a:srgbClr val="DF635A"/>
                </a:solidFill>
                <a:latin typeface="微软雅黑"/>
                <a:cs typeface="微软雅黑"/>
              </a:rPr>
              <a:t>、网上政治和网络意识形态安全呈现新态势</a:t>
            </a:r>
            <a:endParaRPr sz="2800" dirty="0">
              <a:latin typeface="微软雅黑"/>
              <a:cs typeface="微软雅黑"/>
            </a:endParaRPr>
          </a:p>
          <a:p>
            <a:pPr marL="399415">
              <a:lnSpc>
                <a:spcPct val="100000"/>
              </a:lnSpc>
              <a:spcBef>
                <a:spcPts val="1739"/>
              </a:spcBef>
            </a:pPr>
            <a:r>
              <a:rPr sz="2400" dirty="0">
                <a:solidFill>
                  <a:srgbClr val="3E3E3E"/>
                </a:solidFill>
                <a:latin typeface="微软雅黑"/>
                <a:cs typeface="微软雅黑"/>
              </a:rPr>
              <a:t>一是网络媒体带来传播格局和传播方式的深刻变革</a:t>
            </a:r>
            <a:endParaRPr sz="2400" dirty="0">
              <a:latin typeface="微软雅黑"/>
              <a:cs typeface="微软雅黑"/>
            </a:endParaRPr>
          </a:p>
        </p:txBody>
      </p:sp>
      <p:sp>
        <p:nvSpPr>
          <p:cNvPr id="6" name="object 15"/>
          <p:cNvSpPr txBox="1"/>
          <p:nvPr/>
        </p:nvSpPr>
        <p:spPr>
          <a:xfrm>
            <a:off x="928240" y="3134907"/>
            <a:ext cx="2941320" cy="288671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a:cs typeface="微软雅黑"/>
              </a:rPr>
              <a:t>传统媒体</a:t>
            </a:r>
          </a:p>
          <a:p>
            <a:pPr marL="184785" indent="-172085">
              <a:lnSpc>
                <a:spcPct val="100000"/>
              </a:lnSpc>
              <a:spcBef>
                <a:spcPts val="2195"/>
              </a:spcBef>
              <a:buChar char="•"/>
              <a:tabLst>
                <a:tab pos="185420" algn="l"/>
              </a:tabLst>
            </a:pPr>
            <a:r>
              <a:rPr sz="1800" dirty="0">
                <a:latin typeface="微软雅黑"/>
                <a:cs typeface="微软雅黑"/>
              </a:rPr>
              <a:t>内容控制、单向传播</a:t>
            </a:r>
          </a:p>
          <a:p>
            <a:pPr marL="184785" indent="-172085">
              <a:lnSpc>
                <a:spcPct val="100000"/>
              </a:lnSpc>
              <a:spcBef>
                <a:spcPts val="1080"/>
              </a:spcBef>
              <a:buChar char="•"/>
              <a:tabLst>
                <a:tab pos="185420" algn="l"/>
              </a:tabLst>
            </a:pPr>
            <a:r>
              <a:rPr sz="1800" dirty="0">
                <a:latin typeface="微软雅黑"/>
                <a:cs typeface="微软雅黑"/>
              </a:rPr>
              <a:t>红头文件做到令行禁止</a:t>
            </a:r>
          </a:p>
          <a:p>
            <a:pPr marL="184785" indent="-172085">
              <a:lnSpc>
                <a:spcPct val="100000"/>
              </a:lnSpc>
              <a:spcBef>
                <a:spcPts val="1095"/>
              </a:spcBef>
              <a:buChar char="•"/>
              <a:tabLst>
                <a:tab pos="185420" algn="l"/>
              </a:tabLst>
            </a:pPr>
            <a:r>
              <a:rPr sz="1800" dirty="0">
                <a:latin typeface="微软雅黑"/>
                <a:cs typeface="微软雅黑"/>
              </a:rPr>
              <a:t>是当时信息的最主要渠道</a:t>
            </a:r>
          </a:p>
          <a:p>
            <a:pPr marL="184785" marR="5080" indent="-172085">
              <a:lnSpc>
                <a:spcPct val="128699"/>
              </a:lnSpc>
              <a:spcBef>
                <a:spcPts val="459"/>
              </a:spcBef>
              <a:buChar char="•"/>
              <a:tabLst>
                <a:tab pos="185420" algn="l"/>
              </a:tabLst>
            </a:pPr>
            <a:r>
              <a:rPr sz="1800" dirty="0">
                <a:latin typeface="微软雅黑"/>
                <a:cs typeface="微软雅黑"/>
              </a:rPr>
              <a:t>目前</a:t>
            </a:r>
            <a:r>
              <a:rPr sz="1800" spc="-5" dirty="0">
                <a:latin typeface="微软雅黑"/>
                <a:cs typeface="微软雅黑"/>
              </a:rPr>
              <a:t>仅29%</a:t>
            </a:r>
            <a:r>
              <a:rPr sz="1800" dirty="0">
                <a:latin typeface="微软雅黑"/>
                <a:cs typeface="微软雅黑"/>
              </a:rPr>
              <a:t>的人从传统媒 </a:t>
            </a:r>
            <a:r>
              <a:rPr sz="1800" spc="-5" dirty="0">
                <a:latin typeface="微软雅黑"/>
                <a:cs typeface="微软雅黑"/>
              </a:rPr>
              <a:t>体获取信息（报纸、电视、 </a:t>
            </a:r>
            <a:r>
              <a:rPr sz="1800" dirty="0">
                <a:latin typeface="微软雅黑"/>
                <a:cs typeface="微软雅黑"/>
              </a:rPr>
              <a:t>广播）</a:t>
            </a:r>
          </a:p>
        </p:txBody>
      </p:sp>
      <p:sp>
        <p:nvSpPr>
          <p:cNvPr id="8" name="object 17"/>
          <p:cNvSpPr txBox="1"/>
          <p:nvPr/>
        </p:nvSpPr>
        <p:spPr>
          <a:xfrm>
            <a:off x="4364987" y="3136177"/>
            <a:ext cx="2726055" cy="247523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a:cs typeface="微软雅黑"/>
              </a:rPr>
              <a:t>新媒体</a:t>
            </a:r>
          </a:p>
          <a:p>
            <a:pPr marL="184785" indent="-172085">
              <a:lnSpc>
                <a:spcPct val="100000"/>
              </a:lnSpc>
              <a:spcBef>
                <a:spcPts val="2195"/>
              </a:spcBef>
              <a:buChar char="•"/>
              <a:tabLst>
                <a:tab pos="185420" algn="l"/>
              </a:tabLst>
            </a:pPr>
            <a:r>
              <a:rPr sz="1800" dirty="0">
                <a:latin typeface="微软雅黑"/>
                <a:cs typeface="微软雅黑"/>
              </a:rPr>
              <a:t>人人都可以发声</a:t>
            </a:r>
          </a:p>
          <a:p>
            <a:pPr marL="184785" marR="18415" indent="-172085">
              <a:lnSpc>
                <a:spcPct val="128899"/>
              </a:lnSpc>
              <a:spcBef>
                <a:spcPts val="455"/>
              </a:spcBef>
              <a:buChar char="•"/>
              <a:tabLst>
                <a:tab pos="185420" algn="l"/>
              </a:tabLst>
            </a:pPr>
            <a:r>
              <a:rPr sz="1800" dirty="0">
                <a:latin typeface="微软雅黑"/>
                <a:cs typeface="微软雅黑"/>
              </a:rPr>
              <a:t>交互式、裂变式、立体式 传播数据</a:t>
            </a:r>
          </a:p>
          <a:p>
            <a:pPr marL="184785" indent="-172085">
              <a:lnSpc>
                <a:spcPct val="100000"/>
              </a:lnSpc>
              <a:spcBef>
                <a:spcPts val="1080"/>
              </a:spcBef>
              <a:buChar char="•"/>
              <a:tabLst>
                <a:tab pos="185420" algn="l"/>
              </a:tabLst>
            </a:pPr>
            <a:r>
              <a:rPr sz="1800" dirty="0">
                <a:latin typeface="微软雅黑"/>
                <a:cs typeface="微软雅黑"/>
              </a:rPr>
              <a:t>43</a:t>
            </a:r>
            <a:r>
              <a:rPr sz="1800" spc="-10" dirty="0">
                <a:latin typeface="微软雅黑"/>
                <a:cs typeface="微软雅黑"/>
              </a:rPr>
              <a:t>%</a:t>
            </a:r>
            <a:r>
              <a:rPr sz="1800" dirty="0">
                <a:latin typeface="微软雅黑"/>
                <a:cs typeface="微软雅黑"/>
              </a:rPr>
              <a:t>的人获取信息渠道为</a:t>
            </a:r>
          </a:p>
          <a:p>
            <a:pPr marR="62230" algn="ctr">
              <a:lnSpc>
                <a:spcPct val="100000"/>
              </a:lnSpc>
              <a:spcBef>
                <a:spcPts val="625"/>
              </a:spcBef>
            </a:pPr>
            <a:r>
              <a:rPr sz="1800" spc="-5" dirty="0" err="1">
                <a:latin typeface="微软雅黑"/>
                <a:cs typeface="微软雅黑"/>
              </a:rPr>
              <a:t>新媒体（微博、</a:t>
            </a:r>
            <a:r>
              <a:rPr sz="1800" spc="-5" dirty="0" err="1" smtClean="0">
                <a:latin typeface="微软雅黑"/>
                <a:cs typeface="微软雅黑"/>
              </a:rPr>
              <a:t>微信</a:t>
            </a:r>
            <a:r>
              <a:rPr lang="zh-CN" altLang="en-US" spc="-5" dirty="0">
                <a:latin typeface="微软雅黑" panose="020B0503020204020204" pitchFamily="34" charset="-122"/>
                <a:ea typeface="微软雅黑" panose="020B0503020204020204" pitchFamily="34" charset="-122"/>
                <a:cs typeface="微软雅黑"/>
              </a:rPr>
              <a:t>等</a:t>
            </a:r>
            <a:r>
              <a:rPr sz="1800" spc="-5" dirty="0" smtClean="0">
                <a:latin typeface="微软雅黑"/>
                <a:cs typeface="微软雅黑"/>
              </a:rPr>
              <a:t>）</a:t>
            </a:r>
            <a:endParaRPr sz="1800" dirty="0">
              <a:latin typeface="微软雅黑"/>
              <a:cs typeface="微软雅黑"/>
            </a:endParaRPr>
          </a:p>
        </p:txBody>
      </p:sp>
      <p:sp>
        <p:nvSpPr>
          <p:cNvPr id="10" name="object 19"/>
          <p:cNvSpPr/>
          <p:nvPr/>
        </p:nvSpPr>
        <p:spPr>
          <a:xfrm>
            <a:off x="8026949" y="1941616"/>
            <a:ext cx="1678305" cy="932815"/>
          </a:xfrm>
          <a:custGeom>
            <a:avLst/>
            <a:gdLst/>
            <a:ahLst/>
            <a:cxnLst/>
            <a:rect l="l" t="t" r="r" b="b"/>
            <a:pathLst>
              <a:path w="1678304" h="932814">
                <a:moveTo>
                  <a:pt x="0" y="93217"/>
                </a:moveTo>
                <a:lnTo>
                  <a:pt x="7332" y="56953"/>
                </a:lnTo>
                <a:lnTo>
                  <a:pt x="27320" y="27320"/>
                </a:lnTo>
                <a:lnTo>
                  <a:pt x="56953" y="7332"/>
                </a:lnTo>
                <a:lnTo>
                  <a:pt x="93217" y="0"/>
                </a:lnTo>
                <a:lnTo>
                  <a:pt x="1584705" y="0"/>
                </a:lnTo>
                <a:lnTo>
                  <a:pt x="1620970" y="7332"/>
                </a:lnTo>
                <a:lnTo>
                  <a:pt x="1650603" y="27320"/>
                </a:lnTo>
                <a:lnTo>
                  <a:pt x="1670591" y="56953"/>
                </a:lnTo>
                <a:lnTo>
                  <a:pt x="1677924" y="93217"/>
                </a:lnTo>
                <a:lnTo>
                  <a:pt x="1677924" y="839469"/>
                </a:lnTo>
                <a:lnTo>
                  <a:pt x="1670591" y="875734"/>
                </a:lnTo>
                <a:lnTo>
                  <a:pt x="1650603" y="905367"/>
                </a:lnTo>
                <a:lnTo>
                  <a:pt x="1620970" y="925355"/>
                </a:lnTo>
                <a:lnTo>
                  <a:pt x="1584705" y="932688"/>
                </a:lnTo>
                <a:lnTo>
                  <a:pt x="93217" y="932688"/>
                </a:lnTo>
                <a:lnTo>
                  <a:pt x="56953" y="925355"/>
                </a:lnTo>
                <a:lnTo>
                  <a:pt x="27320" y="905367"/>
                </a:lnTo>
                <a:lnTo>
                  <a:pt x="7332" y="875734"/>
                </a:lnTo>
                <a:lnTo>
                  <a:pt x="0" y="839469"/>
                </a:lnTo>
                <a:lnTo>
                  <a:pt x="0" y="93217"/>
                </a:lnTo>
                <a:close/>
              </a:path>
            </a:pathLst>
          </a:custGeom>
          <a:noFill/>
          <a:ln w="25907">
            <a:solidFill>
              <a:schemeClr val="accent5">
                <a:lumMod val="60000"/>
                <a:lumOff val="40000"/>
              </a:schemeClr>
            </a:solidFill>
          </a:ln>
        </p:spPr>
        <p:txBody>
          <a:bodyPr wrap="square" lIns="0" tIns="0" rIns="0" bIns="0" rtlCol="0"/>
          <a:lstStyle/>
          <a:p>
            <a:endParaRPr>
              <a:noFill/>
            </a:endParaRPr>
          </a:p>
        </p:txBody>
      </p:sp>
      <p:sp>
        <p:nvSpPr>
          <p:cNvPr id="11" name="object 20"/>
          <p:cNvSpPr txBox="1"/>
          <p:nvPr/>
        </p:nvSpPr>
        <p:spPr>
          <a:xfrm>
            <a:off x="8167156" y="2166532"/>
            <a:ext cx="1397000" cy="436880"/>
          </a:xfrm>
          <a:prstGeom prst="rect">
            <a:avLst/>
          </a:prstGeom>
        </p:spPr>
        <p:txBody>
          <a:bodyPr vert="horz" wrap="square" lIns="0" tIns="12700" rIns="0" bIns="0" rtlCol="0">
            <a:spAutoFit/>
          </a:bodyPr>
          <a:lstStyle/>
          <a:p>
            <a:pPr marL="12700">
              <a:lnSpc>
                <a:spcPct val="100000"/>
              </a:lnSpc>
              <a:spcBef>
                <a:spcPts val="100"/>
              </a:spcBef>
            </a:pPr>
            <a:r>
              <a:rPr sz="2700" dirty="0">
                <a:solidFill>
                  <a:srgbClr val="001F5F"/>
                </a:solidFill>
                <a:latin typeface="微软雅黑"/>
                <a:cs typeface="微软雅黑"/>
              </a:rPr>
              <a:t>传统媒体</a:t>
            </a:r>
            <a:endParaRPr sz="2700">
              <a:latin typeface="微软雅黑"/>
              <a:cs typeface="微软雅黑"/>
            </a:endParaRPr>
          </a:p>
        </p:txBody>
      </p:sp>
      <p:sp>
        <p:nvSpPr>
          <p:cNvPr id="13" name="object 22"/>
          <p:cNvSpPr/>
          <p:nvPr/>
        </p:nvSpPr>
        <p:spPr>
          <a:xfrm>
            <a:off x="10211001" y="1941616"/>
            <a:ext cx="1678305" cy="932815"/>
          </a:xfrm>
          <a:custGeom>
            <a:avLst/>
            <a:gdLst/>
            <a:ahLst/>
            <a:cxnLst/>
            <a:rect l="l" t="t" r="r" b="b"/>
            <a:pathLst>
              <a:path w="1678304" h="932814">
                <a:moveTo>
                  <a:pt x="0" y="93217"/>
                </a:moveTo>
                <a:lnTo>
                  <a:pt x="7332" y="56953"/>
                </a:lnTo>
                <a:lnTo>
                  <a:pt x="27320" y="27320"/>
                </a:lnTo>
                <a:lnTo>
                  <a:pt x="56953" y="7332"/>
                </a:lnTo>
                <a:lnTo>
                  <a:pt x="93218" y="0"/>
                </a:lnTo>
                <a:lnTo>
                  <a:pt x="1584705" y="0"/>
                </a:lnTo>
                <a:lnTo>
                  <a:pt x="1620970" y="7332"/>
                </a:lnTo>
                <a:lnTo>
                  <a:pt x="1650603" y="27320"/>
                </a:lnTo>
                <a:lnTo>
                  <a:pt x="1670591" y="56953"/>
                </a:lnTo>
                <a:lnTo>
                  <a:pt x="1677924" y="93217"/>
                </a:lnTo>
                <a:lnTo>
                  <a:pt x="1677924" y="839469"/>
                </a:lnTo>
                <a:lnTo>
                  <a:pt x="1670591" y="875734"/>
                </a:lnTo>
                <a:lnTo>
                  <a:pt x="1650603" y="905367"/>
                </a:lnTo>
                <a:lnTo>
                  <a:pt x="1620970" y="925355"/>
                </a:lnTo>
                <a:lnTo>
                  <a:pt x="1584705" y="932688"/>
                </a:lnTo>
                <a:lnTo>
                  <a:pt x="93218" y="932688"/>
                </a:lnTo>
                <a:lnTo>
                  <a:pt x="56953" y="925355"/>
                </a:lnTo>
                <a:lnTo>
                  <a:pt x="27320" y="905367"/>
                </a:lnTo>
                <a:lnTo>
                  <a:pt x="7332" y="875734"/>
                </a:lnTo>
                <a:lnTo>
                  <a:pt x="0" y="839469"/>
                </a:lnTo>
                <a:lnTo>
                  <a:pt x="0" y="93217"/>
                </a:lnTo>
                <a:close/>
              </a:path>
            </a:pathLst>
          </a:custGeom>
          <a:ln w="25907">
            <a:solidFill>
              <a:srgbClr val="F3D2D1"/>
            </a:solidFill>
          </a:ln>
        </p:spPr>
        <p:txBody>
          <a:bodyPr wrap="square" lIns="0" tIns="0" rIns="0" bIns="0" rtlCol="0"/>
          <a:lstStyle/>
          <a:p>
            <a:endParaRPr/>
          </a:p>
        </p:txBody>
      </p:sp>
      <p:sp>
        <p:nvSpPr>
          <p:cNvPr id="14" name="object 23"/>
          <p:cNvSpPr txBox="1"/>
          <p:nvPr/>
        </p:nvSpPr>
        <p:spPr>
          <a:xfrm>
            <a:off x="10523929" y="2166532"/>
            <a:ext cx="1055370" cy="436880"/>
          </a:xfrm>
          <a:prstGeom prst="rect">
            <a:avLst/>
          </a:prstGeom>
        </p:spPr>
        <p:txBody>
          <a:bodyPr vert="horz" wrap="square" lIns="0" tIns="12700" rIns="0" bIns="0" rtlCol="0">
            <a:spAutoFit/>
          </a:bodyPr>
          <a:lstStyle/>
          <a:p>
            <a:pPr marL="12700">
              <a:lnSpc>
                <a:spcPct val="100000"/>
              </a:lnSpc>
              <a:spcBef>
                <a:spcPts val="100"/>
              </a:spcBef>
            </a:pPr>
            <a:r>
              <a:rPr sz="2700" dirty="0">
                <a:latin typeface="微软雅黑"/>
                <a:cs typeface="微软雅黑"/>
              </a:rPr>
              <a:t>新媒体</a:t>
            </a:r>
            <a:endParaRPr sz="2700">
              <a:latin typeface="微软雅黑"/>
              <a:cs typeface="微软雅黑"/>
            </a:endParaRPr>
          </a:p>
        </p:txBody>
      </p:sp>
      <p:sp>
        <p:nvSpPr>
          <p:cNvPr id="15" name="object 24"/>
          <p:cNvSpPr/>
          <p:nvPr/>
        </p:nvSpPr>
        <p:spPr>
          <a:xfrm>
            <a:off x="9631799" y="5895252"/>
            <a:ext cx="699770" cy="699770"/>
          </a:xfrm>
          <a:custGeom>
            <a:avLst/>
            <a:gdLst/>
            <a:ahLst/>
            <a:cxnLst/>
            <a:rect l="l" t="t" r="r" b="b"/>
            <a:pathLst>
              <a:path w="699770" h="699770">
                <a:moveTo>
                  <a:pt x="349757" y="0"/>
                </a:moveTo>
                <a:lnTo>
                  <a:pt x="0" y="699515"/>
                </a:lnTo>
                <a:lnTo>
                  <a:pt x="699516" y="699515"/>
                </a:lnTo>
                <a:lnTo>
                  <a:pt x="349757" y="0"/>
                </a:lnTo>
                <a:close/>
              </a:path>
            </a:pathLst>
          </a:custGeom>
          <a:solidFill>
            <a:schemeClr val="accent1">
              <a:lumMod val="50000"/>
              <a:alpha val="90194"/>
            </a:schemeClr>
          </a:solidFill>
          <a:scene3d>
            <a:camera prst="orthographicFront"/>
            <a:lightRig rig="threePt" dir="t"/>
          </a:scene3d>
          <a:sp3d>
            <a:bevelT/>
          </a:sp3d>
        </p:spPr>
        <p:txBody>
          <a:bodyPr wrap="square" lIns="0" tIns="0" rIns="0" bIns="0" rtlCol="0"/>
          <a:lstStyle/>
          <a:p>
            <a:endParaRPr/>
          </a:p>
        </p:txBody>
      </p:sp>
      <p:sp>
        <p:nvSpPr>
          <p:cNvPr id="17" name="object 26"/>
          <p:cNvSpPr/>
          <p:nvPr/>
        </p:nvSpPr>
        <p:spPr>
          <a:xfrm>
            <a:off x="8026948" y="5611407"/>
            <a:ext cx="3909473" cy="283845"/>
          </a:xfrm>
          <a:custGeom>
            <a:avLst/>
            <a:gdLst/>
            <a:ahLst/>
            <a:cxnLst/>
            <a:rect l="l" t="t" r="r" b="b"/>
            <a:pathLst>
              <a:path w="4197350" h="283845">
                <a:moveTo>
                  <a:pt x="0" y="283463"/>
                </a:moveTo>
                <a:lnTo>
                  <a:pt x="4197096" y="283463"/>
                </a:lnTo>
                <a:lnTo>
                  <a:pt x="4197096" y="0"/>
                </a:lnTo>
                <a:lnTo>
                  <a:pt x="0" y="0"/>
                </a:lnTo>
                <a:lnTo>
                  <a:pt x="0" y="283463"/>
                </a:lnTo>
                <a:close/>
              </a:path>
            </a:pathLst>
          </a:custGeom>
          <a:solidFill>
            <a:schemeClr val="accent1">
              <a:lumMod val="50000"/>
              <a:alpha val="90194"/>
            </a:schemeClr>
          </a:solidFill>
          <a:ln>
            <a:solidFill>
              <a:schemeClr val="accent5">
                <a:lumMod val="60000"/>
                <a:lumOff val="40000"/>
              </a:schemeClr>
            </a:solidFill>
          </a:ln>
          <a:scene3d>
            <a:camera prst="orthographicFront"/>
            <a:lightRig rig="threePt" dir="t"/>
          </a:scene3d>
          <a:sp3d>
            <a:bevelT/>
          </a:sp3d>
        </p:spPr>
        <p:txBody>
          <a:bodyPr wrap="square" lIns="0" tIns="0" rIns="0" bIns="0" rtlCol="0"/>
          <a:lstStyle/>
          <a:p>
            <a:endParaRPr/>
          </a:p>
        </p:txBody>
      </p:sp>
      <p:sp>
        <p:nvSpPr>
          <p:cNvPr id="19" name="object 28"/>
          <p:cNvSpPr/>
          <p:nvPr/>
        </p:nvSpPr>
        <p:spPr>
          <a:xfrm>
            <a:off x="10211001" y="5003331"/>
            <a:ext cx="1678305" cy="574675"/>
          </a:xfrm>
          <a:custGeom>
            <a:avLst/>
            <a:gdLst/>
            <a:ahLst/>
            <a:cxnLst/>
            <a:rect l="l" t="t" r="r" b="b"/>
            <a:pathLst>
              <a:path w="1678304" h="574675">
                <a:moveTo>
                  <a:pt x="1582166" y="0"/>
                </a:moveTo>
                <a:lnTo>
                  <a:pt x="95757" y="0"/>
                </a:lnTo>
                <a:lnTo>
                  <a:pt x="58507" y="7532"/>
                </a:lnTo>
                <a:lnTo>
                  <a:pt x="28067" y="28067"/>
                </a:lnTo>
                <a:lnTo>
                  <a:pt x="7532" y="58507"/>
                </a:lnTo>
                <a:lnTo>
                  <a:pt x="0" y="95757"/>
                </a:lnTo>
                <a:lnTo>
                  <a:pt x="0" y="478789"/>
                </a:lnTo>
                <a:lnTo>
                  <a:pt x="7532" y="516062"/>
                </a:lnTo>
                <a:lnTo>
                  <a:pt x="28066" y="546500"/>
                </a:lnTo>
                <a:lnTo>
                  <a:pt x="58507" y="567022"/>
                </a:lnTo>
                <a:lnTo>
                  <a:pt x="95757" y="574547"/>
                </a:lnTo>
                <a:lnTo>
                  <a:pt x="1582166" y="574547"/>
                </a:lnTo>
                <a:lnTo>
                  <a:pt x="1619416" y="567022"/>
                </a:lnTo>
                <a:lnTo>
                  <a:pt x="1649856" y="546500"/>
                </a:lnTo>
                <a:lnTo>
                  <a:pt x="1670391" y="516062"/>
                </a:lnTo>
                <a:lnTo>
                  <a:pt x="1677924" y="478789"/>
                </a:lnTo>
                <a:lnTo>
                  <a:pt x="1677924" y="95757"/>
                </a:lnTo>
                <a:lnTo>
                  <a:pt x="1670391" y="58507"/>
                </a:lnTo>
                <a:lnTo>
                  <a:pt x="1649857" y="28067"/>
                </a:lnTo>
                <a:lnTo>
                  <a:pt x="1619416" y="7532"/>
                </a:lnTo>
                <a:lnTo>
                  <a:pt x="1582166" y="0"/>
                </a:lnTo>
                <a:close/>
              </a:path>
            </a:pathLst>
          </a:custGeom>
          <a:solidFill>
            <a:schemeClr val="accent2">
              <a:lumMod val="75000"/>
            </a:schemeClr>
          </a:solidFill>
        </p:spPr>
        <p:txBody>
          <a:bodyPr wrap="square" lIns="0" tIns="0" rIns="0" bIns="0" rtlCol="0"/>
          <a:lstStyle/>
          <a:p>
            <a:endParaRPr sz="2000">
              <a:solidFill>
                <a:schemeClr val="bg1"/>
              </a:solidFill>
            </a:endParaRPr>
          </a:p>
        </p:txBody>
      </p:sp>
      <p:sp>
        <p:nvSpPr>
          <p:cNvPr id="21" name="object 30"/>
          <p:cNvSpPr txBox="1"/>
          <p:nvPr/>
        </p:nvSpPr>
        <p:spPr>
          <a:xfrm>
            <a:off x="10635181" y="5194974"/>
            <a:ext cx="1059434" cy="173766"/>
          </a:xfrm>
          <a:prstGeom prst="rect">
            <a:avLst/>
          </a:prstGeom>
          <a:solidFill>
            <a:schemeClr val="accent2">
              <a:lumMod val="75000"/>
            </a:schemeClr>
          </a:solidFill>
        </p:spPr>
        <p:txBody>
          <a:bodyPr vert="horz" wrap="square" lIns="0" tIns="12065" rIns="0" bIns="0" rtlCol="0">
            <a:spAutoFit/>
          </a:bodyPr>
          <a:lstStyle/>
          <a:p>
            <a:pPr marL="12700">
              <a:lnSpc>
                <a:spcPct val="100000"/>
              </a:lnSpc>
              <a:spcBef>
                <a:spcPts val="95"/>
              </a:spcBef>
            </a:pPr>
            <a:r>
              <a:rPr sz="1050" spc="-5" dirty="0">
                <a:solidFill>
                  <a:schemeClr val="bg1"/>
                </a:solidFill>
                <a:latin typeface="微软雅黑"/>
                <a:cs typeface="微软雅黑"/>
              </a:rPr>
              <a:t>网站</a:t>
            </a:r>
            <a:r>
              <a:rPr sz="1050" spc="-40" dirty="0">
                <a:solidFill>
                  <a:schemeClr val="bg1"/>
                </a:solidFill>
                <a:latin typeface="微软雅黑"/>
                <a:cs typeface="微软雅黑"/>
              </a:rPr>
              <a:t> </a:t>
            </a:r>
            <a:r>
              <a:rPr sz="1050" spc="-5" dirty="0">
                <a:solidFill>
                  <a:schemeClr val="bg1"/>
                </a:solidFill>
                <a:latin typeface="微软雅黑"/>
                <a:cs typeface="微软雅黑"/>
              </a:rPr>
              <a:t>523</a:t>
            </a:r>
            <a:r>
              <a:rPr sz="1050" spc="-30" dirty="0">
                <a:solidFill>
                  <a:schemeClr val="bg1"/>
                </a:solidFill>
                <a:latin typeface="微软雅黑"/>
                <a:cs typeface="微软雅黑"/>
              </a:rPr>
              <a:t> </a:t>
            </a:r>
            <a:r>
              <a:rPr sz="1050" spc="-5" dirty="0">
                <a:solidFill>
                  <a:schemeClr val="bg1"/>
                </a:solidFill>
                <a:latin typeface="微软雅黑"/>
                <a:cs typeface="微软雅黑"/>
              </a:rPr>
              <a:t>万家</a:t>
            </a:r>
            <a:endParaRPr sz="1050" dirty="0">
              <a:solidFill>
                <a:schemeClr val="bg1"/>
              </a:solidFill>
              <a:latin typeface="微软雅黑"/>
              <a:cs typeface="微软雅黑"/>
            </a:endParaRPr>
          </a:p>
        </p:txBody>
      </p:sp>
      <p:sp>
        <p:nvSpPr>
          <p:cNvPr id="22" name="object 31"/>
          <p:cNvSpPr/>
          <p:nvPr/>
        </p:nvSpPr>
        <p:spPr>
          <a:xfrm>
            <a:off x="10211001" y="4384587"/>
            <a:ext cx="1678305" cy="574675"/>
          </a:xfrm>
          <a:custGeom>
            <a:avLst/>
            <a:gdLst/>
            <a:ahLst/>
            <a:cxnLst/>
            <a:rect l="l" t="t" r="r" b="b"/>
            <a:pathLst>
              <a:path w="1678304" h="574675">
                <a:moveTo>
                  <a:pt x="1582166" y="0"/>
                </a:moveTo>
                <a:lnTo>
                  <a:pt x="95757" y="0"/>
                </a:lnTo>
                <a:lnTo>
                  <a:pt x="58507" y="7532"/>
                </a:lnTo>
                <a:lnTo>
                  <a:pt x="28067" y="28066"/>
                </a:lnTo>
                <a:lnTo>
                  <a:pt x="7532" y="58507"/>
                </a:lnTo>
                <a:lnTo>
                  <a:pt x="0" y="95757"/>
                </a:lnTo>
                <a:lnTo>
                  <a:pt x="0" y="478789"/>
                </a:lnTo>
                <a:lnTo>
                  <a:pt x="7532" y="516040"/>
                </a:lnTo>
                <a:lnTo>
                  <a:pt x="28066" y="546480"/>
                </a:lnTo>
                <a:lnTo>
                  <a:pt x="58507" y="567015"/>
                </a:lnTo>
                <a:lnTo>
                  <a:pt x="95757" y="574547"/>
                </a:lnTo>
                <a:lnTo>
                  <a:pt x="1582166" y="574547"/>
                </a:lnTo>
                <a:lnTo>
                  <a:pt x="1619416" y="567015"/>
                </a:lnTo>
                <a:lnTo>
                  <a:pt x="1649856" y="546480"/>
                </a:lnTo>
                <a:lnTo>
                  <a:pt x="1670391" y="516040"/>
                </a:lnTo>
                <a:lnTo>
                  <a:pt x="1677924" y="478789"/>
                </a:lnTo>
                <a:lnTo>
                  <a:pt x="1677924" y="95757"/>
                </a:lnTo>
                <a:lnTo>
                  <a:pt x="1670391" y="58507"/>
                </a:lnTo>
                <a:lnTo>
                  <a:pt x="1649857" y="28066"/>
                </a:lnTo>
                <a:lnTo>
                  <a:pt x="1619416" y="7532"/>
                </a:lnTo>
                <a:lnTo>
                  <a:pt x="1582166" y="0"/>
                </a:lnTo>
                <a:close/>
              </a:path>
            </a:pathLst>
          </a:custGeom>
          <a:solidFill>
            <a:schemeClr val="accent2">
              <a:lumMod val="75000"/>
            </a:schemeClr>
          </a:solidFill>
        </p:spPr>
        <p:txBody>
          <a:bodyPr wrap="square" lIns="0" tIns="0" rIns="0" bIns="0" rtlCol="0"/>
          <a:lstStyle/>
          <a:p>
            <a:endParaRPr sz="2000">
              <a:solidFill>
                <a:schemeClr val="bg1"/>
              </a:solidFill>
            </a:endParaRPr>
          </a:p>
        </p:txBody>
      </p:sp>
      <p:sp>
        <p:nvSpPr>
          <p:cNvPr id="24" name="object 33"/>
          <p:cNvSpPr txBox="1"/>
          <p:nvPr/>
        </p:nvSpPr>
        <p:spPr>
          <a:xfrm>
            <a:off x="10408105" y="4575342"/>
            <a:ext cx="1400810" cy="173766"/>
          </a:xfrm>
          <a:prstGeom prst="rect">
            <a:avLst/>
          </a:prstGeom>
          <a:solidFill>
            <a:schemeClr val="accent2">
              <a:lumMod val="75000"/>
            </a:schemeClr>
          </a:solidFill>
        </p:spPr>
        <p:txBody>
          <a:bodyPr vert="horz" wrap="square" lIns="0" tIns="12065" rIns="0" bIns="0" rtlCol="0">
            <a:spAutoFit/>
          </a:bodyPr>
          <a:lstStyle/>
          <a:p>
            <a:pPr marL="12700">
              <a:lnSpc>
                <a:spcPct val="100000"/>
              </a:lnSpc>
              <a:spcBef>
                <a:spcPts val="95"/>
              </a:spcBef>
            </a:pPr>
            <a:r>
              <a:rPr sz="1050" spc="-5" dirty="0">
                <a:solidFill>
                  <a:schemeClr val="bg1"/>
                </a:solidFill>
                <a:latin typeface="微软雅黑"/>
                <a:cs typeface="微软雅黑"/>
              </a:rPr>
              <a:t>微信公众号</a:t>
            </a:r>
            <a:r>
              <a:rPr sz="1050" spc="-25" dirty="0">
                <a:solidFill>
                  <a:schemeClr val="bg1"/>
                </a:solidFill>
                <a:latin typeface="微软雅黑"/>
                <a:cs typeface="微软雅黑"/>
              </a:rPr>
              <a:t> </a:t>
            </a:r>
            <a:r>
              <a:rPr sz="1050" spc="-5" dirty="0">
                <a:solidFill>
                  <a:schemeClr val="bg1"/>
                </a:solidFill>
                <a:latin typeface="微软雅黑"/>
                <a:cs typeface="微软雅黑"/>
              </a:rPr>
              <a:t>2800</a:t>
            </a:r>
            <a:r>
              <a:rPr sz="1050" spc="-40" dirty="0">
                <a:solidFill>
                  <a:schemeClr val="bg1"/>
                </a:solidFill>
                <a:latin typeface="微软雅黑"/>
                <a:cs typeface="微软雅黑"/>
              </a:rPr>
              <a:t> </a:t>
            </a:r>
            <a:r>
              <a:rPr sz="1050" spc="-5" dirty="0">
                <a:solidFill>
                  <a:schemeClr val="bg1"/>
                </a:solidFill>
                <a:latin typeface="微软雅黑"/>
                <a:cs typeface="微软雅黑"/>
              </a:rPr>
              <a:t>万个</a:t>
            </a:r>
            <a:endParaRPr sz="1050" dirty="0">
              <a:solidFill>
                <a:schemeClr val="bg1"/>
              </a:solidFill>
              <a:latin typeface="微软雅黑"/>
              <a:cs typeface="微软雅黑"/>
            </a:endParaRPr>
          </a:p>
        </p:txBody>
      </p:sp>
      <p:sp>
        <p:nvSpPr>
          <p:cNvPr id="25" name="object 34"/>
          <p:cNvSpPr/>
          <p:nvPr/>
        </p:nvSpPr>
        <p:spPr>
          <a:xfrm>
            <a:off x="10211001" y="3765843"/>
            <a:ext cx="1678305" cy="574675"/>
          </a:xfrm>
          <a:custGeom>
            <a:avLst/>
            <a:gdLst/>
            <a:ahLst/>
            <a:cxnLst/>
            <a:rect l="l" t="t" r="r" b="b"/>
            <a:pathLst>
              <a:path w="1678304" h="574675">
                <a:moveTo>
                  <a:pt x="1582166" y="0"/>
                </a:moveTo>
                <a:lnTo>
                  <a:pt x="95757" y="0"/>
                </a:lnTo>
                <a:lnTo>
                  <a:pt x="58507" y="7532"/>
                </a:lnTo>
                <a:lnTo>
                  <a:pt x="28067" y="28067"/>
                </a:lnTo>
                <a:lnTo>
                  <a:pt x="7532" y="58507"/>
                </a:lnTo>
                <a:lnTo>
                  <a:pt x="0" y="95757"/>
                </a:lnTo>
                <a:lnTo>
                  <a:pt x="0" y="478789"/>
                </a:lnTo>
                <a:lnTo>
                  <a:pt x="7532" y="516040"/>
                </a:lnTo>
                <a:lnTo>
                  <a:pt x="28066" y="546481"/>
                </a:lnTo>
                <a:lnTo>
                  <a:pt x="58507" y="567015"/>
                </a:lnTo>
                <a:lnTo>
                  <a:pt x="95757" y="574547"/>
                </a:lnTo>
                <a:lnTo>
                  <a:pt x="1582166" y="574547"/>
                </a:lnTo>
                <a:lnTo>
                  <a:pt x="1619416" y="567015"/>
                </a:lnTo>
                <a:lnTo>
                  <a:pt x="1649856" y="546481"/>
                </a:lnTo>
                <a:lnTo>
                  <a:pt x="1670391" y="516040"/>
                </a:lnTo>
                <a:lnTo>
                  <a:pt x="1677924" y="478789"/>
                </a:lnTo>
                <a:lnTo>
                  <a:pt x="1677924" y="95757"/>
                </a:lnTo>
                <a:lnTo>
                  <a:pt x="1670391" y="58507"/>
                </a:lnTo>
                <a:lnTo>
                  <a:pt x="1649857" y="28067"/>
                </a:lnTo>
                <a:lnTo>
                  <a:pt x="1619416" y="7532"/>
                </a:lnTo>
                <a:lnTo>
                  <a:pt x="1582166" y="0"/>
                </a:lnTo>
                <a:close/>
              </a:path>
            </a:pathLst>
          </a:custGeom>
          <a:solidFill>
            <a:schemeClr val="accent2">
              <a:lumMod val="75000"/>
            </a:schemeClr>
          </a:solidFill>
        </p:spPr>
        <p:txBody>
          <a:bodyPr wrap="square" lIns="0" tIns="0" rIns="0" bIns="0" rtlCol="0"/>
          <a:lstStyle/>
          <a:p>
            <a:endParaRPr sz="2000">
              <a:solidFill>
                <a:schemeClr val="bg1"/>
              </a:solidFill>
            </a:endParaRPr>
          </a:p>
        </p:txBody>
      </p:sp>
      <p:sp>
        <p:nvSpPr>
          <p:cNvPr id="27" name="object 36"/>
          <p:cNvSpPr txBox="1"/>
          <p:nvPr/>
        </p:nvSpPr>
        <p:spPr>
          <a:xfrm>
            <a:off x="10639753" y="3955962"/>
            <a:ext cx="1054862" cy="173766"/>
          </a:xfrm>
          <a:prstGeom prst="rect">
            <a:avLst/>
          </a:prstGeom>
          <a:solidFill>
            <a:schemeClr val="accent2">
              <a:lumMod val="75000"/>
            </a:schemeClr>
          </a:solidFill>
        </p:spPr>
        <p:txBody>
          <a:bodyPr vert="horz" wrap="square" lIns="0" tIns="12065" rIns="0" bIns="0" rtlCol="0">
            <a:spAutoFit/>
          </a:bodyPr>
          <a:lstStyle/>
          <a:p>
            <a:pPr marL="12700">
              <a:lnSpc>
                <a:spcPct val="100000"/>
              </a:lnSpc>
              <a:spcBef>
                <a:spcPts val="95"/>
              </a:spcBef>
            </a:pPr>
            <a:r>
              <a:rPr sz="1050" spc="-5" dirty="0">
                <a:solidFill>
                  <a:schemeClr val="bg1"/>
                </a:solidFill>
                <a:latin typeface="微软雅黑"/>
                <a:cs typeface="微软雅黑"/>
              </a:rPr>
              <a:t>APP</a:t>
            </a:r>
            <a:r>
              <a:rPr sz="1050" spc="-35" dirty="0">
                <a:solidFill>
                  <a:schemeClr val="bg1"/>
                </a:solidFill>
                <a:latin typeface="微软雅黑"/>
                <a:cs typeface="微软雅黑"/>
              </a:rPr>
              <a:t> </a:t>
            </a:r>
            <a:r>
              <a:rPr sz="1050" spc="-5" dirty="0">
                <a:solidFill>
                  <a:schemeClr val="bg1"/>
                </a:solidFill>
                <a:latin typeface="微软雅黑"/>
                <a:cs typeface="微软雅黑"/>
              </a:rPr>
              <a:t>449</a:t>
            </a:r>
            <a:r>
              <a:rPr sz="1050" spc="-25" dirty="0">
                <a:solidFill>
                  <a:schemeClr val="bg1"/>
                </a:solidFill>
                <a:latin typeface="微软雅黑"/>
                <a:cs typeface="微软雅黑"/>
              </a:rPr>
              <a:t> </a:t>
            </a:r>
            <a:r>
              <a:rPr sz="1050" spc="-5" dirty="0">
                <a:solidFill>
                  <a:schemeClr val="bg1"/>
                </a:solidFill>
                <a:latin typeface="微软雅黑"/>
                <a:cs typeface="微软雅黑"/>
              </a:rPr>
              <a:t>万款</a:t>
            </a:r>
            <a:endParaRPr sz="1050" dirty="0">
              <a:solidFill>
                <a:schemeClr val="bg1"/>
              </a:solidFill>
              <a:latin typeface="微软雅黑"/>
              <a:cs typeface="微软雅黑"/>
            </a:endParaRPr>
          </a:p>
        </p:txBody>
      </p:sp>
      <p:sp>
        <p:nvSpPr>
          <p:cNvPr id="28" name="object 37"/>
          <p:cNvSpPr/>
          <p:nvPr/>
        </p:nvSpPr>
        <p:spPr>
          <a:xfrm>
            <a:off x="10211001" y="3134907"/>
            <a:ext cx="1678305" cy="574675"/>
          </a:xfrm>
          <a:custGeom>
            <a:avLst/>
            <a:gdLst/>
            <a:ahLst/>
            <a:cxnLst/>
            <a:rect l="l" t="t" r="r" b="b"/>
            <a:pathLst>
              <a:path w="1678304" h="574675">
                <a:moveTo>
                  <a:pt x="1582166" y="0"/>
                </a:moveTo>
                <a:lnTo>
                  <a:pt x="95757" y="0"/>
                </a:lnTo>
                <a:lnTo>
                  <a:pt x="58507" y="7532"/>
                </a:lnTo>
                <a:lnTo>
                  <a:pt x="28067" y="28066"/>
                </a:lnTo>
                <a:lnTo>
                  <a:pt x="7532" y="58507"/>
                </a:lnTo>
                <a:lnTo>
                  <a:pt x="0" y="95758"/>
                </a:lnTo>
                <a:lnTo>
                  <a:pt x="0" y="478789"/>
                </a:lnTo>
                <a:lnTo>
                  <a:pt x="7532" y="516040"/>
                </a:lnTo>
                <a:lnTo>
                  <a:pt x="28066" y="546481"/>
                </a:lnTo>
                <a:lnTo>
                  <a:pt x="58507" y="567015"/>
                </a:lnTo>
                <a:lnTo>
                  <a:pt x="95757" y="574547"/>
                </a:lnTo>
                <a:lnTo>
                  <a:pt x="1582166" y="574547"/>
                </a:lnTo>
                <a:lnTo>
                  <a:pt x="1619416" y="567015"/>
                </a:lnTo>
                <a:lnTo>
                  <a:pt x="1649856" y="546481"/>
                </a:lnTo>
                <a:lnTo>
                  <a:pt x="1670391" y="516040"/>
                </a:lnTo>
                <a:lnTo>
                  <a:pt x="1677924" y="478789"/>
                </a:lnTo>
                <a:lnTo>
                  <a:pt x="1677924" y="95758"/>
                </a:lnTo>
                <a:lnTo>
                  <a:pt x="1670391" y="58507"/>
                </a:lnTo>
                <a:lnTo>
                  <a:pt x="1649857" y="28066"/>
                </a:lnTo>
                <a:lnTo>
                  <a:pt x="1619416" y="7532"/>
                </a:lnTo>
                <a:lnTo>
                  <a:pt x="1582166" y="0"/>
                </a:lnTo>
                <a:close/>
              </a:path>
            </a:pathLst>
          </a:custGeom>
          <a:solidFill>
            <a:schemeClr val="accent2">
              <a:lumMod val="75000"/>
            </a:schemeClr>
          </a:solidFill>
        </p:spPr>
        <p:txBody>
          <a:bodyPr wrap="square" lIns="0" tIns="0" rIns="0" bIns="0" rtlCol="0"/>
          <a:lstStyle/>
          <a:p>
            <a:endParaRPr sz="2000">
              <a:solidFill>
                <a:schemeClr val="bg1"/>
              </a:solidFill>
            </a:endParaRPr>
          </a:p>
        </p:txBody>
      </p:sp>
      <p:sp>
        <p:nvSpPr>
          <p:cNvPr id="30" name="object 39"/>
          <p:cNvSpPr txBox="1"/>
          <p:nvPr/>
        </p:nvSpPr>
        <p:spPr>
          <a:xfrm>
            <a:off x="10293805" y="3182431"/>
            <a:ext cx="1515110" cy="442557"/>
          </a:xfrm>
          <a:prstGeom prst="rect">
            <a:avLst/>
          </a:prstGeom>
          <a:solidFill>
            <a:schemeClr val="accent2">
              <a:lumMod val="75000"/>
            </a:schemeClr>
          </a:solidFill>
        </p:spPr>
        <p:txBody>
          <a:bodyPr vert="horz" wrap="square" lIns="0" tIns="12700" rIns="0" bIns="0" rtlCol="0">
            <a:spAutoFit/>
          </a:bodyPr>
          <a:lstStyle/>
          <a:p>
            <a:pPr marL="629920" marR="5080" indent="-617220" algn="ctr">
              <a:lnSpc>
                <a:spcPct val="129000"/>
              </a:lnSpc>
              <a:spcBef>
                <a:spcPts val="100"/>
              </a:spcBef>
            </a:pPr>
            <a:r>
              <a:rPr sz="1050" spc="-5" dirty="0" smtClean="0">
                <a:solidFill>
                  <a:schemeClr val="bg1"/>
                </a:solidFill>
                <a:latin typeface="微软雅黑"/>
                <a:cs typeface="微软雅黑"/>
              </a:rPr>
              <a:t>微信用户10亿</a:t>
            </a:r>
            <a:endParaRPr lang="en-US" sz="1050" spc="-5" dirty="0" smtClean="0">
              <a:solidFill>
                <a:schemeClr val="bg1"/>
              </a:solidFill>
              <a:latin typeface="微软雅黑"/>
              <a:cs typeface="微软雅黑"/>
            </a:endParaRPr>
          </a:p>
          <a:p>
            <a:pPr marL="629920" marR="5080" indent="-617220" algn="ctr">
              <a:lnSpc>
                <a:spcPct val="129000"/>
              </a:lnSpc>
              <a:spcBef>
                <a:spcPts val="100"/>
              </a:spcBef>
            </a:pPr>
            <a:r>
              <a:rPr sz="1050" spc="-5" dirty="0" smtClean="0">
                <a:solidFill>
                  <a:schemeClr val="bg1"/>
                </a:solidFill>
                <a:latin typeface="微软雅黑"/>
                <a:cs typeface="微软雅黑"/>
              </a:rPr>
              <a:t>（2亿海外用 户）</a:t>
            </a:r>
            <a:endParaRPr sz="1050" dirty="0">
              <a:solidFill>
                <a:schemeClr val="bg1"/>
              </a:solidFill>
              <a:latin typeface="微软雅黑"/>
              <a:cs typeface="微软雅黑"/>
            </a:endParaRPr>
          </a:p>
        </p:txBody>
      </p:sp>
      <p:sp>
        <p:nvSpPr>
          <p:cNvPr id="31" name="object 40"/>
          <p:cNvSpPr/>
          <p:nvPr/>
        </p:nvSpPr>
        <p:spPr>
          <a:xfrm>
            <a:off x="8026949" y="5003331"/>
            <a:ext cx="1678305" cy="574675"/>
          </a:xfrm>
          <a:custGeom>
            <a:avLst/>
            <a:gdLst/>
            <a:ahLst/>
            <a:cxnLst/>
            <a:rect l="l" t="t" r="r" b="b"/>
            <a:pathLst>
              <a:path w="1678304" h="574675">
                <a:moveTo>
                  <a:pt x="1582165" y="0"/>
                </a:moveTo>
                <a:lnTo>
                  <a:pt x="95757" y="0"/>
                </a:lnTo>
                <a:lnTo>
                  <a:pt x="58507" y="7532"/>
                </a:lnTo>
                <a:lnTo>
                  <a:pt x="28067" y="28067"/>
                </a:lnTo>
                <a:lnTo>
                  <a:pt x="7532" y="58507"/>
                </a:lnTo>
                <a:lnTo>
                  <a:pt x="0" y="95757"/>
                </a:lnTo>
                <a:lnTo>
                  <a:pt x="0" y="478789"/>
                </a:lnTo>
                <a:lnTo>
                  <a:pt x="7532" y="516062"/>
                </a:lnTo>
                <a:lnTo>
                  <a:pt x="28066" y="546500"/>
                </a:lnTo>
                <a:lnTo>
                  <a:pt x="58507" y="567022"/>
                </a:lnTo>
                <a:lnTo>
                  <a:pt x="95757" y="574547"/>
                </a:lnTo>
                <a:lnTo>
                  <a:pt x="1582165" y="574547"/>
                </a:lnTo>
                <a:lnTo>
                  <a:pt x="1619416" y="567022"/>
                </a:lnTo>
                <a:lnTo>
                  <a:pt x="1649856" y="546500"/>
                </a:lnTo>
                <a:lnTo>
                  <a:pt x="1670391" y="516062"/>
                </a:lnTo>
                <a:lnTo>
                  <a:pt x="1677924" y="478789"/>
                </a:lnTo>
                <a:lnTo>
                  <a:pt x="1677924" y="95757"/>
                </a:lnTo>
                <a:lnTo>
                  <a:pt x="1670391" y="58507"/>
                </a:lnTo>
                <a:lnTo>
                  <a:pt x="1649856" y="28067"/>
                </a:lnTo>
                <a:lnTo>
                  <a:pt x="1619416" y="7532"/>
                </a:lnTo>
                <a:lnTo>
                  <a:pt x="1582165" y="0"/>
                </a:lnTo>
                <a:close/>
              </a:path>
            </a:pathLst>
          </a:custGeom>
          <a:solidFill>
            <a:schemeClr val="accent1">
              <a:lumMod val="75000"/>
            </a:schemeClr>
          </a:solidFill>
        </p:spPr>
        <p:txBody>
          <a:bodyPr wrap="square" lIns="0" tIns="0" rIns="0" bIns="0" rtlCol="0"/>
          <a:lstStyle/>
          <a:p>
            <a:endParaRPr sz="2000">
              <a:solidFill>
                <a:schemeClr val="bg1"/>
              </a:solidFill>
            </a:endParaRPr>
          </a:p>
        </p:txBody>
      </p:sp>
      <p:sp>
        <p:nvSpPr>
          <p:cNvPr id="32" name="object 41"/>
          <p:cNvSpPr/>
          <p:nvPr/>
        </p:nvSpPr>
        <p:spPr>
          <a:xfrm>
            <a:off x="8026949" y="5003331"/>
            <a:ext cx="1678305" cy="574675"/>
          </a:xfrm>
          <a:custGeom>
            <a:avLst/>
            <a:gdLst/>
            <a:ahLst/>
            <a:cxnLst/>
            <a:rect l="l" t="t" r="r" b="b"/>
            <a:pathLst>
              <a:path w="1678304" h="574675">
                <a:moveTo>
                  <a:pt x="0" y="95757"/>
                </a:moveTo>
                <a:lnTo>
                  <a:pt x="7532" y="58507"/>
                </a:lnTo>
                <a:lnTo>
                  <a:pt x="28067" y="28067"/>
                </a:lnTo>
                <a:lnTo>
                  <a:pt x="58507" y="7532"/>
                </a:lnTo>
                <a:lnTo>
                  <a:pt x="95757" y="0"/>
                </a:lnTo>
                <a:lnTo>
                  <a:pt x="1582165" y="0"/>
                </a:lnTo>
                <a:lnTo>
                  <a:pt x="1619416" y="7532"/>
                </a:lnTo>
                <a:lnTo>
                  <a:pt x="1649856" y="28066"/>
                </a:lnTo>
                <a:lnTo>
                  <a:pt x="1670391" y="58507"/>
                </a:lnTo>
                <a:lnTo>
                  <a:pt x="1677924" y="95757"/>
                </a:lnTo>
                <a:lnTo>
                  <a:pt x="1677924" y="478789"/>
                </a:lnTo>
                <a:lnTo>
                  <a:pt x="1670391" y="516062"/>
                </a:lnTo>
                <a:lnTo>
                  <a:pt x="1649856" y="546500"/>
                </a:lnTo>
                <a:lnTo>
                  <a:pt x="1619416" y="567022"/>
                </a:lnTo>
                <a:lnTo>
                  <a:pt x="1582165" y="574547"/>
                </a:lnTo>
                <a:lnTo>
                  <a:pt x="95757" y="574547"/>
                </a:lnTo>
                <a:lnTo>
                  <a:pt x="58507" y="567022"/>
                </a:lnTo>
                <a:lnTo>
                  <a:pt x="28066" y="546500"/>
                </a:lnTo>
                <a:lnTo>
                  <a:pt x="7532" y="516062"/>
                </a:lnTo>
                <a:lnTo>
                  <a:pt x="0" y="478789"/>
                </a:lnTo>
                <a:lnTo>
                  <a:pt x="0" y="95757"/>
                </a:lnTo>
                <a:close/>
              </a:path>
            </a:pathLst>
          </a:custGeom>
          <a:solidFill>
            <a:schemeClr val="accent1">
              <a:lumMod val="75000"/>
            </a:schemeClr>
          </a:solidFill>
          <a:ln w="25908">
            <a:solidFill>
              <a:srgbClr val="FFFFFF"/>
            </a:solidFill>
          </a:ln>
        </p:spPr>
        <p:txBody>
          <a:bodyPr wrap="square" lIns="0" tIns="0" rIns="0" bIns="0" rtlCol="0"/>
          <a:lstStyle/>
          <a:p>
            <a:endParaRPr sz="2000">
              <a:solidFill>
                <a:schemeClr val="bg1"/>
              </a:solidFill>
            </a:endParaRPr>
          </a:p>
        </p:txBody>
      </p:sp>
      <p:sp>
        <p:nvSpPr>
          <p:cNvPr id="33" name="object 42"/>
          <p:cNvSpPr txBox="1"/>
          <p:nvPr/>
        </p:nvSpPr>
        <p:spPr>
          <a:xfrm>
            <a:off x="8324128" y="5194974"/>
            <a:ext cx="1240028" cy="181460"/>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100" spc="-5" dirty="0">
                <a:solidFill>
                  <a:schemeClr val="bg1"/>
                </a:solidFill>
                <a:latin typeface="微软雅黑"/>
                <a:cs typeface="微软雅黑"/>
              </a:rPr>
              <a:t>报纸数量190</a:t>
            </a:r>
            <a:r>
              <a:rPr sz="1100" dirty="0">
                <a:solidFill>
                  <a:schemeClr val="bg1"/>
                </a:solidFill>
                <a:latin typeface="微软雅黑"/>
                <a:cs typeface="微软雅黑"/>
              </a:rPr>
              <a:t>0</a:t>
            </a:r>
            <a:r>
              <a:rPr sz="1100" spc="-5" dirty="0">
                <a:solidFill>
                  <a:schemeClr val="bg1"/>
                </a:solidFill>
                <a:latin typeface="微软雅黑"/>
                <a:cs typeface="微软雅黑"/>
              </a:rPr>
              <a:t>多份</a:t>
            </a:r>
            <a:endParaRPr sz="1100" dirty="0">
              <a:solidFill>
                <a:schemeClr val="bg1"/>
              </a:solidFill>
              <a:latin typeface="微软雅黑"/>
              <a:cs typeface="微软雅黑"/>
            </a:endParaRPr>
          </a:p>
        </p:txBody>
      </p:sp>
      <p:sp>
        <p:nvSpPr>
          <p:cNvPr id="34" name="object 43"/>
          <p:cNvSpPr/>
          <p:nvPr/>
        </p:nvSpPr>
        <p:spPr>
          <a:xfrm>
            <a:off x="8026949" y="4384587"/>
            <a:ext cx="1678305" cy="574675"/>
          </a:xfrm>
          <a:custGeom>
            <a:avLst/>
            <a:gdLst/>
            <a:ahLst/>
            <a:cxnLst/>
            <a:rect l="l" t="t" r="r" b="b"/>
            <a:pathLst>
              <a:path w="1678304" h="574675">
                <a:moveTo>
                  <a:pt x="1582165" y="0"/>
                </a:moveTo>
                <a:lnTo>
                  <a:pt x="95757" y="0"/>
                </a:lnTo>
                <a:lnTo>
                  <a:pt x="58507" y="7532"/>
                </a:lnTo>
                <a:lnTo>
                  <a:pt x="28067" y="28066"/>
                </a:lnTo>
                <a:lnTo>
                  <a:pt x="7532" y="58507"/>
                </a:lnTo>
                <a:lnTo>
                  <a:pt x="0" y="95757"/>
                </a:lnTo>
                <a:lnTo>
                  <a:pt x="0" y="478789"/>
                </a:lnTo>
                <a:lnTo>
                  <a:pt x="7532" y="516040"/>
                </a:lnTo>
                <a:lnTo>
                  <a:pt x="28066" y="546480"/>
                </a:lnTo>
                <a:lnTo>
                  <a:pt x="58507" y="567015"/>
                </a:lnTo>
                <a:lnTo>
                  <a:pt x="95757" y="574547"/>
                </a:lnTo>
                <a:lnTo>
                  <a:pt x="1582165" y="574547"/>
                </a:lnTo>
                <a:lnTo>
                  <a:pt x="1619416" y="567015"/>
                </a:lnTo>
                <a:lnTo>
                  <a:pt x="1649856" y="546480"/>
                </a:lnTo>
                <a:lnTo>
                  <a:pt x="1670391" y="516040"/>
                </a:lnTo>
                <a:lnTo>
                  <a:pt x="1677924" y="478789"/>
                </a:lnTo>
                <a:lnTo>
                  <a:pt x="1677924" y="95757"/>
                </a:lnTo>
                <a:lnTo>
                  <a:pt x="1670391" y="58507"/>
                </a:lnTo>
                <a:lnTo>
                  <a:pt x="1649856" y="28066"/>
                </a:lnTo>
                <a:lnTo>
                  <a:pt x="1619416" y="7532"/>
                </a:lnTo>
                <a:lnTo>
                  <a:pt x="1582165" y="0"/>
                </a:lnTo>
                <a:close/>
              </a:path>
            </a:pathLst>
          </a:custGeom>
          <a:solidFill>
            <a:schemeClr val="accent1">
              <a:lumMod val="75000"/>
            </a:schemeClr>
          </a:solidFill>
        </p:spPr>
        <p:txBody>
          <a:bodyPr wrap="square" lIns="0" tIns="0" rIns="0" bIns="0" rtlCol="0"/>
          <a:lstStyle/>
          <a:p>
            <a:endParaRPr sz="2000">
              <a:solidFill>
                <a:schemeClr val="bg1"/>
              </a:solidFill>
            </a:endParaRPr>
          </a:p>
        </p:txBody>
      </p:sp>
      <p:sp>
        <p:nvSpPr>
          <p:cNvPr id="35" name="object 44"/>
          <p:cNvSpPr/>
          <p:nvPr/>
        </p:nvSpPr>
        <p:spPr>
          <a:xfrm>
            <a:off x="8026949" y="4384587"/>
            <a:ext cx="1678305" cy="574675"/>
          </a:xfrm>
          <a:custGeom>
            <a:avLst/>
            <a:gdLst/>
            <a:ahLst/>
            <a:cxnLst/>
            <a:rect l="l" t="t" r="r" b="b"/>
            <a:pathLst>
              <a:path w="1678304" h="574675">
                <a:moveTo>
                  <a:pt x="0" y="95757"/>
                </a:moveTo>
                <a:lnTo>
                  <a:pt x="7532" y="58507"/>
                </a:lnTo>
                <a:lnTo>
                  <a:pt x="28067" y="28066"/>
                </a:lnTo>
                <a:lnTo>
                  <a:pt x="58507" y="7532"/>
                </a:lnTo>
                <a:lnTo>
                  <a:pt x="95757" y="0"/>
                </a:lnTo>
                <a:lnTo>
                  <a:pt x="1582165" y="0"/>
                </a:lnTo>
                <a:lnTo>
                  <a:pt x="1619416" y="7532"/>
                </a:lnTo>
                <a:lnTo>
                  <a:pt x="1649856" y="28066"/>
                </a:lnTo>
                <a:lnTo>
                  <a:pt x="1670391" y="58507"/>
                </a:lnTo>
                <a:lnTo>
                  <a:pt x="1677924" y="95757"/>
                </a:lnTo>
                <a:lnTo>
                  <a:pt x="1677924" y="478789"/>
                </a:lnTo>
                <a:lnTo>
                  <a:pt x="1670391" y="516040"/>
                </a:lnTo>
                <a:lnTo>
                  <a:pt x="1649856" y="546480"/>
                </a:lnTo>
                <a:lnTo>
                  <a:pt x="1619416" y="567015"/>
                </a:lnTo>
                <a:lnTo>
                  <a:pt x="1582165" y="574547"/>
                </a:lnTo>
                <a:lnTo>
                  <a:pt x="95757" y="574547"/>
                </a:lnTo>
                <a:lnTo>
                  <a:pt x="58507" y="567015"/>
                </a:lnTo>
                <a:lnTo>
                  <a:pt x="28066" y="546480"/>
                </a:lnTo>
                <a:lnTo>
                  <a:pt x="7532" y="516040"/>
                </a:lnTo>
                <a:lnTo>
                  <a:pt x="0" y="478789"/>
                </a:lnTo>
                <a:lnTo>
                  <a:pt x="0" y="95757"/>
                </a:lnTo>
                <a:close/>
              </a:path>
            </a:pathLst>
          </a:custGeom>
          <a:solidFill>
            <a:schemeClr val="accent1">
              <a:lumMod val="75000"/>
            </a:schemeClr>
          </a:solidFill>
          <a:ln w="25907">
            <a:solidFill>
              <a:srgbClr val="FFFFFF"/>
            </a:solidFill>
          </a:ln>
        </p:spPr>
        <p:txBody>
          <a:bodyPr wrap="square" lIns="0" tIns="0" rIns="0" bIns="0" rtlCol="0"/>
          <a:lstStyle/>
          <a:p>
            <a:endParaRPr sz="2000">
              <a:solidFill>
                <a:schemeClr val="bg1"/>
              </a:solidFill>
            </a:endParaRPr>
          </a:p>
        </p:txBody>
      </p:sp>
      <p:sp>
        <p:nvSpPr>
          <p:cNvPr id="36" name="object 45"/>
          <p:cNvSpPr txBox="1"/>
          <p:nvPr/>
        </p:nvSpPr>
        <p:spPr>
          <a:xfrm>
            <a:off x="8324128" y="4575342"/>
            <a:ext cx="1240028" cy="173766"/>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50" spc="-5" dirty="0">
                <a:solidFill>
                  <a:schemeClr val="bg1"/>
                </a:solidFill>
                <a:latin typeface="微软雅黑"/>
                <a:cs typeface="微软雅黑"/>
              </a:rPr>
              <a:t>杂志数量900</a:t>
            </a:r>
            <a:r>
              <a:rPr sz="1050" dirty="0">
                <a:solidFill>
                  <a:schemeClr val="bg1"/>
                </a:solidFill>
                <a:latin typeface="微软雅黑"/>
                <a:cs typeface="微软雅黑"/>
              </a:rPr>
              <a:t>0</a:t>
            </a:r>
            <a:r>
              <a:rPr sz="1050" spc="-5" dirty="0">
                <a:solidFill>
                  <a:schemeClr val="bg1"/>
                </a:solidFill>
                <a:latin typeface="微软雅黑"/>
                <a:cs typeface="微软雅黑"/>
              </a:rPr>
              <a:t>多家</a:t>
            </a:r>
            <a:endParaRPr sz="1050" dirty="0">
              <a:solidFill>
                <a:schemeClr val="bg1"/>
              </a:solidFill>
              <a:latin typeface="微软雅黑"/>
              <a:cs typeface="微软雅黑"/>
            </a:endParaRPr>
          </a:p>
        </p:txBody>
      </p:sp>
      <p:sp>
        <p:nvSpPr>
          <p:cNvPr id="37" name="object 46"/>
          <p:cNvSpPr/>
          <p:nvPr/>
        </p:nvSpPr>
        <p:spPr>
          <a:xfrm>
            <a:off x="8026949" y="3765843"/>
            <a:ext cx="1678305" cy="574675"/>
          </a:xfrm>
          <a:custGeom>
            <a:avLst/>
            <a:gdLst/>
            <a:ahLst/>
            <a:cxnLst/>
            <a:rect l="l" t="t" r="r" b="b"/>
            <a:pathLst>
              <a:path w="1678304" h="574675">
                <a:moveTo>
                  <a:pt x="1582165" y="0"/>
                </a:moveTo>
                <a:lnTo>
                  <a:pt x="95757" y="0"/>
                </a:lnTo>
                <a:lnTo>
                  <a:pt x="58507" y="7532"/>
                </a:lnTo>
                <a:lnTo>
                  <a:pt x="28067" y="28067"/>
                </a:lnTo>
                <a:lnTo>
                  <a:pt x="7532" y="58507"/>
                </a:lnTo>
                <a:lnTo>
                  <a:pt x="0" y="95757"/>
                </a:lnTo>
                <a:lnTo>
                  <a:pt x="0" y="478789"/>
                </a:lnTo>
                <a:lnTo>
                  <a:pt x="7532" y="516040"/>
                </a:lnTo>
                <a:lnTo>
                  <a:pt x="28066" y="546481"/>
                </a:lnTo>
                <a:lnTo>
                  <a:pt x="58507" y="567015"/>
                </a:lnTo>
                <a:lnTo>
                  <a:pt x="95757" y="574547"/>
                </a:lnTo>
                <a:lnTo>
                  <a:pt x="1582165" y="574547"/>
                </a:lnTo>
                <a:lnTo>
                  <a:pt x="1619416" y="567015"/>
                </a:lnTo>
                <a:lnTo>
                  <a:pt x="1649856" y="546481"/>
                </a:lnTo>
                <a:lnTo>
                  <a:pt x="1670391" y="516040"/>
                </a:lnTo>
                <a:lnTo>
                  <a:pt x="1677924" y="478789"/>
                </a:lnTo>
                <a:lnTo>
                  <a:pt x="1677924" y="95757"/>
                </a:lnTo>
                <a:lnTo>
                  <a:pt x="1670391" y="58507"/>
                </a:lnTo>
                <a:lnTo>
                  <a:pt x="1649856" y="28067"/>
                </a:lnTo>
                <a:lnTo>
                  <a:pt x="1619416" y="7532"/>
                </a:lnTo>
                <a:lnTo>
                  <a:pt x="1582165" y="0"/>
                </a:lnTo>
                <a:close/>
              </a:path>
            </a:pathLst>
          </a:custGeom>
          <a:solidFill>
            <a:schemeClr val="accent1">
              <a:lumMod val="75000"/>
            </a:schemeClr>
          </a:solidFill>
        </p:spPr>
        <p:txBody>
          <a:bodyPr wrap="square" lIns="0" tIns="0" rIns="0" bIns="0" rtlCol="0"/>
          <a:lstStyle/>
          <a:p>
            <a:endParaRPr sz="2000">
              <a:solidFill>
                <a:schemeClr val="bg1"/>
              </a:solidFill>
            </a:endParaRPr>
          </a:p>
        </p:txBody>
      </p:sp>
      <p:sp>
        <p:nvSpPr>
          <p:cNvPr id="38" name="object 47"/>
          <p:cNvSpPr/>
          <p:nvPr/>
        </p:nvSpPr>
        <p:spPr>
          <a:xfrm>
            <a:off x="8026949" y="3765843"/>
            <a:ext cx="1678305" cy="574675"/>
          </a:xfrm>
          <a:custGeom>
            <a:avLst/>
            <a:gdLst/>
            <a:ahLst/>
            <a:cxnLst/>
            <a:rect l="l" t="t" r="r" b="b"/>
            <a:pathLst>
              <a:path w="1678304" h="574675">
                <a:moveTo>
                  <a:pt x="0" y="95757"/>
                </a:moveTo>
                <a:lnTo>
                  <a:pt x="7532" y="58507"/>
                </a:lnTo>
                <a:lnTo>
                  <a:pt x="28067" y="28067"/>
                </a:lnTo>
                <a:lnTo>
                  <a:pt x="58507" y="7532"/>
                </a:lnTo>
                <a:lnTo>
                  <a:pt x="95757" y="0"/>
                </a:lnTo>
                <a:lnTo>
                  <a:pt x="1582165" y="0"/>
                </a:lnTo>
                <a:lnTo>
                  <a:pt x="1619416" y="7532"/>
                </a:lnTo>
                <a:lnTo>
                  <a:pt x="1649856" y="28066"/>
                </a:lnTo>
                <a:lnTo>
                  <a:pt x="1670391" y="58507"/>
                </a:lnTo>
                <a:lnTo>
                  <a:pt x="1677924" y="95757"/>
                </a:lnTo>
                <a:lnTo>
                  <a:pt x="1677924" y="478789"/>
                </a:lnTo>
                <a:lnTo>
                  <a:pt x="1670391" y="516040"/>
                </a:lnTo>
                <a:lnTo>
                  <a:pt x="1649856" y="546480"/>
                </a:lnTo>
                <a:lnTo>
                  <a:pt x="1619416" y="567015"/>
                </a:lnTo>
                <a:lnTo>
                  <a:pt x="1582165" y="574547"/>
                </a:lnTo>
                <a:lnTo>
                  <a:pt x="95757" y="574547"/>
                </a:lnTo>
                <a:lnTo>
                  <a:pt x="58507" y="567015"/>
                </a:lnTo>
                <a:lnTo>
                  <a:pt x="28066" y="546481"/>
                </a:lnTo>
                <a:lnTo>
                  <a:pt x="7532" y="516040"/>
                </a:lnTo>
                <a:lnTo>
                  <a:pt x="0" y="478789"/>
                </a:lnTo>
                <a:lnTo>
                  <a:pt x="0" y="95757"/>
                </a:lnTo>
                <a:close/>
              </a:path>
            </a:pathLst>
          </a:custGeom>
          <a:solidFill>
            <a:schemeClr val="accent1">
              <a:lumMod val="75000"/>
            </a:schemeClr>
          </a:solidFill>
          <a:ln w="25907">
            <a:solidFill>
              <a:srgbClr val="FFFFFF"/>
            </a:solidFill>
          </a:ln>
        </p:spPr>
        <p:txBody>
          <a:bodyPr wrap="square" lIns="0" tIns="0" rIns="0" bIns="0" rtlCol="0"/>
          <a:lstStyle/>
          <a:p>
            <a:endParaRPr sz="2000">
              <a:solidFill>
                <a:schemeClr val="bg1"/>
              </a:solidFill>
            </a:endParaRPr>
          </a:p>
        </p:txBody>
      </p:sp>
      <p:sp>
        <p:nvSpPr>
          <p:cNvPr id="39" name="object 48"/>
          <p:cNvSpPr txBox="1"/>
          <p:nvPr/>
        </p:nvSpPr>
        <p:spPr>
          <a:xfrm>
            <a:off x="8362228" y="3955962"/>
            <a:ext cx="1201928" cy="173766"/>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50" spc="-5" dirty="0">
                <a:solidFill>
                  <a:schemeClr val="bg1"/>
                </a:solidFill>
                <a:latin typeface="微软雅黑"/>
                <a:cs typeface="微软雅黑"/>
              </a:rPr>
              <a:t>广播电台94</a:t>
            </a:r>
            <a:r>
              <a:rPr sz="1050" dirty="0">
                <a:solidFill>
                  <a:schemeClr val="bg1"/>
                </a:solidFill>
                <a:latin typeface="微软雅黑"/>
                <a:cs typeface="微软雅黑"/>
              </a:rPr>
              <a:t>0</a:t>
            </a:r>
            <a:r>
              <a:rPr sz="1050" spc="-5" dirty="0">
                <a:solidFill>
                  <a:schemeClr val="bg1"/>
                </a:solidFill>
                <a:latin typeface="微软雅黑"/>
                <a:cs typeface="微软雅黑"/>
              </a:rPr>
              <a:t>多个</a:t>
            </a:r>
            <a:endParaRPr sz="1050" dirty="0">
              <a:solidFill>
                <a:schemeClr val="bg1"/>
              </a:solidFill>
              <a:latin typeface="微软雅黑"/>
              <a:cs typeface="微软雅黑"/>
            </a:endParaRPr>
          </a:p>
        </p:txBody>
      </p:sp>
      <p:sp>
        <p:nvSpPr>
          <p:cNvPr id="40" name="object 49"/>
          <p:cNvSpPr/>
          <p:nvPr/>
        </p:nvSpPr>
        <p:spPr>
          <a:xfrm>
            <a:off x="8026949" y="3134907"/>
            <a:ext cx="1678305" cy="574675"/>
          </a:xfrm>
          <a:custGeom>
            <a:avLst/>
            <a:gdLst/>
            <a:ahLst/>
            <a:cxnLst/>
            <a:rect l="l" t="t" r="r" b="b"/>
            <a:pathLst>
              <a:path w="1678304" h="574675">
                <a:moveTo>
                  <a:pt x="1582165" y="0"/>
                </a:moveTo>
                <a:lnTo>
                  <a:pt x="95757" y="0"/>
                </a:lnTo>
                <a:lnTo>
                  <a:pt x="58507" y="7532"/>
                </a:lnTo>
                <a:lnTo>
                  <a:pt x="28067" y="28066"/>
                </a:lnTo>
                <a:lnTo>
                  <a:pt x="7532" y="58507"/>
                </a:lnTo>
                <a:lnTo>
                  <a:pt x="0" y="95758"/>
                </a:lnTo>
                <a:lnTo>
                  <a:pt x="0" y="478789"/>
                </a:lnTo>
                <a:lnTo>
                  <a:pt x="7532" y="516040"/>
                </a:lnTo>
                <a:lnTo>
                  <a:pt x="28066" y="546481"/>
                </a:lnTo>
                <a:lnTo>
                  <a:pt x="58507" y="567015"/>
                </a:lnTo>
                <a:lnTo>
                  <a:pt x="95757" y="574547"/>
                </a:lnTo>
                <a:lnTo>
                  <a:pt x="1582165" y="574547"/>
                </a:lnTo>
                <a:lnTo>
                  <a:pt x="1619416" y="567015"/>
                </a:lnTo>
                <a:lnTo>
                  <a:pt x="1649856" y="546481"/>
                </a:lnTo>
                <a:lnTo>
                  <a:pt x="1670391" y="516040"/>
                </a:lnTo>
                <a:lnTo>
                  <a:pt x="1677924" y="478789"/>
                </a:lnTo>
                <a:lnTo>
                  <a:pt x="1677924" y="95758"/>
                </a:lnTo>
                <a:lnTo>
                  <a:pt x="1670391" y="58507"/>
                </a:lnTo>
                <a:lnTo>
                  <a:pt x="1649856" y="28066"/>
                </a:lnTo>
                <a:lnTo>
                  <a:pt x="1619416" y="7532"/>
                </a:lnTo>
                <a:lnTo>
                  <a:pt x="1582165" y="0"/>
                </a:lnTo>
                <a:close/>
              </a:path>
            </a:pathLst>
          </a:custGeom>
          <a:solidFill>
            <a:schemeClr val="accent1">
              <a:lumMod val="75000"/>
            </a:schemeClr>
          </a:solidFill>
        </p:spPr>
        <p:txBody>
          <a:bodyPr wrap="square" lIns="0" tIns="0" rIns="0" bIns="0" rtlCol="0"/>
          <a:lstStyle/>
          <a:p>
            <a:endParaRPr sz="2000">
              <a:solidFill>
                <a:schemeClr val="bg1"/>
              </a:solidFill>
            </a:endParaRPr>
          </a:p>
        </p:txBody>
      </p:sp>
      <p:sp>
        <p:nvSpPr>
          <p:cNvPr id="41" name="object 50"/>
          <p:cNvSpPr/>
          <p:nvPr/>
        </p:nvSpPr>
        <p:spPr>
          <a:xfrm>
            <a:off x="8026949" y="3134907"/>
            <a:ext cx="1678305" cy="574675"/>
          </a:xfrm>
          <a:custGeom>
            <a:avLst/>
            <a:gdLst/>
            <a:ahLst/>
            <a:cxnLst/>
            <a:rect l="l" t="t" r="r" b="b"/>
            <a:pathLst>
              <a:path w="1678304" h="574675">
                <a:moveTo>
                  <a:pt x="0" y="95758"/>
                </a:moveTo>
                <a:lnTo>
                  <a:pt x="7532" y="58507"/>
                </a:lnTo>
                <a:lnTo>
                  <a:pt x="28067" y="28066"/>
                </a:lnTo>
                <a:lnTo>
                  <a:pt x="58507" y="7532"/>
                </a:lnTo>
                <a:lnTo>
                  <a:pt x="95757" y="0"/>
                </a:lnTo>
                <a:lnTo>
                  <a:pt x="1582165" y="0"/>
                </a:lnTo>
                <a:lnTo>
                  <a:pt x="1619416" y="7532"/>
                </a:lnTo>
                <a:lnTo>
                  <a:pt x="1649856" y="28066"/>
                </a:lnTo>
                <a:lnTo>
                  <a:pt x="1670391" y="58507"/>
                </a:lnTo>
                <a:lnTo>
                  <a:pt x="1677924" y="95758"/>
                </a:lnTo>
                <a:lnTo>
                  <a:pt x="1677924" y="478789"/>
                </a:lnTo>
                <a:lnTo>
                  <a:pt x="1670391" y="516040"/>
                </a:lnTo>
                <a:lnTo>
                  <a:pt x="1649856" y="546480"/>
                </a:lnTo>
                <a:lnTo>
                  <a:pt x="1619416" y="567015"/>
                </a:lnTo>
                <a:lnTo>
                  <a:pt x="1582165" y="574547"/>
                </a:lnTo>
                <a:lnTo>
                  <a:pt x="95757" y="574547"/>
                </a:lnTo>
                <a:lnTo>
                  <a:pt x="58507" y="567015"/>
                </a:lnTo>
                <a:lnTo>
                  <a:pt x="28066" y="546481"/>
                </a:lnTo>
                <a:lnTo>
                  <a:pt x="7532" y="516040"/>
                </a:lnTo>
                <a:lnTo>
                  <a:pt x="0" y="478789"/>
                </a:lnTo>
                <a:lnTo>
                  <a:pt x="0" y="95758"/>
                </a:lnTo>
                <a:close/>
              </a:path>
            </a:pathLst>
          </a:custGeom>
          <a:solidFill>
            <a:schemeClr val="accent1">
              <a:lumMod val="75000"/>
            </a:schemeClr>
          </a:solidFill>
          <a:ln w="25907">
            <a:solidFill>
              <a:srgbClr val="FFFFFF"/>
            </a:solidFill>
          </a:ln>
        </p:spPr>
        <p:txBody>
          <a:bodyPr wrap="square" lIns="0" tIns="0" rIns="0" bIns="0" rtlCol="0"/>
          <a:lstStyle/>
          <a:p>
            <a:endParaRPr sz="2000">
              <a:solidFill>
                <a:schemeClr val="bg1"/>
              </a:solidFill>
            </a:endParaRPr>
          </a:p>
        </p:txBody>
      </p:sp>
      <p:sp>
        <p:nvSpPr>
          <p:cNvPr id="42" name="object 51"/>
          <p:cNvSpPr txBox="1"/>
          <p:nvPr/>
        </p:nvSpPr>
        <p:spPr>
          <a:xfrm>
            <a:off x="8324128" y="3325408"/>
            <a:ext cx="1240028" cy="173766"/>
          </a:xfrm>
          <a:prstGeom prst="rect">
            <a:avLst/>
          </a:prstGeom>
          <a:solidFill>
            <a:schemeClr val="accent1">
              <a:lumMod val="75000"/>
            </a:schemeClr>
          </a:solidFill>
        </p:spPr>
        <p:txBody>
          <a:bodyPr vert="horz" wrap="square" lIns="0" tIns="12065" rIns="0" bIns="0" rtlCol="0">
            <a:spAutoFit/>
          </a:bodyPr>
          <a:lstStyle/>
          <a:p>
            <a:pPr marL="12700">
              <a:lnSpc>
                <a:spcPct val="100000"/>
              </a:lnSpc>
              <a:spcBef>
                <a:spcPts val="95"/>
              </a:spcBef>
            </a:pPr>
            <a:r>
              <a:rPr sz="1050" spc="-5" dirty="0">
                <a:solidFill>
                  <a:schemeClr val="bg1"/>
                </a:solidFill>
                <a:latin typeface="微软雅黑"/>
                <a:cs typeface="微软雅黑"/>
              </a:rPr>
              <a:t>电视频道200</a:t>
            </a:r>
            <a:r>
              <a:rPr sz="1050" dirty="0">
                <a:solidFill>
                  <a:schemeClr val="bg1"/>
                </a:solidFill>
                <a:latin typeface="微软雅黑"/>
                <a:cs typeface="微软雅黑"/>
              </a:rPr>
              <a:t>0</a:t>
            </a:r>
            <a:r>
              <a:rPr sz="1050" spc="-5" dirty="0">
                <a:solidFill>
                  <a:schemeClr val="bg1"/>
                </a:solidFill>
                <a:latin typeface="微软雅黑"/>
                <a:cs typeface="微软雅黑"/>
              </a:rPr>
              <a:t>多个</a:t>
            </a:r>
            <a:endParaRPr sz="1050" dirty="0">
              <a:solidFill>
                <a:schemeClr val="bg1"/>
              </a:solidFill>
              <a:latin typeface="微软雅黑"/>
              <a:cs typeface="微软雅黑"/>
            </a:endParaRPr>
          </a:p>
        </p:txBody>
      </p:sp>
      <p:grpSp>
        <p:nvGrpSpPr>
          <p:cNvPr id="46" name="组合 45">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54" name="矩形 53">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62</a:t>
            </a:fld>
            <a:endParaRPr lang="zh-CN" altLang="en-US"/>
          </a:p>
        </p:txBody>
      </p:sp>
    </p:spTree>
    <p:extLst>
      <p:ext uri="{BB962C8B-B14F-4D97-AF65-F5344CB8AC3E}">
        <p14:creationId xmlns:p14="http://schemas.microsoft.com/office/powerpoint/2010/main" val="253886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6497212" y="2275492"/>
            <a:ext cx="4189475" cy="4110522"/>
          </a:xfrm>
          <a:prstGeom prst="rect">
            <a:avLst/>
          </a:prstGeom>
          <a:blipFill>
            <a:blip r:embed="rId2" cstate="print"/>
            <a:stretch>
              <a:fillRect/>
            </a:stretch>
          </a:blipFill>
        </p:spPr>
        <p:txBody>
          <a:bodyPr wrap="square" lIns="0" tIns="0" rIns="0" bIns="0" rtlCol="0"/>
          <a:lstStyle/>
          <a:p>
            <a:endParaRPr/>
          </a:p>
        </p:txBody>
      </p:sp>
      <p:sp>
        <p:nvSpPr>
          <p:cNvPr id="5" name="object 14"/>
          <p:cNvSpPr txBox="1"/>
          <p:nvPr/>
        </p:nvSpPr>
        <p:spPr>
          <a:xfrm>
            <a:off x="8063631" y="3982273"/>
            <a:ext cx="1055370" cy="1083310"/>
          </a:xfrm>
          <a:prstGeom prst="rect">
            <a:avLst/>
          </a:prstGeom>
        </p:spPr>
        <p:txBody>
          <a:bodyPr vert="horz" wrap="square" lIns="0" tIns="129539" rIns="0" bIns="0" rtlCol="0">
            <a:spAutoFit/>
          </a:bodyPr>
          <a:lstStyle/>
          <a:p>
            <a:pPr algn="ctr">
              <a:lnSpc>
                <a:spcPct val="100000"/>
              </a:lnSpc>
              <a:spcBef>
                <a:spcPts val="1019"/>
              </a:spcBef>
            </a:pPr>
            <a:r>
              <a:rPr sz="2700" dirty="0">
                <a:solidFill>
                  <a:srgbClr val="FFFFFF"/>
                </a:solidFill>
                <a:latin typeface="微软雅黑"/>
                <a:cs typeface="微软雅黑"/>
              </a:rPr>
              <a:t>攻击政</a:t>
            </a:r>
            <a:endParaRPr sz="2700">
              <a:latin typeface="微软雅黑"/>
              <a:cs typeface="微软雅黑"/>
            </a:endParaRPr>
          </a:p>
          <a:p>
            <a:pPr algn="ctr">
              <a:lnSpc>
                <a:spcPct val="100000"/>
              </a:lnSpc>
              <a:spcBef>
                <a:spcPts val="925"/>
              </a:spcBef>
            </a:pPr>
            <a:r>
              <a:rPr sz="2700" dirty="0">
                <a:solidFill>
                  <a:srgbClr val="FFFFFF"/>
                </a:solidFill>
                <a:latin typeface="微软雅黑"/>
                <a:cs typeface="微软雅黑"/>
              </a:rPr>
              <a:t>党</a:t>
            </a:r>
            <a:endParaRPr sz="2700">
              <a:latin typeface="微软雅黑"/>
              <a:cs typeface="微软雅黑"/>
            </a:endParaRPr>
          </a:p>
        </p:txBody>
      </p:sp>
      <p:sp>
        <p:nvSpPr>
          <p:cNvPr id="6" name="object 15"/>
          <p:cNvSpPr txBox="1"/>
          <p:nvPr/>
        </p:nvSpPr>
        <p:spPr>
          <a:xfrm>
            <a:off x="9706248" y="5123340"/>
            <a:ext cx="787400" cy="614045"/>
          </a:xfrm>
          <a:prstGeom prst="rect">
            <a:avLst/>
          </a:prstGeom>
        </p:spPr>
        <p:txBody>
          <a:bodyPr vert="horz" wrap="square" lIns="0" tIns="12700" rIns="0" bIns="0" rtlCol="0">
            <a:spAutoFit/>
          </a:bodyPr>
          <a:lstStyle/>
          <a:p>
            <a:pPr marL="106680" marR="5080" indent="-94615">
              <a:lnSpc>
                <a:spcPct val="128699"/>
              </a:lnSpc>
              <a:spcBef>
                <a:spcPts val="100"/>
              </a:spcBef>
            </a:pPr>
            <a:r>
              <a:rPr sz="1500" dirty="0">
                <a:solidFill>
                  <a:srgbClr val="001F5F"/>
                </a:solidFill>
                <a:latin typeface="微软雅黑"/>
                <a:cs typeface="微软雅黑"/>
              </a:rPr>
              <a:t>话题内容 政治化</a:t>
            </a:r>
            <a:endParaRPr sz="1500">
              <a:latin typeface="微软雅黑"/>
              <a:cs typeface="微软雅黑"/>
            </a:endParaRPr>
          </a:p>
        </p:txBody>
      </p:sp>
      <p:sp>
        <p:nvSpPr>
          <p:cNvPr id="7" name="object 16"/>
          <p:cNvSpPr txBox="1"/>
          <p:nvPr/>
        </p:nvSpPr>
        <p:spPr>
          <a:xfrm>
            <a:off x="6690253" y="5123340"/>
            <a:ext cx="788670" cy="614045"/>
          </a:xfrm>
          <a:prstGeom prst="rect">
            <a:avLst/>
          </a:prstGeom>
        </p:spPr>
        <p:txBody>
          <a:bodyPr vert="horz" wrap="square" lIns="0" tIns="12700" rIns="0" bIns="0" rtlCol="0">
            <a:spAutoFit/>
          </a:bodyPr>
          <a:lstStyle/>
          <a:p>
            <a:pPr marL="107314" marR="5080" indent="-95250">
              <a:lnSpc>
                <a:spcPct val="128699"/>
              </a:lnSpc>
              <a:spcBef>
                <a:spcPts val="100"/>
              </a:spcBef>
            </a:pPr>
            <a:r>
              <a:rPr sz="1500" dirty="0">
                <a:solidFill>
                  <a:srgbClr val="001F5F"/>
                </a:solidFill>
                <a:latin typeface="微软雅黑"/>
                <a:cs typeface="微软雅黑"/>
              </a:rPr>
              <a:t>话题形式 多样化</a:t>
            </a:r>
            <a:endParaRPr sz="1500">
              <a:latin typeface="微软雅黑"/>
              <a:cs typeface="微软雅黑"/>
            </a:endParaRPr>
          </a:p>
        </p:txBody>
      </p:sp>
      <p:sp>
        <p:nvSpPr>
          <p:cNvPr id="8" name="object 17"/>
          <p:cNvSpPr/>
          <p:nvPr/>
        </p:nvSpPr>
        <p:spPr>
          <a:xfrm>
            <a:off x="3404254" y="3122074"/>
            <a:ext cx="868680" cy="868680"/>
          </a:xfrm>
          <a:custGeom>
            <a:avLst/>
            <a:gdLst/>
            <a:ahLst/>
            <a:cxnLst/>
            <a:rect l="l" t="t" r="r" b="b"/>
            <a:pathLst>
              <a:path w="868679" h="868679">
                <a:moveTo>
                  <a:pt x="434340" y="0"/>
                </a:moveTo>
                <a:lnTo>
                  <a:pt x="387009" y="2548"/>
                </a:lnTo>
                <a:lnTo>
                  <a:pt x="341156" y="10016"/>
                </a:lnTo>
                <a:lnTo>
                  <a:pt x="297045" y="22140"/>
                </a:lnTo>
                <a:lnTo>
                  <a:pt x="254941" y="38654"/>
                </a:lnTo>
                <a:lnTo>
                  <a:pt x="215109" y="59294"/>
                </a:lnTo>
                <a:lnTo>
                  <a:pt x="177814" y="83795"/>
                </a:lnTo>
                <a:lnTo>
                  <a:pt x="143320" y="111892"/>
                </a:lnTo>
                <a:lnTo>
                  <a:pt x="111892" y="143320"/>
                </a:lnTo>
                <a:lnTo>
                  <a:pt x="83795" y="177814"/>
                </a:lnTo>
                <a:lnTo>
                  <a:pt x="59294" y="215109"/>
                </a:lnTo>
                <a:lnTo>
                  <a:pt x="38654" y="254941"/>
                </a:lnTo>
                <a:lnTo>
                  <a:pt x="22140" y="297045"/>
                </a:lnTo>
                <a:lnTo>
                  <a:pt x="10016" y="341156"/>
                </a:lnTo>
                <a:lnTo>
                  <a:pt x="2548" y="387009"/>
                </a:lnTo>
                <a:lnTo>
                  <a:pt x="0" y="434340"/>
                </a:lnTo>
                <a:lnTo>
                  <a:pt x="2548" y="481670"/>
                </a:lnTo>
                <a:lnTo>
                  <a:pt x="10016" y="527523"/>
                </a:lnTo>
                <a:lnTo>
                  <a:pt x="22140" y="571634"/>
                </a:lnTo>
                <a:lnTo>
                  <a:pt x="38654" y="613738"/>
                </a:lnTo>
                <a:lnTo>
                  <a:pt x="59294" y="653570"/>
                </a:lnTo>
                <a:lnTo>
                  <a:pt x="83795" y="690865"/>
                </a:lnTo>
                <a:lnTo>
                  <a:pt x="111892" y="725359"/>
                </a:lnTo>
                <a:lnTo>
                  <a:pt x="143320" y="756787"/>
                </a:lnTo>
                <a:lnTo>
                  <a:pt x="177814" y="784884"/>
                </a:lnTo>
                <a:lnTo>
                  <a:pt x="215109" y="809385"/>
                </a:lnTo>
                <a:lnTo>
                  <a:pt x="254941" y="830025"/>
                </a:lnTo>
                <a:lnTo>
                  <a:pt x="297045" y="846539"/>
                </a:lnTo>
                <a:lnTo>
                  <a:pt x="341156" y="858663"/>
                </a:lnTo>
                <a:lnTo>
                  <a:pt x="387009" y="866131"/>
                </a:lnTo>
                <a:lnTo>
                  <a:pt x="434340" y="868680"/>
                </a:lnTo>
                <a:lnTo>
                  <a:pt x="481670" y="866131"/>
                </a:lnTo>
                <a:lnTo>
                  <a:pt x="527523" y="858663"/>
                </a:lnTo>
                <a:lnTo>
                  <a:pt x="571634" y="846539"/>
                </a:lnTo>
                <a:lnTo>
                  <a:pt x="613738" y="830025"/>
                </a:lnTo>
                <a:lnTo>
                  <a:pt x="653570" y="809385"/>
                </a:lnTo>
                <a:lnTo>
                  <a:pt x="690865" y="784884"/>
                </a:lnTo>
                <a:lnTo>
                  <a:pt x="725359" y="756787"/>
                </a:lnTo>
                <a:lnTo>
                  <a:pt x="756787" y="725359"/>
                </a:lnTo>
                <a:lnTo>
                  <a:pt x="784884" y="690865"/>
                </a:lnTo>
                <a:lnTo>
                  <a:pt x="809385" y="653570"/>
                </a:lnTo>
                <a:lnTo>
                  <a:pt x="830025" y="613738"/>
                </a:lnTo>
                <a:lnTo>
                  <a:pt x="846539" y="571634"/>
                </a:lnTo>
                <a:lnTo>
                  <a:pt x="858663" y="527523"/>
                </a:lnTo>
                <a:lnTo>
                  <a:pt x="866131" y="481670"/>
                </a:lnTo>
                <a:lnTo>
                  <a:pt x="868680" y="434340"/>
                </a:lnTo>
                <a:lnTo>
                  <a:pt x="866131" y="387009"/>
                </a:lnTo>
                <a:lnTo>
                  <a:pt x="858663" y="341156"/>
                </a:lnTo>
                <a:lnTo>
                  <a:pt x="846539" y="297045"/>
                </a:lnTo>
                <a:lnTo>
                  <a:pt x="830025" y="254941"/>
                </a:lnTo>
                <a:lnTo>
                  <a:pt x="809385" y="215109"/>
                </a:lnTo>
                <a:lnTo>
                  <a:pt x="784884" y="177814"/>
                </a:lnTo>
                <a:lnTo>
                  <a:pt x="756787" y="143320"/>
                </a:lnTo>
                <a:lnTo>
                  <a:pt x="725359" y="111892"/>
                </a:lnTo>
                <a:lnTo>
                  <a:pt x="690865" y="83795"/>
                </a:lnTo>
                <a:lnTo>
                  <a:pt x="653570" y="59294"/>
                </a:lnTo>
                <a:lnTo>
                  <a:pt x="613738" y="38654"/>
                </a:lnTo>
                <a:lnTo>
                  <a:pt x="571634" y="22140"/>
                </a:lnTo>
                <a:lnTo>
                  <a:pt x="527523" y="10016"/>
                </a:lnTo>
                <a:lnTo>
                  <a:pt x="481670" y="2548"/>
                </a:lnTo>
                <a:lnTo>
                  <a:pt x="434340" y="0"/>
                </a:lnTo>
                <a:close/>
              </a:path>
            </a:pathLst>
          </a:custGeom>
          <a:solidFill>
            <a:srgbClr val="DF635A"/>
          </a:solidFill>
        </p:spPr>
        <p:txBody>
          <a:bodyPr wrap="square" lIns="0" tIns="0" rIns="0" bIns="0" rtlCol="0"/>
          <a:lstStyle/>
          <a:p>
            <a:endParaRPr/>
          </a:p>
        </p:txBody>
      </p:sp>
      <p:sp>
        <p:nvSpPr>
          <p:cNvPr id="9" name="object 18"/>
          <p:cNvSpPr/>
          <p:nvPr/>
        </p:nvSpPr>
        <p:spPr>
          <a:xfrm>
            <a:off x="3404254" y="3122074"/>
            <a:ext cx="868680" cy="868680"/>
          </a:xfrm>
          <a:custGeom>
            <a:avLst/>
            <a:gdLst/>
            <a:ahLst/>
            <a:cxnLst/>
            <a:rect l="l" t="t" r="r" b="b"/>
            <a:pathLst>
              <a:path w="868679" h="868679">
                <a:moveTo>
                  <a:pt x="0" y="434340"/>
                </a:moveTo>
                <a:lnTo>
                  <a:pt x="2548" y="387009"/>
                </a:lnTo>
                <a:lnTo>
                  <a:pt x="10016" y="341156"/>
                </a:lnTo>
                <a:lnTo>
                  <a:pt x="22140" y="297045"/>
                </a:lnTo>
                <a:lnTo>
                  <a:pt x="38654" y="254941"/>
                </a:lnTo>
                <a:lnTo>
                  <a:pt x="59294" y="215109"/>
                </a:lnTo>
                <a:lnTo>
                  <a:pt x="83795" y="177814"/>
                </a:lnTo>
                <a:lnTo>
                  <a:pt x="111892" y="143320"/>
                </a:lnTo>
                <a:lnTo>
                  <a:pt x="143320" y="111892"/>
                </a:lnTo>
                <a:lnTo>
                  <a:pt x="177814" y="83795"/>
                </a:lnTo>
                <a:lnTo>
                  <a:pt x="215109" y="59294"/>
                </a:lnTo>
                <a:lnTo>
                  <a:pt x="254941" y="38654"/>
                </a:lnTo>
                <a:lnTo>
                  <a:pt x="297045" y="22140"/>
                </a:lnTo>
                <a:lnTo>
                  <a:pt x="341156" y="10016"/>
                </a:lnTo>
                <a:lnTo>
                  <a:pt x="387009" y="2548"/>
                </a:lnTo>
                <a:lnTo>
                  <a:pt x="434340" y="0"/>
                </a:lnTo>
                <a:lnTo>
                  <a:pt x="481670" y="2548"/>
                </a:lnTo>
                <a:lnTo>
                  <a:pt x="527523" y="10016"/>
                </a:lnTo>
                <a:lnTo>
                  <a:pt x="571634" y="22140"/>
                </a:lnTo>
                <a:lnTo>
                  <a:pt x="613738" y="38654"/>
                </a:lnTo>
                <a:lnTo>
                  <a:pt x="653570" y="59294"/>
                </a:lnTo>
                <a:lnTo>
                  <a:pt x="690865" y="83795"/>
                </a:lnTo>
                <a:lnTo>
                  <a:pt x="725359" y="111892"/>
                </a:lnTo>
                <a:lnTo>
                  <a:pt x="756787" y="143320"/>
                </a:lnTo>
                <a:lnTo>
                  <a:pt x="784884" y="177814"/>
                </a:lnTo>
                <a:lnTo>
                  <a:pt x="809385" y="215109"/>
                </a:lnTo>
                <a:lnTo>
                  <a:pt x="830025" y="254941"/>
                </a:lnTo>
                <a:lnTo>
                  <a:pt x="846539" y="297045"/>
                </a:lnTo>
                <a:lnTo>
                  <a:pt x="858663" y="341156"/>
                </a:lnTo>
                <a:lnTo>
                  <a:pt x="866131" y="387009"/>
                </a:lnTo>
                <a:lnTo>
                  <a:pt x="868680" y="434340"/>
                </a:lnTo>
                <a:lnTo>
                  <a:pt x="866131" y="481670"/>
                </a:lnTo>
                <a:lnTo>
                  <a:pt x="858663" y="527523"/>
                </a:lnTo>
                <a:lnTo>
                  <a:pt x="846539" y="571634"/>
                </a:lnTo>
                <a:lnTo>
                  <a:pt x="830025" y="613738"/>
                </a:lnTo>
                <a:lnTo>
                  <a:pt x="809385" y="653570"/>
                </a:lnTo>
                <a:lnTo>
                  <a:pt x="784884" y="690865"/>
                </a:lnTo>
                <a:lnTo>
                  <a:pt x="756787" y="725359"/>
                </a:lnTo>
                <a:lnTo>
                  <a:pt x="725359" y="756787"/>
                </a:lnTo>
                <a:lnTo>
                  <a:pt x="690865" y="784884"/>
                </a:lnTo>
                <a:lnTo>
                  <a:pt x="653570" y="809385"/>
                </a:lnTo>
                <a:lnTo>
                  <a:pt x="613738" y="830025"/>
                </a:lnTo>
                <a:lnTo>
                  <a:pt x="571634" y="846539"/>
                </a:lnTo>
                <a:lnTo>
                  <a:pt x="527523" y="858663"/>
                </a:lnTo>
                <a:lnTo>
                  <a:pt x="481670" y="866131"/>
                </a:lnTo>
                <a:lnTo>
                  <a:pt x="434340" y="868680"/>
                </a:lnTo>
                <a:lnTo>
                  <a:pt x="387009" y="866131"/>
                </a:lnTo>
                <a:lnTo>
                  <a:pt x="341156" y="858663"/>
                </a:lnTo>
                <a:lnTo>
                  <a:pt x="297045" y="846539"/>
                </a:lnTo>
                <a:lnTo>
                  <a:pt x="254941" y="830025"/>
                </a:lnTo>
                <a:lnTo>
                  <a:pt x="215109" y="809385"/>
                </a:lnTo>
                <a:lnTo>
                  <a:pt x="177814" y="784884"/>
                </a:lnTo>
                <a:lnTo>
                  <a:pt x="143320" y="756787"/>
                </a:lnTo>
                <a:lnTo>
                  <a:pt x="111892" y="725359"/>
                </a:lnTo>
                <a:lnTo>
                  <a:pt x="83795" y="690865"/>
                </a:lnTo>
                <a:lnTo>
                  <a:pt x="59294" y="653570"/>
                </a:lnTo>
                <a:lnTo>
                  <a:pt x="38654" y="613738"/>
                </a:lnTo>
                <a:lnTo>
                  <a:pt x="22140" y="571634"/>
                </a:lnTo>
                <a:lnTo>
                  <a:pt x="10016" y="527523"/>
                </a:lnTo>
                <a:lnTo>
                  <a:pt x="2548" y="481670"/>
                </a:lnTo>
                <a:lnTo>
                  <a:pt x="0" y="43434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10" name="object 19"/>
          <p:cNvSpPr txBox="1"/>
          <p:nvPr/>
        </p:nvSpPr>
        <p:spPr>
          <a:xfrm>
            <a:off x="1261158" y="1446517"/>
            <a:ext cx="9622155" cy="1055545"/>
          </a:xfrm>
          <a:prstGeom prst="rect">
            <a:avLst/>
          </a:prstGeom>
        </p:spPr>
        <p:txBody>
          <a:bodyPr vert="horz" wrap="square" lIns="0" tIns="12700" rIns="0" bIns="0" rtlCol="0">
            <a:spAutoFit/>
          </a:bodyPr>
          <a:lstStyle/>
          <a:p>
            <a:pPr marL="12700" marR="5080" indent="452120">
              <a:lnSpc>
                <a:spcPct val="150100"/>
              </a:lnSpc>
              <a:spcBef>
                <a:spcPts val="100"/>
              </a:spcBef>
            </a:pPr>
            <a:r>
              <a:rPr sz="2400" dirty="0">
                <a:solidFill>
                  <a:srgbClr val="3E3E3E"/>
                </a:solidFill>
                <a:latin typeface="微软雅黑"/>
                <a:cs typeface="微软雅黑"/>
              </a:rPr>
              <a:t>二是各类社会风险向网络空间传播趋势明显，反过来积聚网上舆论又 </a:t>
            </a:r>
            <a:r>
              <a:rPr sz="2400" dirty="0" err="1">
                <a:solidFill>
                  <a:srgbClr val="3E3E3E"/>
                </a:solidFill>
                <a:latin typeface="微软雅黑"/>
                <a:cs typeface="微软雅黑"/>
              </a:rPr>
              <a:t>引导、策动、激化现实矛盾</a:t>
            </a:r>
            <a:r>
              <a:rPr sz="2400" dirty="0" smtClean="0">
                <a:solidFill>
                  <a:srgbClr val="3E3E3E"/>
                </a:solidFill>
                <a:latin typeface="微软雅黑"/>
                <a:cs typeface="微软雅黑"/>
              </a:rPr>
              <a:t>。</a:t>
            </a:r>
            <a:endParaRPr sz="2400" dirty="0">
              <a:latin typeface="微软雅黑"/>
              <a:cs typeface="微软雅黑"/>
            </a:endParaRPr>
          </a:p>
        </p:txBody>
      </p:sp>
      <p:sp>
        <p:nvSpPr>
          <p:cNvPr id="11" name="object 20"/>
          <p:cNvSpPr/>
          <p:nvPr/>
        </p:nvSpPr>
        <p:spPr>
          <a:xfrm>
            <a:off x="4214768" y="3795555"/>
            <a:ext cx="238125" cy="257810"/>
          </a:xfrm>
          <a:custGeom>
            <a:avLst/>
            <a:gdLst/>
            <a:ahLst/>
            <a:cxnLst/>
            <a:rect l="l" t="t" r="r" b="b"/>
            <a:pathLst>
              <a:path w="238125" h="257810">
                <a:moveTo>
                  <a:pt x="103378" y="0"/>
                </a:moveTo>
                <a:lnTo>
                  <a:pt x="0" y="142367"/>
                </a:lnTo>
                <a:lnTo>
                  <a:pt x="93091" y="210057"/>
                </a:lnTo>
                <a:lnTo>
                  <a:pt x="58674" y="257429"/>
                </a:lnTo>
                <a:lnTo>
                  <a:pt x="237871" y="206501"/>
                </a:lnTo>
                <a:lnTo>
                  <a:pt x="232757" y="67690"/>
                </a:lnTo>
                <a:lnTo>
                  <a:pt x="196469" y="67690"/>
                </a:lnTo>
                <a:lnTo>
                  <a:pt x="103378" y="0"/>
                </a:lnTo>
                <a:close/>
              </a:path>
              <a:path w="238125" h="257810">
                <a:moveTo>
                  <a:pt x="231012" y="20319"/>
                </a:moveTo>
                <a:lnTo>
                  <a:pt x="196469" y="67690"/>
                </a:lnTo>
                <a:lnTo>
                  <a:pt x="232757" y="67690"/>
                </a:lnTo>
                <a:lnTo>
                  <a:pt x="231012" y="20319"/>
                </a:lnTo>
                <a:close/>
              </a:path>
            </a:pathLst>
          </a:custGeom>
          <a:solidFill>
            <a:schemeClr val="accent1">
              <a:lumMod val="60000"/>
              <a:lumOff val="40000"/>
            </a:schemeClr>
          </a:solidFill>
        </p:spPr>
        <p:txBody>
          <a:bodyPr wrap="square" lIns="0" tIns="0" rIns="0" bIns="0" rtlCol="0"/>
          <a:lstStyle/>
          <a:p>
            <a:endParaRPr/>
          </a:p>
        </p:txBody>
      </p:sp>
      <p:sp>
        <p:nvSpPr>
          <p:cNvPr id="12" name="object 21"/>
          <p:cNvSpPr/>
          <p:nvPr/>
        </p:nvSpPr>
        <p:spPr>
          <a:xfrm>
            <a:off x="4458862" y="3887122"/>
            <a:ext cx="868680" cy="868680"/>
          </a:xfrm>
          <a:custGeom>
            <a:avLst/>
            <a:gdLst/>
            <a:ahLst/>
            <a:cxnLst/>
            <a:rect l="l" t="t" r="r" b="b"/>
            <a:pathLst>
              <a:path w="868679" h="868679">
                <a:moveTo>
                  <a:pt x="434339" y="0"/>
                </a:moveTo>
                <a:lnTo>
                  <a:pt x="387009" y="2548"/>
                </a:lnTo>
                <a:lnTo>
                  <a:pt x="341156" y="10016"/>
                </a:lnTo>
                <a:lnTo>
                  <a:pt x="297045" y="22140"/>
                </a:lnTo>
                <a:lnTo>
                  <a:pt x="254941" y="38654"/>
                </a:lnTo>
                <a:lnTo>
                  <a:pt x="215109" y="59294"/>
                </a:lnTo>
                <a:lnTo>
                  <a:pt x="177814" y="83795"/>
                </a:lnTo>
                <a:lnTo>
                  <a:pt x="143320" y="111892"/>
                </a:lnTo>
                <a:lnTo>
                  <a:pt x="111892" y="143320"/>
                </a:lnTo>
                <a:lnTo>
                  <a:pt x="83795" y="177814"/>
                </a:lnTo>
                <a:lnTo>
                  <a:pt x="59294" y="215109"/>
                </a:lnTo>
                <a:lnTo>
                  <a:pt x="38654" y="254941"/>
                </a:lnTo>
                <a:lnTo>
                  <a:pt x="22140" y="297045"/>
                </a:lnTo>
                <a:lnTo>
                  <a:pt x="10016" y="341156"/>
                </a:lnTo>
                <a:lnTo>
                  <a:pt x="2548" y="387009"/>
                </a:lnTo>
                <a:lnTo>
                  <a:pt x="0" y="434340"/>
                </a:lnTo>
                <a:lnTo>
                  <a:pt x="2548" y="481670"/>
                </a:lnTo>
                <a:lnTo>
                  <a:pt x="10016" y="527523"/>
                </a:lnTo>
                <a:lnTo>
                  <a:pt x="22140" y="571634"/>
                </a:lnTo>
                <a:lnTo>
                  <a:pt x="38654" y="613738"/>
                </a:lnTo>
                <a:lnTo>
                  <a:pt x="59294" y="653570"/>
                </a:lnTo>
                <a:lnTo>
                  <a:pt x="83795" y="690865"/>
                </a:lnTo>
                <a:lnTo>
                  <a:pt x="111892" y="725359"/>
                </a:lnTo>
                <a:lnTo>
                  <a:pt x="143320" y="756787"/>
                </a:lnTo>
                <a:lnTo>
                  <a:pt x="177814" y="784884"/>
                </a:lnTo>
                <a:lnTo>
                  <a:pt x="215109" y="809385"/>
                </a:lnTo>
                <a:lnTo>
                  <a:pt x="254941" y="830025"/>
                </a:lnTo>
                <a:lnTo>
                  <a:pt x="297045" y="846539"/>
                </a:lnTo>
                <a:lnTo>
                  <a:pt x="341156" y="858663"/>
                </a:lnTo>
                <a:lnTo>
                  <a:pt x="387009" y="866131"/>
                </a:lnTo>
                <a:lnTo>
                  <a:pt x="434339" y="868680"/>
                </a:lnTo>
                <a:lnTo>
                  <a:pt x="481670" y="866131"/>
                </a:lnTo>
                <a:lnTo>
                  <a:pt x="527523" y="858663"/>
                </a:lnTo>
                <a:lnTo>
                  <a:pt x="571634" y="846539"/>
                </a:lnTo>
                <a:lnTo>
                  <a:pt x="613738" y="830025"/>
                </a:lnTo>
                <a:lnTo>
                  <a:pt x="653570" y="809385"/>
                </a:lnTo>
                <a:lnTo>
                  <a:pt x="690865" y="784884"/>
                </a:lnTo>
                <a:lnTo>
                  <a:pt x="725359" y="756787"/>
                </a:lnTo>
                <a:lnTo>
                  <a:pt x="756787" y="725359"/>
                </a:lnTo>
                <a:lnTo>
                  <a:pt x="784884" y="690865"/>
                </a:lnTo>
                <a:lnTo>
                  <a:pt x="809385" y="653570"/>
                </a:lnTo>
                <a:lnTo>
                  <a:pt x="830025" y="613738"/>
                </a:lnTo>
                <a:lnTo>
                  <a:pt x="846539" y="571634"/>
                </a:lnTo>
                <a:lnTo>
                  <a:pt x="858663" y="527523"/>
                </a:lnTo>
                <a:lnTo>
                  <a:pt x="866131" y="481670"/>
                </a:lnTo>
                <a:lnTo>
                  <a:pt x="868679" y="434340"/>
                </a:lnTo>
                <a:lnTo>
                  <a:pt x="866131" y="387009"/>
                </a:lnTo>
                <a:lnTo>
                  <a:pt x="858663" y="341156"/>
                </a:lnTo>
                <a:lnTo>
                  <a:pt x="846539" y="297045"/>
                </a:lnTo>
                <a:lnTo>
                  <a:pt x="830025" y="254941"/>
                </a:lnTo>
                <a:lnTo>
                  <a:pt x="809385" y="215109"/>
                </a:lnTo>
                <a:lnTo>
                  <a:pt x="784884" y="177814"/>
                </a:lnTo>
                <a:lnTo>
                  <a:pt x="756787" y="143320"/>
                </a:lnTo>
                <a:lnTo>
                  <a:pt x="725359" y="111892"/>
                </a:lnTo>
                <a:lnTo>
                  <a:pt x="690865" y="83795"/>
                </a:lnTo>
                <a:lnTo>
                  <a:pt x="653570" y="59294"/>
                </a:lnTo>
                <a:lnTo>
                  <a:pt x="613738" y="38654"/>
                </a:lnTo>
                <a:lnTo>
                  <a:pt x="571634" y="22140"/>
                </a:lnTo>
                <a:lnTo>
                  <a:pt x="527523" y="10016"/>
                </a:lnTo>
                <a:lnTo>
                  <a:pt x="481670" y="2548"/>
                </a:lnTo>
                <a:lnTo>
                  <a:pt x="434339" y="0"/>
                </a:lnTo>
                <a:close/>
              </a:path>
            </a:pathLst>
          </a:custGeom>
          <a:solidFill>
            <a:srgbClr val="DF635A"/>
          </a:solidFill>
        </p:spPr>
        <p:txBody>
          <a:bodyPr wrap="square" lIns="0" tIns="0" rIns="0" bIns="0" rtlCol="0"/>
          <a:lstStyle/>
          <a:p>
            <a:endParaRPr/>
          </a:p>
        </p:txBody>
      </p:sp>
      <p:sp>
        <p:nvSpPr>
          <p:cNvPr id="13" name="object 22"/>
          <p:cNvSpPr/>
          <p:nvPr/>
        </p:nvSpPr>
        <p:spPr>
          <a:xfrm>
            <a:off x="4458862" y="3887122"/>
            <a:ext cx="868680" cy="868680"/>
          </a:xfrm>
          <a:custGeom>
            <a:avLst/>
            <a:gdLst/>
            <a:ahLst/>
            <a:cxnLst/>
            <a:rect l="l" t="t" r="r" b="b"/>
            <a:pathLst>
              <a:path w="868679" h="868679">
                <a:moveTo>
                  <a:pt x="0" y="434340"/>
                </a:moveTo>
                <a:lnTo>
                  <a:pt x="2548" y="387009"/>
                </a:lnTo>
                <a:lnTo>
                  <a:pt x="10016" y="341156"/>
                </a:lnTo>
                <a:lnTo>
                  <a:pt x="22140" y="297045"/>
                </a:lnTo>
                <a:lnTo>
                  <a:pt x="38654" y="254941"/>
                </a:lnTo>
                <a:lnTo>
                  <a:pt x="59294" y="215109"/>
                </a:lnTo>
                <a:lnTo>
                  <a:pt x="83795" y="177814"/>
                </a:lnTo>
                <a:lnTo>
                  <a:pt x="111892" y="143320"/>
                </a:lnTo>
                <a:lnTo>
                  <a:pt x="143320" y="111892"/>
                </a:lnTo>
                <a:lnTo>
                  <a:pt x="177814" y="83795"/>
                </a:lnTo>
                <a:lnTo>
                  <a:pt x="215109" y="59294"/>
                </a:lnTo>
                <a:lnTo>
                  <a:pt x="254941" y="38654"/>
                </a:lnTo>
                <a:lnTo>
                  <a:pt x="297045" y="22140"/>
                </a:lnTo>
                <a:lnTo>
                  <a:pt x="341156" y="10016"/>
                </a:lnTo>
                <a:lnTo>
                  <a:pt x="387009" y="2548"/>
                </a:lnTo>
                <a:lnTo>
                  <a:pt x="434339" y="0"/>
                </a:lnTo>
                <a:lnTo>
                  <a:pt x="481670" y="2548"/>
                </a:lnTo>
                <a:lnTo>
                  <a:pt x="527523" y="10016"/>
                </a:lnTo>
                <a:lnTo>
                  <a:pt x="571634" y="22140"/>
                </a:lnTo>
                <a:lnTo>
                  <a:pt x="613738" y="38654"/>
                </a:lnTo>
                <a:lnTo>
                  <a:pt x="653570" y="59294"/>
                </a:lnTo>
                <a:lnTo>
                  <a:pt x="690865" y="83795"/>
                </a:lnTo>
                <a:lnTo>
                  <a:pt x="725359" y="111892"/>
                </a:lnTo>
                <a:lnTo>
                  <a:pt x="756787" y="143320"/>
                </a:lnTo>
                <a:lnTo>
                  <a:pt x="784884" y="177814"/>
                </a:lnTo>
                <a:lnTo>
                  <a:pt x="809385" y="215109"/>
                </a:lnTo>
                <a:lnTo>
                  <a:pt x="830025" y="254941"/>
                </a:lnTo>
                <a:lnTo>
                  <a:pt x="846539" y="297045"/>
                </a:lnTo>
                <a:lnTo>
                  <a:pt x="858663" y="341156"/>
                </a:lnTo>
                <a:lnTo>
                  <a:pt x="866131" y="387009"/>
                </a:lnTo>
                <a:lnTo>
                  <a:pt x="868679" y="434340"/>
                </a:lnTo>
                <a:lnTo>
                  <a:pt x="866131" y="481670"/>
                </a:lnTo>
                <a:lnTo>
                  <a:pt x="858663" y="527523"/>
                </a:lnTo>
                <a:lnTo>
                  <a:pt x="846539" y="571634"/>
                </a:lnTo>
                <a:lnTo>
                  <a:pt x="830025" y="613738"/>
                </a:lnTo>
                <a:lnTo>
                  <a:pt x="809385" y="653570"/>
                </a:lnTo>
                <a:lnTo>
                  <a:pt x="784884" y="690865"/>
                </a:lnTo>
                <a:lnTo>
                  <a:pt x="756787" y="725359"/>
                </a:lnTo>
                <a:lnTo>
                  <a:pt x="725359" y="756787"/>
                </a:lnTo>
                <a:lnTo>
                  <a:pt x="690865" y="784884"/>
                </a:lnTo>
                <a:lnTo>
                  <a:pt x="653570" y="809385"/>
                </a:lnTo>
                <a:lnTo>
                  <a:pt x="613738" y="830025"/>
                </a:lnTo>
                <a:lnTo>
                  <a:pt x="571634" y="846539"/>
                </a:lnTo>
                <a:lnTo>
                  <a:pt x="527523" y="858663"/>
                </a:lnTo>
                <a:lnTo>
                  <a:pt x="481670" y="866131"/>
                </a:lnTo>
                <a:lnTo>
                  <a:pt x="434339" y="868680"/>
                </a:lnTo>
                <a:lnTo>
                  <a:pt x="387009" y="866131"/>
                </a:lnTo>
                <a:lnTo>
                  <a:pt x="341156" y="858663"/>
                </a:lnTo>
                <a:lnTo>
                  <a:pt x="297045" y="846539"/>
                </a:lnTo>
                <a:lnTo>
                  <a:pt x="254941" y="830025"/>
                </a:lnTo>
                <a:lnTo>
                  <a:pt x="215109" y="809385"/>
                </a:lnTo>
                <a:lnTo>
                  <a:pt x="177814" y="784884"/>
                </a:lnTo>
                <a:lnTo>
                  <a:pt x="143320" y="756787"/>
                </a:lnTo>
                <a:lnTo>
                  <a:pt x="111892" y="725359"/>
                </a:lnTo>
                <a:lnTo>
                  <a:pt x="83795" y="690865"/>
                </a:lnTo>
                <a:lnTo>
                  <a:pt x="59294" y="653570"/>
                </a:lnTo>
                <a:lnTo>
                  <a:pt x="38654" y="613738"/>
                </a:lnTo>
                <a:lnTo>
                  <a:pt x="22140" y="571634"/>
                </a:lnTo>
                <a:lnTo>
                  <a:pt x="10016" y="527523"/>
                </a:lnTo>
                <a:lnTo>
                  <a:pt x="2548" y="481670"/>
                </a:lnTo>
                <a:lnTo>
                  <a:pt x="0" y="43434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14" name="object 23"/>
          <p:cNvSpPr txBox="1"/>
          <p:nvPr/>
        </p:nvSpPr>
        <p:spPr>
          <a:xfrm>
            <a:off x="4618595" y="4063294"/>
            <a:ext cx="560705" cy="574040"/>
          </a:xfrm>
          <a:prstGeom prst="rect">
            <a:avLst/>
          </a:prstGeom>
        </p:spPr>
        <p:txBody>
          <a:bodyPr vert="horz" wrap="square" lIns="0" tIns="12065" rIns="0" bIns="0" rtlCol="0">
            <a:spAutoFit/>
          </a:bodyPr>
          <a:lstStyle/>
          <a:p>
            <a:pPr marL="190500" marR="5080" indent="-178435">
              <a:lnSpc>
                <a:spcPct val="128600"/>
              </a:lnSpc>
              <a:spcBef>
                <a:spcPts val="95"/>
              </a:spcBef>
            </a:pPr>
            <a:r>
              <a:rPr sz="1400" dirty="0">
                <a:solidFill>
                  <a:srgbClr val="FFFFFF"/>
                </a:solidFill>
                <a:latin typeface="微软雅黑"/>
                <a:cs typeface="微软雅黑"/>
              </a:rPr>
              <a:t>民生问 题</a:t>
            </a:r>
            <a:endParaRPr sz="1400" dirty="0">
              <a:latin typeface="微软雅黑"/>
              <a:cs typeface="微软雅黑"/>
            </a:endParaRPr>
          </a:p>
        </p:txBody>
      </p:sp>
      <p:sp>
        <p:nvSpPr>
          <p:cNvPr id="15" name="object 24"/>
          <p:cNvSpPr/>
          <p:nvPr/>
        </p:nvSpPr>
        <p:spPr>
          <a:xfrm>
            <a:off x="4553223" y="4797966"/>
            <a:ext cx="278765" cy="246379"/>
          </a:xfrm>
          <a:custGeom>
            <a:avLst/>
            <a:gdLst/>
            <a:ahLst/>
            <a:cxnLst/>
            <a:rect l="l" t="t" r="r" b="b"/>
            <a:pathLst>
              <a:path w="278764" h="246379">
                <a:moveTo>
                  <a:pt x="0" y="91439"/>
                </a:moveTo>
                <a:lnTo>
                  <a:pt x="103886" y="246125"/>
                </a:lnTo>
                <a:lnTo>
                  <a:pt x="278764" y="181990"/>
                </a:lnTo>
                <a:lnTo>
                  <a:pt x="223012" y="163829"/>
                </a:lnTo>
                <a:lnTo>
                  <a:pt x="240668" y="109474"/>
                </a:lnTo>
                <a:lnTo>
                  <a:pt x="55752" y="109474"/>
                </a:lnTo>
                <a:lnTo>
                  <a:pt x="0" y="91439"/>
                </a:lnTo>
                <a:close/>
              </a:path>
              <a:path w="278764" h="246379">
                <a:moveTo>
                  <a:pt x="91312" y="0"/>
                </a:moveTo>
                <a:lnTo>
                  <a:pt x="55752" y="109474"/>
                </a:lnTo>
                <a:lnTo>
                  <a:pt x="240668" y="109474"/>
                </a:lnTo>
                <a:lnTo>
                  <a:pt x="258572" y="54356"/>
                </a:lnTo>
                <a:lnTo>
                  <a:pt x="91312" y="0"/>
                </a:lnTo>
                <a:close/>
              </a:path>
            </a:pathLst>
          </a:custGeom>
          <a:solidFill>
            <a:schemeClr val="accent1">
              <a:lumMod val="60000"/>
              <a:lumOff val="40000"/>
            </a:schemeClr>
          </a:solidFill>
        </p:spPr>
        <p:txBody>
          <a:bodyPr wrap="square" lIns="0" tIns="0" rIns="0" bIns="0" rtlCol="0"/>
          <a:lstStyle/>
          <a:p>
            <a:endParaRPr/>
          </a:p>
        </p:txBody>
      </p:sp>
      <p:sp>
        <p:nvSpPr>
          <p:cNvPr id="16" name="object 25"/>
          <p:cNvSpPr/>
          <p:nvPr/>
        </p:nvSpPr>
        <p:spPr>
          <a:xfrm>
            <a:off x="4055003" y="5127659"/>
            <a:ext cx="868680" cy="868680"/>
          </a:xfrm>
          <a:custGeom>
            <a:avLst/>
            <a:gdLst/>
            <a:ahLst/>
            <a:cxnLst/>
            <a:rect l="l" t="t" r="r" b="b"/>
            <a:pathLst>
              <a:path w="868679" h="868679">
                <a:moveTo>
                  <a:pt x="434339" y="0"/>
                </a:moveTo>
                <a:lnTo>
                  <a:pt x="387009" y="2548"/>
                </a:lnTo>
                <a:lnTo>
                  <a:pt x="341156" y="10016"/>
                </a:lnTo>
                <a:lnTo>
                  <a:pt x="297045" y="22140"/>
                </a:lnTo>
                <a:lnTo>
                  <a:pt x="254941" y="38654"/>
                </a:lnTo>
                <a:lnTo>
                  <a:pt x="215109" y="59294"/>
                </a:lnTo>
                <a:lnTo>
                  <a:pt x="177814" y="83795"/>
                </a:lnTo>
                <a:lnTo>
                  <a:pt x="143320" y="111892"/>
                </a:lnTo>
                <a:lnTo>
                  <a:pt x="111892" y="143320"/>
                </a:lnTo>
                <a:lnTo>
                  <a:pt x="83795" y="177814"/>
                </a:lnTo>
                <a:lnTo>
                  <a:pt x="59294" y="215109"/>
                </a:lnTo>
                <a:lnTo>
                  <a:pt x="38654" y="254941"/>
                </a:lnTo>
                <a:lnTo>
                  <a:pt x="22140" y="297045"/>
                </a:lnTo>
                <a:lnTo>
                  <a:pt x="10016" y="341156"/>
                </a:lnTo>
                <a:lnTo>
                  <a:pt x="2548" y="387009"/>
                </a:lnTo>
                <a:lnTo>
                  <a:pt x="0" y="434340"/>
                </a:lnTo>
                <a:lnTo>
                  <a:pt x="2548" y="481665"/>
                </a:lnTo>
                <a:lnTo>
                  <a:pt x="10016" y="527515"/>
                </a:lnTo>
                <a:lnTo>
                  <a:pt x="22140" y="571624"/>
                </a:lnTo>
                <a:lnTo>
                  <a:pt x="38654" y="613727"/>
                </a:lnTo>
                <a:lnTo>
                  <a:pt x="59294" y="653558"/>
                </a:lnTo>
                <a:lnTo>
                  <a:pt x="83795" y="690854"/>
                </a:lnTo>
                <a:lnTo>
                  <a:pt x="111892" y="725349"/>
                </a:lnTo>
                <a:lnTo>
                  <a:pt x="143320" y="756778"/>
                </a:lnTo>
                <a:lnTo>
                  <a:pt x="177814" y="784877"/>
                </a:lnTo>
                <a:lnTo>
                  <a:pt x="215109" y="809379"/>
                </a:lnTo>
                <a:lnTo>
                  <a:pt x="254941" y="830021"/>
                </a:lnTo>
                <a:lnTo>
                  <a:pt x="297045" y="846536"/>
                </a:lnTo>
                <a:lnTo>
                  <a:pt x="341156" y="858661"/>
                </a:lnTo>
                <a:lnTo>
                  <a:pt x="387009" y="866131"/>
                </a:lnTo>
                <a:lnTo>
                  <a:pt x="434339" y="868680"/>
                </a:lnTo>
                <a:lnTo>
                  <a:pt x="481670" y="866131"/>
                </a:lnTo>
                <a:lnTo>
                  <a:pt x="527523" y="858661"/>
                </a:lnTo>
                <a:lnTo>
                  <a:pt x="571634" y="846536"/>
                </a:lnTo>
                <a:lnTo>
                  <a:pt x="613738" y="830021"/>
                </a:lnTo>
                <a:lnTo>
                  <a:pt x="653570" y="809379"/>
                </a:lnTo>
                <a:lnTo>
                  <a:pt x="690865" y="784877"/>
                </a:lnTo>
                <a:lnTo>
                  <a:pt x="725359" y="756778"/>
                </a:lnTo>
                <a:lnTo>
                  <a:pt x="756787" y="725349"/>
                </a:lnTo>
                <a:lnTo>
                  <a:pt x="784884" y="690854"/>
                </a:lnTo>
                <a:lnTo>
                  <a:pt x="809385" y="653558"/>
                </a:lnTo>
                <a:lnTo>
                  <a:pt x="830025" y="613727"/>
                </a:lnTo>
                <a:lnTo>
                  <a:pt x="846539" y="571624"/>
                </a:lnTo>
                <a:lnTo>
                  <a:pt x="858663" y="527515"/>
                </a:lnTo>
                <a:lnTo>
                  <a:pt x="866131" y="481665"/>
                </a:lnTo>
                <a:lnTo>
                  <a:pt x="868680" y="434340"/>
                </a:lnTo>
                <a:lnTo>
                  <a:pt x="866131" y="387009"/>
                </a:lnTo>
                <a:lnTo>
                  <a:pt x="858663" y="341156"/>
                </a:lnTo>
                <a:lnTo>
                  <a:pt x="846539" y="297045"/>
                </a:lnTo>
                <a:lnTo>
                  <a:pt x="830025" y="254941"/>
                </a:lnTo>
                <a:lnTo>
                  <a:pt x="809385" y="215109"/>
                </a:lnTo>
                <a:lnTo>
                  <a:pt x="784884" y="177814"/>
                </a:lnTo>
                <a:lnTo>
                  <a:pt x="756787" y="143320"/>
                </a:lnTo>
                <a:lnTo>
                  <a:pt x="725359" y="111892"/>
                </a:lnTo>
                <a:lnTo>
                  <a:pt x="690865" y="83795"/>
                </a:lnTo>
                <a:lnTo>
                  <a:pt x="653570" y="59294"/>
                </a:lnTo>
                <a:lnTo>
                  <a:pt x="613738" y="38654"/>
                </a:lnTo>
                <a:lnTo>
                  <a:pt x="571634" y="22140"/>
                </a:lnTo>
                <a:lnTo>
                  <a:pt x="527523" y="10016"/>
                </a:lnTo>
                <a:lnTo>
                  <a:pt x="481670" y="2548"/>
                </a:lnTo>
                <a:lnTo>
                  <a:pt x="434339" y="0"/>
                </a:lnTo>
                <a:close/>
              </a:path>
            </a:pathLst>
          </a:custGeom>
          <a:solidFill>
            <a:srgbClr val="DF635A"/>
          </a:solidFill>
        </p:spPr>
        <p:txBody>
          <a:bodyPr wrap="square" lIns="0" tIns="0" rIns="0" bIns="0" rtlCol="0"/>
          <a:lstStyle/>
          <a:p>
            <a:endParaRPr/>
          </a:p>
        </p:txBody>
      </p:sp>
      <p:sp>
        <p:nvSpPr>
          <p:cNvPr id="17" name="object 26"/>
          <p:cNvSpPr/>
          <p:nvPr/>
        </p:nvSpPr>
        <p:spPr>
          <a:xfrm>
            <a:off x="4055003" y="5127659"/>
            <a:ext cx="868680" cy="868680"/>
          </a:xfrm>
          <a:custGeom>
            <a:avLst/>
            <a:gdLst/>
            <a:ahLst/>
            <a:cxnLst/>
            <a:rect l="l" t="t" r="r" b="b"/>
            <a:pathLst>
              <a:path w="868679" h="868679">
                <a:moveTo>
                  <a:pt x="0" y="434340"/>
                </a:moveTo>
                <a:lnTo>
                  <a:pt x="2548" y="387009"/>
                </a:lnTo>
                <a:lnTo>
                  <a:pt x="10016" y="341156"/>
                </a:lnTo>
                <a:lnTo>
                  <a:pt x="22140" y="297045"/>
                </a:lnTo>
                <a:lnTo>
                  <a:pt x="38654" y="254941"/>
                </a:lnTo>
                <a:lnTo>
                  <a:pt x="59294" y="215109"/>
                </a:lnTo>
                <a:lnTo>
                  <a:pt x="83795" y="177814"/>
                </a:lnTo>
                <a:lnTo>
                  <a:pt x="111892" y="143320"/>
                </a:lnTo>
                <a:lnTo>
                  <a:pt x="143320" y="111892"/>
                </a:lnTo>
                <a:lnTo>
                  <a:pt x="177814" y="83795"/>
                </a:lnTo>
                <a:lnTo>
                  <a:pt x="215109" y="59294"/>
                </a:lnTo>
                <a:lnTo>
                  <a:pt x="254941" y="38654"/>
                </a:lnTo>
                <a:lnTo>
                  <a:pt x="297045" y="22140"/>
                </a:lnTo>
                <a:lnTo>
                  <a:pt x="341156" y="10016"/>
                </a:lnTo>
                <a:lnTo>
                  <a:pt x="387009" y="2548"/>
                </a:lnTo>
                <a:lnTo>
                  <a:pt x="434339" y="0"/>
                </a:lnTo>
                <a:lnTo>
                  <a:pt x="481670" y="2548"/>
                </a:lnTo>
                <a:lnTo>
                  <a:pt x="527523" y="10016"/>
                </a:lnTo>
                <a:lnTo>
                  <a:pt x="571634" y="22140"/>
                </a:lnTo>
                <a:lnTo>
                  <a:pt x="613738" y="38654"/>
                </a:lnTo>
                <a:lnTo>
                  <a:pt x="653570" y="59294"/>
                </a:lnTo>
                <a:lnTo>
                  <a:pt x="690865" y="83795"/>
                </a:lnTo>
                <a:lnTo>
                  <a:pt x="725359" y="111892"/>
                </a:lnTo>
                <a:lnTo>
                  <a:pt x="756787" y="143320"/>
                </a:lnTo>
                <a:lnTo>
                  <a:pt x="784884" y="177814"/>
                </a:lnTo>
                <a:lnTo>
                  <a:pt x="809385" y="215109"/>
                </a:lnTo>
                <a:lnTo>
                  <a:pt x="830025" y="254941"/>
                </a:lnTo>
                <a:lnTo>
                  <a:pt x="846539" y="297045"/>
                </a:lnTo>
                <a:lnTo>
                  <a:pt x="858663" y="341156"/>
                </a:lnTo>
                <a:lnTo>
                  <a:pt x="866131" y="387009"/>
                </a:lnTo>
                <a:lnTo>
                  <a:pt x="868680" y="434340"/>
                </a:lnTo>
                <a:lnTo>
                  <a:pt x="866131" y="481665"/>
                </a:lnTo>
                <a:lnTo>
                  <a:pt x="858663" y="527515"/>
                </a:lnTo>
                <a:lnTo>
                  <a:pt x="846539" y="571624"/>
                </a:lnTo>
                <a:lnTo>
                  <a:pt x="830025" y="613727"/>
                </a:lnTo>
                <a:lnTo>
                  <a:pt x="809385" y="653558"/>
                </a:lnTo>
                <a:lnTo>
                  <a:pt x="784884" y="690854"/>
                </a:lnTo>
                <a:lnTo>
                  <a:pt x="756787" y="725349"/>
                </a:lnTo>
                <a:lnTo>
                  <a:pt x="725359" y="756778"/>
                </a:lnTo>
                <a:lnTo>
                  <a:pt x="690865" y="784877"/>
                </a:lnTo>
                <a:lnTo>
                  <a:pt x="653570" y="809379"/>
                </a:lnTo>
                <a:lnTo>
                  <a:pt x="613738" y="830021"/>
                </a:lnTo>
                <a:lnTo>
                  <a:pt x="571634" y="846536"/>
                </a:lnTo>
                <a:lnTo>
                  <a:pt x="527523" y="858661"/>
                </a:lnTo>
                <a:lnTo>
                  <a:pt x="481670" y="866131"/>
                </a:lnTo>
                <a:lnTo>
                  <a:pt x="434339" y="868680"/>
                </a:lnTo>
                <a:lnTo>
                  <a:pt x="387009" y="866131"/>
                </a:lnTo>
                <a:lnTo>
                  <a:pt x="341156" y="858661"/>
                </a:lnTo>
                <a:lnTo>
                  <a:pt x="297045" y="846536"/>
                </a:lnTo>
                <a:lnTo>
                  <a:pt x="254941" y="830021"/>
                </a:lnTo>
                <a:lnTo>
                  <a:pt x="215109" y="809379"/>
                </a:lnTo>
                <a:lnTo>
                  <a:pt x="177814" y="784877"/>
                </a:lnTo>
                <a:lnTo>
                  <a:pt x="143320" y="756778"/>
                </a:lnTo>
                <a:lnTo>
                  <a:pt x="111892" y="725349"/>
                </a:lnTo>
                <a:lnTo>
                  <a:pt x="83795" y="690854"/>
                </a:lnTo>
                <a:lnTo>
                  <a:pt x="59294" y="653558"/>
                </a:lnTo>
                <a:lnTo>
                  <a:pt x="38654" y="613727"/>
                </a:lnTo>
                <a:lnTo>
                  <a:pt x="22140" y="571624"/>
                </a:lnTo>
                <a:lnTo>
                  <a:pt x="10016" y="527515"/>
                </a:lnTo>
                <a:lnTo>
                  <a:pt x="2548" y="481665"/>
                </a:lnTo>
                <a:lnTo>
                  <a:pt x="0" y="43434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18" name="object 27"/>
          <p:cNvSpPr txBox="1"/>
          <p:nvPr/>
        </p:nvSpPr>
        <p:spPr>
          <a:xfrm>
            <a:off x="4209180" y="5232416"/>
            <a:ext cx="560705" cy="575310"/>
          </a:xfrm>
          <a:prstGeom prst="rect">
            <a:avLst/>
          </a:prstGeom>
        </p:spPr>
        <p:txBody>
          <a:bodyPr vert="horz" wrap="square" lIns="0" tIns="74295" rIns="0" bIns="0" rtlCol="0">
            <a:spAutoFit/>
          </a:bodyPr>
          <a:lstStyle/>
          <a:p>
            <a:pPr algn="ctr">
              <a:lnSpc>
                <a:spcPct val="100000"/>
              </a:lnSpc>
              <a:spcBef>
                <a:spcPts val="585"/>
              </a:spcBef>
            </a:pPr>
            <a:r>
              <a:rPr sz="1400" dirty="0">
                <a:solidFill>
                  <a:srgbClr val="FFFFFF"/>
                </a:solidFill>
                <a:latin typeface="微软雅黑"/>
                <a:cs typeface="微软雅黑"/>
              </a:rPr>
              <a:t>安全事</a:t>
            </a:r>
            <a:endParaRPr sz="1400">
              <a:latin typeface="微软雅黑"/>
              <a:cs typeface="微软雅黑"/>
            </a:endParaRPr>
          </a:p>
          <a:p>
            <a:pPr algn="ctr">
              <a:lnSpc>
                <a:spcPct val="100000"/>
              </a:lnSpc>
              <a:spcBef>
                <a:spcPts val="480"/>
              </a:spcBef>
            </a:pPr>
            <a:r>
              <a:rPr sz="1400" dirty="0">
                <a:solidFill>
                  <a:srgbClr val="FFFFFF"/>
                </a:solidFill>
                <a:latin typeface="微软雅黑"/>
                <a:cs typeface="微软雅黑"/>
              </a:rPr>
              <a:t>故</a:t>
            </a:r>
            <a:endParaRPr sz="1400">
              <a:latin typeface="微软雅黑"/>
              <a:cs typeface="微软雅黑"/>
            </a:endParaRPr>
          </a:p>
        </p:txBody>
      </p:sp>
      <p:sp>
        <p:nvSpPr>
          <p:cNvPr id="19" name="object 28"/>
          <p:cNvSpPr/>
          <p:nvPr/>
        </p:nvSpPr>
        <p:spPr>
          <a:xfrm>
            <a:off x="3729629" y="5413409"/>
            <a:ext cx="230504" cy="294640"/>
          </a:xfrm>
          <a:custGeom>
            <a:avLst/>
            <a:gdLst/>
            <a:ahLst/>
            <a:cxnLst/>
            <a:rect l="l" t="t" r="r" b="b"/>
            <a:pathLst>
              <a:path w="230504" h="294639">
                <a:moveTo>
                  <a:pt x="115062" y="0"/>
                </a:moveTo>
                <a:lnTo>
                  <a:pt x="0" y="147066"/>
                </a:lnTo>
                <a:lnTo>
                  <a:pt x="115062" y="294132"/>
                </a:lnTo>
                <a:lnTo>
                  <a:pt x="115062" y="235305"/>
                </a:lnTo>
                <a:lnTo>
                  <a:pt x="230124" y="235305"/>
                </a:lnTo>
                <a:lnTo>
                  <a:pt x="230124" y="58826"/>
                </a:lnTo>
                <a:lnTo>
                  <a:pt x="115062" y="58826"/>
                </a:lnTo>
                <a:lnTo>
                  <a:pt x="115062" y="0"/>
                </a:lnTo>
                <a:close/>
              </a:path>
            </a:pathLst>
          </a:custGeom>
          <a:solidFill>
            <a:schemeClr val="accent1">
              <a:lumMod val="60000"/>
              <a:lumOff val="40000"/>
            </a:schemeClr>
          </a:solidFill>
        </p:spPr>
        <p:txBody>
          <a:bodyPr wrap="square" lIns="0" tIns="0" rIns="0" bIns="0" rtlCol="0"/>
          <a:lstStyle/>
          <a:p>
            <a:endParaRPr/>
          </a:p>
        </p:txBody>
      </p:sp>
      <p:sp>
        <p:nvSpPr>
          <p:cNvPr id="20" name="object 29"/>
          <p:cNvSpPr/>
          <p:nvPr/>
        </p:nvSpPr>
        <p:spPr>
          <a:xfrm>
            <a:off x="2751983" y="5127659"/>
            <a:ext cx="868680" cy="868680"/>
          </a:xfrm>
          <a:custGeom>
            <a:avLst/>
            <a:gdLst/>
            <a:ahLst/>
            <a:cxnLst/>
            <a:rect l="l" t="t" r="r" b="b"/>
            <a:pathLst>
              <a:path w="868679" h="868679">
                <a:moveTo>
                  <a:pt x="434340" y="0"/>
                </a:moveTo>
                <a:lnTo>
                  <a:pt x="387009" y="2548"/>
                </a:lnTo>
                <a:lnTo>
                  <a:pt x="341156" y="10016"/>
                </a:lnTo>
                <a:lnTo>
                  <a:pt x="297045" y="22140"/>
                </a:lnTo>
                <a:lnTo>
                  <a:pt x="254941" y="38654"/>
                </a:lnTo>
                <a:lnTo>
                  <a:pt x="215109" y="59294"/>
                </a:lnTo>
                <a:lnTo>
                  <a:pt x="177814" y="83795"/>
                </a:lnTo>
                <a:lnTo>
                  <a:pt x="143320" y="111892"/>
                </a:lnTo>
                <a:lnTo>
                  <a:pt x="111892" y="143320"/>
                </a:lnTo>
                <a:lnTo>
                  <a:pt x="83795" y="177814"/>
                </a:lnTo>
                <a:lnTo>
                  <a:pt x="59294" y="215109"/>
                </a:lnTo>
                <a:lnTo>
                  <a:pt x="38654" y="254941"/>
                </a:lnTo>
                <a:lnTo>
                  <a:pt x="22140" y="297045"/>
                </a:lnTo>
                <a:lnTo>
                  <a:pt x="10016" y="341156"/>
                </a:lnTo>
                <a:lnTo>
                  <a:pt x="2548" y="387009"/>
                </a:lnTo>
                <a:lnTo>
                  <a:pt x="0" y="434340"/>
                </a:lnTo>
                <a:lnTo>
                  <a:pt x="2548" y="481665"/>
                </a:lnTo>
                <a:lnTo>
                  <a:pt x="10016" y="527515"/>
                </a:lnTo>
                <a:lnTo>
                  <a:pt x="22140" y="571624"/>
                </a:lnTo>
                <a:lnTo>
                  <a:pt x="38654" y="613727"/>
                </a:lnTo>
                <a:lnTo>
                  <a:pt x="59294" y="653558"/>
                </a:lnTo>
                <a:lnTo>
                  <a:pt x="83795" y="690854"/>
                </a:lnTo>
                <a:lnTo>
                  <a:pt x="111892" y="725349"/>
                </a:lnTo>
                <a:lnTo>
                  <a:pt x="143320" y="756778"/>
                </a:lnTo>
                <a:lnTo>
                  <a:pt x="177814" y="784877"/>
                </a:lnTo>
                <a:lnTo>
                  <a:pt x="215109" y="809379"/>
                </a:lnTo>
                <a:lnTo>
                  <a:pt x="254941" y="830021"/>
                </a:lnTo>
                <a:lnTo>
                  <a:pt x="297045" y="846536"/>
                </a:lnTo>
                <a:lnTo>
                  <a:pt x="341156" y="858661"/>
                </a:lnTo>
                <a:lnTo>
                  <a:pt x="387009" y="866131"/>
                </a:lnTo>
                <a:lnTo>
                  <a:pt x="434340" y="868680"/>
                </a:lnTo>
                <a:lnTo>
                  <a:pt x="481670" y="866131"/>
                </a:lnTo>
                <a:lnTo>
                  <a:pt x="527523" y="858661"/>
                </a:lnTo>
                <a:lnTo>
                  <a:pt x="571634" y="846536"/>
                </a:lnTo>
                <a:lnTo>
                  <a:pt x="613738" y="830021"/>
                </a:lnTo>
                <a:lnTo>
                  <a:pt x="653570" y="809379"/>
                </a:lnTo>
                <a:lnTo>
                  <a:pt x="690865" y="784877"/>
                </a:lnTo>
                <a:lnTo>
                  <a:pt x="725359" y="756778"/>
                </a:lnTo>
                <a:lnTo>
                  <a:pt x="756787" y="725349"/>
                </a:lnTo>
                <a:lnTo>
                  <a:pt x="784884" y="690854"/>
                </a:lnTo>
                <a:lnTo>
                  <a:pt x="809385" y="653558"/>
                </a:lnTo>
                <a:lnTo>
                  <a:pt x="830025" y="613727"/>
                </a:lnTo>
                <a:lnTo>
                  <a:pt x="846539" y="571624"/>
                </a:lnTo>
                <a:lnTo>
                  <a:pt x="858663" y="527515"/>
                </a:lnTo>
                <a:lnTo>
                  <a:pt x="866131" y="481665"/>
                </a:lnTo>
                <a:lnTo>
                  <a:pt x="868680" y="434340"/>
                </a:lnTo>
                <a:lnTo>
                  <a:pt x="866131" y="387009"/>
                </a:lnTo>
                <a:lnTo>
                  <a:pt x="858663" y="341156"/>
                </a:lnTo>
                <a:lnTo>
                  <a:pt x="846539" y="297045"/>
                </a:lnTo>
                <a:lnTo>
                  <a:pt x="830025" y="254941"/>
                </a:lnTo>
                <a:lnTo>
                  <a:pt x="809385" y="215109"/>
                </a:lnTo>
                <a:lnTo>
                  <a:pt x="784884" y="177814"/>
                </a:lnTo>
                <a:lnTo>
                  <a:pt x="756787" y="143320"/>
                </a:lnTo>
                <a:lnTo>
                  <a:pt x="725359" y="111892"/>
                </a:lnTo>
                <a:lnTo>
                  <a:pt x="690865" y="83795"/>
                </a:lnTo>
                <a:lnTo>
                  <a:pt x="653570" y="59294"/>
                </a:lnTo>
                <a:lnTo>
                  <a:pt x="613738" y="38654"/>
                </a:lnTo>
                <a:lnTo>
                  <a:pt x="571634" y="22140"/>
                </a:lnTo>
                <a:lnTo>
                  <a:pt x="527523" y="10016"/>
                </a:lnTo>
                <a:lnTo>
                  <a:pt x="481670" y="2548"/>
                </a:lnTo>
                <a:lnTo>
                  <a:pt x="434340" y="0"/>
                </a:lnTo>
                <a:close/>
              </a:path>
            </a:pathLst>
          </a:custGeom>
          <a:solidFill>
            <a:srgbClr val="DF635A"/>
          </a:solidFill>
        </p:spPr>
        <p:txBody>
          <a:bodyPr wrap="square" lIns="0" tIns="0" rIns="0" bIns="0" rtlCol="0"/>
          <a:lstStyle/>
          <a:p>
            <a:endParaRPr/>
          </a:p>
        </p:txBody>
      </p:sp>
      <p:sp>
        <p:nvSpPr>
          <p:cNvPr id="21" name="object 30"/>
          <p:cNvSpPr/>
          <p:nvPr/>
        </p:nvSpPr>
        <p:spPr>
          <a:xfrm>
            <a:off x="2751983" y="5127659"/>
            <a:ext cx="868680" cy="868680"/>
          </a:xfrm>
          <a:custGeom>
            <a:avLst/>
            <a:gdLst/>
            <a:ahLst/>
            <a:cxnLst/>
            <a:rect l="l" t="t" r="r" b="b"/>
            <a:pathLst>
              <a:path w="868679" h="868679">
                <a:moveTo>
                  <a:pt x="0" y="434340"/>
                </a:moveTo>
                <a:lnTo>
                  <a:pt x="2548" y="387009"/>
                </a:lnTo>
                <a:lnTo>
                  <a:pt x="10016" y="341156"/>
                </a:lnTo>
                <a:lnTo>
                  <a:pt x="22140" y="297045"/>
                </a:lnTo>
                <a:lnTo>
                  <a:pt x="38654" y="254941"/>
                </a:lnTo>
                <a:lnTo>
                  <a:pt x="59294" y="215109"/>
                </a:lnTo>
                <a:lnTo>
                  <a:pt x="83795" y="177814"/>
                </a:lnTo>
                <a:lnTo>
                  <a:pt x="111892" y="143320"/>
                </a:lnTo>
                <a:lnTo>
                  <a:pt x="143320" y="111892"/>
                </a:lnTo>
                <a:lnTo>
                  <a:pt x="177814" y="83795"/>
                </a:lnTo>
                <a:lnTo>
                  <a:pt x="215109" y="59294"/>
                </a:lnTo>
                <a:lnTo>
                  <a:pt x="254941" y="38654"/>
                </a:lnTo>
                <a:lnTo>
                  <a:pt x="297045" y="22140"/>
                </a:lnTo>
                <a:lnTo>
                  <a:pt x="341156" y="10016"/>
                </a:lnTo>
                <a:lnTo>
                  <a:pt x="387009" y="2548"/>
                </a:lnTo>
                <a:lnTo>
                  <a:pt x="434340" y="0"/>
                </a:lnTo>
                <a:lnTo>
                  <a:pt x="481670" y="2548"/>
                </a:lnTo>
                <a:lnTo>
                  <a:pt x="527523" y="10016"/>
                </a:lnTo>
                <a:lnTo>
                  <a:pt x="571634" y="22140"/>
                </a:lnTo>
                <a:lnTo>
                  <a:pt x="613738" y="38654"/>
                </a:lnTo>
                <a:lnTo>
                  <a:pt x="653570" y="59294"/>
                </a:lnTo>
                <a:lnTo>
                  <a:pt x="690865" y="83795"/>
                </a:lnTo>
                <a:lnTo>
                  <a:pt x="725359" y="111892"/>
                </a:lnTo>
                <a:lnTo>
                  <a:pt x="756787" y="143320"/>
                </a:lnTo>
                <a:lnTo>
                  <a:pt x="784884" y="177814"/>
                </a:lnTo>
                <a:lnTo>
                  <a:pt x="809385" y="215109"/>
                </a:lnTo>
                <a:lnTo>
                  <a:pt x="830025" y="254941"/>
                </a:lnTo>
                <a:lnTo>
                  <a:pt x="846539" y="297045"/>
                </a:lnTo>
                <a:lnTo>
                  <a:pt x="858663" y="341156"/>
                </a:lnTo>
                <a:lnTo>
                  <a:pt x="866131" y="387009"/>
                </a:lnTo>
                <a:lnTo>
                  <a:pt x="868680" y="434340"/>
                </a:lnTo>
                <a:lnTo>
                  <a:pt x="866131" y="481665"/>
                </a:lnTo>
                <a:lnTo>
                  <a:pt x="858663" y="527515"/>
                </a:lnTo>
                <a:lnTo>
                  <a:pt x="846539" y="571624"/>
                </a:lnTo>
                <a:lnTo>
                  <a:pt x="830025" y="613727"/>
                </a:lnTo>
                <a:lnTo>
                  <a:pt x="809385" y="653558"/>
                </a:lnTo>
                <a:lnTo>
                  <a:pt x="784884" y="690854"/>
                </a:lnTo>
                <a:lnTo>
                  <a:pt x="756787" y="725349"/>
                </a:lnTo>
                <a:lnTo>
                  <a:pt x="725359" y="756778"/>
                </a:lnTo>
                <a:lnTo>
                  <a:pt x="690865" y="784877"/>
                </a:lnTo>
                <a:lnTo>
                  <a:pt x="653570" y="809379"/>
                </a:lnTo>
                <a:lnTo>
                  <a:pt x="613738" y="830021"/>
                </a:lnTo>
                <a:lnTo>
                  <a:pt x="571634" y="846536"/>
                </a:lnTo>
                <a:lnTo>
                  <a:pt x="527523" y="858661"/>
                </a:lnTo>
                <a:lnTo>
                  <a:pt x="481670" y="866131"/>
                </a:lnTo>
                <a:lnTo>
                  <a:pt x="434340" y="868680"/>
                </a:lnTo>
                <a:lnTo>
                  <a:pt x="387009" y="866131"/>
                </a:lnTo>
                <a:lnTo>
                  <a:pt x="341156" y="858661"/>
                </a:lnTo>
                <a:lnTo>
                  <a:pt x="297045" y="846536"/>
                </a:lnTo>
                <a:lnTo>
                  <a:pt x="254941" y="830021"/>
                </a:lnTo>
                <a:lnTo>
                  <a:pt x="215109" y="809379"/>
                </a:lnTo>
                <a:lnTo>
                  <a:pt x="177814" y="784877"/>
                </a:lnTo>
                <a:lnTo>
                  <a:pt x="143320" y="756778"/>
                </a:lnTo>
                <a:lnTo>
                  <a:pt x="111892" y="725349"/>
                </a:lnTo>
                <a:lnTo>
                  <a:pt x="83795" y="690854"/>
                </a:lnTo>
                <a:lnTo>
                  <a:pt x="59294" y="653558"/>
                </a:lnTo>
                <a:lnTo>
                  <a:pt x="38654" y="613727"/>
                </a:lnTo>
                <a:lnTo>
                  <a:pt x="22140" y="571624"/>
                </a:lnTo>
                <a:lnTo>
                  <a:pt x="10016" y="527515"/>
                </a:lnTo>
                <a:lnTo>
                  <a:pt x="2548" y="481665"/>
                </a:lnTo>
                <a:lnTo>
                  <a:pt x="0" y="43434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22" name="object 31"/>
          <p:cNvSpPr txBox="1"/>
          <p:nvPr/>
        </p:nvSpPr>
        <p:spPr>
          <a:xfrm>
            <a:off x="2905906" y="5232416"/>
            <a:ext cx="560705" cy="575310"/>
          </a:xfrm>
          <a:prstGeom prst="rect">
            <a:avLst/>
          </a:prstGeom>
        </p:spPr>
        <p:txBody>
          <a:bodyPr vert="horz" wrap="square" lIns="0" tIns="74295" rIns="0" bIns="0" rtlCol="0">
            <a:spAutoFit/>
          </a:bodyPr>
          <a:lstStyle/>
          <a:p>
            <a:pPr algn="ctr">
              <a:lnSpc>
                <a:spcPct val="100000"/>
              </a:lnSpc>
              <a:spcBef>
                <a:spcPts val="585"/>
              </a:spcBef>
            </a:pPr>
            <a:r>
              <a:rPr sz="1400" dirty="0">
                <a:solidFill>
                  <a:srgbClr val="FFFFFF"/>
                </a:solidFill>
                <a:latin typeface="微软雅黑"/>
                <a:cs typeface="微软雅黑"/>
              </a:rPr>
              <a:t>交通事</a:t>
            </a:r>
            <a:endParaRPr sz="1400">
              <a:latin typeface="微软雅黑"/>
              <a:cs typeface="微软雅黑"/>
            </a:endParaRPr>
          </a:p>
          <a:p>
            <a:pPr algn="ctr">
              <a:lnSpc>
                <a:spcPct val="100000"/>
              </a:lnSpc>
              <a:spcBef>
                <a:spcPts val="480"/>
              </a:spcBef>
            </a:pPr>
            <a:r>
              <a:rPr sz="1400" dirty="0">
                <a:solidFill>
                  <a:srgbClr val="FFFFFF"/>
                </a:solidFill>
                <a:latin typeface="微软雅黑"/>
                <a:cs typeface="微软雅黑"/>
              </a:rPr>
              <a:t>故</a:t>
            </a:r>
            <a:endParaRPr sz="1400">
              <a:latin typeface="微软雅黑"/>
              <a:cs typeface="微软雅黑"/>
            </a:endParaRPr>
          </a:p>
        </p:txBody>
      </p:sp>
      <p:sp>
        <p:nvSpPr>
          <p:cNvPr id="23" name="object 32"/>
          <p:cNvSpPr/>
          <p:nvPr/>
        </p:nvSpPr>
        <p:spPr>
          <a:xfrm>
            <a:off x="2847486" y="4837590"/>
            <a:ext cx="278765" cy="246379"/>
          </a:xfrm>
          <a:custGeom>
            <a:avLst/>
            <a:gdLst/>
            <a:ahLst/>
            <a:cxnLst/>
            <a:rect l="l" t="t" r="r" b="b"/>
            <a:pathLst>
              <a:path w="278764" h="246379">
                <a:moveTo>
                  <a:pt x="240668" y="136651"/>
                </a:moveTo>
                <a:lnTo>
                  <a:pt x="55752" y="136651"/>
                </a:lnTo>
                <a:lnTo>
                  <a:pt x="91312" y="246125"/>
                </a:lnTo>
                <a:lnTo>
                  <a:pt x="258571" y="191769"/>
                </a:lnTo>
                <a:lnTo>
                  <a:pt x="240668" y="136651"/>
                </a:lnTo>
                <a:close/>
              </a:path>
              <a:path w="278764" h="246379">
                <a:moveTo>
                  <a:pt x="103886" y="0"/>
                </a:moveTo>
                <a:lnTo>
                  <a:pt x="0" y="154685"/>
                </a:lnTo>
                <a:lnTo>
                  <a:pt x="55752" y="136651"/>
                </a:lnTo>
                <a:lnTo>
                  <a:pt x="240668" y="136651"/>
                </a:lnTo>
                <a:lnTo>
                  <a:pt x="223012" y="82295"/>
                </a:lnTo>
                <a:lnTo>
                  <a:pt x="278764" y="64134"/>
                </a:lnTo>
                <a:lnTo>
                  <a:pt x="103886" y="0"/>
                </a:lnTo>
                <a:close/>
              </a:path>
            </a:pathLst>
          </a:custGeom>
          <a:solidFill>
            <a:schemeClr val="accent1">
              <a:lumMod val="60000"/>
              <a:lumOff val="40000"/>
            </a:schemeClr>
          </a:solidFill>
        </p:spPr>
        <p:txBody>
          <a:bodyPr wrap="square" lIns="0" tIns="0" rIns="0" bIns="0" rtlCol="0"/>
          <a:lstStyle/>
          <a:p>
            <a:endParaRPr/>
          </a:p>
        </p:txBody>
      </p:sp>
      <p:sp>
        <p:nvSpPr>
          <p:cNvPr id="24" name="object 33"/>
          <p:cNvSpPr/>
          <p:nvPr/>
        </p:nvSpPr>
        <p:spPr>
          <a:xfrm>
            <a:off x="2349646" y="3887122"/>
            <a:ext cx="868680" cy="868680"/>
          </a:xfrm>
          <a:custGeom>
            <a:avLst/>
            <a:gdLst/>
            <a:ahLst/>
            <a:cxnLst/>
            <a:rect l="l" t="t" r="r" b="b"/>
            <a:pathLst>
              <a:path w="868680" h="868679">
                <a:moveTo>
                  <a:pt x="434340" y="0"/>
                </a:moveTo>
                <a:lnTo>
                  <a:pt x="387009" y="2548"/>
                </a:lnTo>
                <a:lnTo>
                  <a:pt x="341156" y="10016"/>
                </a:lnTo>
                <a:lnTo>
                  <a:pt x="297045" y="22140"/>
                </a:lnTo>
                <a:lnTo>
                  <a:pt x="254941" y="38654"/>
                </a:lnTo>
                <a:lnTo>
                  <a:pt x="215109" y="59294"/>
                </a:lnTo>
                <a:lnTo>
                  <a:pt x="177814" y="83795"/>
                </a:lnTo>
                <a:lnTo>
                  <a:pt x="143320" y="111892"/>
                </a:lnTo>
                <a:lnTo>
                  <a:pt x="111892" y="143320"/>
                </a:lnTo>
                <a:lnTo>
                  <a:pt x="83795" y="177814"/>
                </a:lnTo>
                <a:lnTo>
                  <a:pt x="59294" y="215109"/>
                </a:lnTo>
                <a:lnTo>
                  <a:pt x="38654" y="254941"/>
                </a:lnTo>
                <a:lnTo>
                  <a:pt x="22140" y="297045"/>
                </a:lnTo>
                <a:lnTo>
                  <a:pt x="10016" y="341156"/>
                </a:lnTo>
                <a:lnTo>
                  <a:pt x="2548" y="387009"/>
                </a:lnTo>
                <a:lnTo>
                  <a:pt x="0" y="434340"/>
                </a:lnTo>
                <a:lnTo>
                  <a:pt x="2548" y="481670"/>
                </a:lnTo>
                <a:lnTo>
                  <a:pt x="10016" y="527523"/>
                </a:lnTo>
                <a:lnTo>
                  <a:pt x="22140" y="571634"/>
                </a:lnTo>
                <a:lnTo>
                  <a:pt x="38654" y="613738"/>
                </a:lnTo>
                <a:lnTo>
                  <a:pt x="59294" y="653570"/>
                </a:lnTo>
                <a:lnTo>
                  <a:pt x="83795" y="690865"/>
                </a:lnTo>
                <a:lnTo>
                  <a:pt x="111892" y="725359"/>
                </a:lnTo>
                <a:lnTo>
                  <a:pt x="143320" y="756787"/>
                </a:lnTo>
                <a:lnTo>
                  <a:pt x="177814" y="784884"/>
                </a:lnTo>
                <a:lnTo>
                  <a:pt x="215109" y="809385"/>
                </a:lnTo>
                <a:lnTo>
                  <a:pt x="254941" y="830025"/>
                </a:lnTo>
                <a:lnTo>
                  <a:pt x="297045" y="846539"/>
                </a:lnTo>
                <a:lnTo>
                  <a:pt x="341156" y="858663"/>
                </a:lnTo>
                <a:lnTo>
                  <a:pt x="387009" y="866131"/>
                </a:lnTo>
                <a:lnTo>
                  <a:pt x="434340" y="868680"/>
                </a:lnTo>
                <a:lnTo>
                  <a:pt x="481670" y="866131"/>
                </a:lnTo>
                <a:lnTo>
                  <a:pt x="527523" y="858663"/>
                </a:lnTo>
                <a:lnTo>
                  <a:pt x="571634" y="846539"/>
                </a:lnTo>
                <a:lnTo>
                  <a:pt x="613738" y="830025"/>
                </a:lnTo>
                <a:lnTo>
                  <a:pt x="653570" y="809385"/>
                </a:lnTo>
                <a:lnTo>
                  <a:pt x="690865" y="784884"/>
                </a:lnTo>
                <a:lnTo>
                  <a:pt x="725359" y="756787"/>
                </a:lnTo>
                <a:lnTo>
                  <a:pt x="756787" y="725359"/>
                </a:lnTo>
                <a:lnTo>
                  <a:pt x="784884" y="690865"/>
                </a:lnTo>
                <a:lnTo>
                  <a:pt x="809385" y="653570"/>
                </a:lnTo>
                <a:lnTo>
                  <a:pt x="830025" y="613738"/>
                </a:lnTo>
                <a:lnTo>
                  <a:pt x="846539" y="571634"/>
                </a:lnTo>
                <a:lnTo>
                  <a:pt x="858663" y="527523"/>
                </a:lnTo>
                <a:lnTo>
                  <a:pt x="866131" y="481670"/>
                </a:lnTo>
                <a:lnTo>
                  <a:pt x="868680" y="434340"/>
                </a:lnTo>
                <a:lnTo>
                  <a:pt x="866131" y="387009"/>
                </a:lnTo>
                <a:lnTo>
                  <a:pt x="858663" y="341156"/>
                </a:lnTo>
                <a:lnTo>
                  <a:pt x="846539" y="297045"/>
                </a:lnTo>
                <a:lnTo>
                  <a:pt x="830025" y="254941"/>
                </a:lnTo>
                <a:lnTo>
                  <a:pt x="809385" y="215109"/>
                </a:lnTo>
                <a:lnTo>
                  <a:pt x="784884" y="177814"/>
                </a:lnTo>
                <a:lnTo>
                  <a:pt x="756787" y="143320"/>
                </a:lnTo>
                <a:lnTo>
                  <a:pt x="725359" y="111892"/>
                </a:lnTo>
                <a:lnTo>
                  <a:pt x="690865" y="83795"/>
                </a:lnTo>
                <a:lnTo>
                  <a:pt x="653570" y="59294"/>
                </a:lnTo>
                <a:lnTo>
                  <a:pt x="613738" y="38654"/>
                </a:lnTo>
                <a:lnTo>
                  <a:pt x="571634" y="22140"/>
                </a:lnTo>
                <a:lnTo>
                  <a:pt x="527523" y="10016"/>
                </a:lnTo>
                <a:lnTo>
                  <a:pt x="481670" y="2548"/>
                </a:lnTo>
                <a:lnTo>
                  <a:pt x="434340" y="0"/>
                </a:lnTo>
                <a:close/>
              </a:path>
            </a:pathLst>
          </a:custGeom>
          <a:solidFill>
            <a:srgbClr val="DF635A"/>
          </a:solidFill>
        </p:spPr>
        <p:txBody>
          <a:bodyPr wrap="square" lIns="0" tIns="0" rIns="0" bIns="0" rtlCol="0"/>
          <a:lstStyle/>
          <a:p>
            <a:endParaRPr/>
          </a:p>
        </p:txBody>
      </p:sp>
      <p:sp>
        <p:nvSpPr>
          <p:cNvPr id="25" name="object 34"/>
          <p:cNvSpPr/>
          <p:nvPr/>
        </p:nvSpPr>
        <p:spPr>
          <a:xfrm>
            <a:off x="2349646" y="3887122"/>
            <a:ext cx="868680" cy="868680"/>
          </a:xfrm>
          <a:custGeom>
            <a:avLst/>
            <a:gdLst/>
            <a:ahLst/>
            <a:cxnLst/>
            <a:rect l="l" t="t" r="r" b="b"/>
            <a:pathLst>
              <a:path w="868680" h="868679">
                <a:moveTo>
                  <a:pt x="0" y="434340"/>
                </a:moveTo>
                <a:lnTo>
                  <a:pt x="2548" y="387009"/>
                </a:lnTo>
                <a:lnTo>
                  <a:pt x="10016" y="341156"/>
                </a:lnTo>
                <a:lnTo>
                  <a:pt x="22140" y="297045"/>
                </a:lnTo>
                <a:lnTo>
                  <a:pt x="38654" y="254941"/>
                </a:lnTo>
                <a:lnTo>
                  <a:pt x="59294" y="215109"/>
                </a:lnTo>
                <a:lnTo>
                  <a:pt x="83795" y="177814"/>
                </a:lnTo>
                <a:lnTo>
                  <a:pt x="111892" y="143320"/>
                </a:lnTo>
                <a:lnTo>
                  <a:pt x="143320" y="111892"/>
                </a:lnTo>
                <a:lnTo>
                  <a:pt x="177814" y="83795"/>
                </a:lnTo>
                <a:lnTo>
                  <a:pt x="215109" y="59294"/>
                </a:lnTo>
                <a:lnTo>
                  <a:pt x="254941" y="38654"/>
                </a:lnTo>
                <a:lnTo>
                  <a:pt x="297045" y="22140"/>
                </a:lnTo>
                <a:lnTo>
                  <a:pt x="341156" y="10016"/>
                </a:lnTo>
                <a:lnTo>
                  <a:pt x="387009" y="2548"/>
                </a:lnTo>
                <a:lnTo>
                  <a:pt x="434340" y="0"/>
                </a:lnTo>
                <a:lnTo>
                  <a:pt x="481670" y="2548"/>
                </a:lnTo>
                <a:lnTo>
                  <a:pt x="527523" y="10016"/>
                </a:lnTo>
                <a:lnTo>
                  <a:pt x="571634" y="22140"/>
                </a:lnTo>
                <a:lnTo>
                  <a:pt x="613738" y="38654"/>
                </a:lnTo>
                <a:lnTo>
                  <a:pt x="653570" y="59294"/>
                </a:lnTo>
                <a:lnTo>
                  <a:pt x="690865" y="83795"/>
                </a:lnTo>
                <a:lnTo>
                  <a:pt x="725359" y="111892"/>
                </a:lnTo>
                <a:lnTo>
                  <a:pt x="756787" y="143320"/>
                </a:lnTo>
                <a:lnTo>
                  <a:pt x="784884" y="177814"/>
                </a:lnTo>
                <a:lnTo>
                  <a:pt x="809385" y="215109"/>
                </a:lnTo>
                <a:lnTo>
                  <a:pt x="830025" y="254941"/>
                </a:lnTo>
                <a:lnTo>
                  <a:pt x="846539" y="297045"/>
                </a:lnTo>
                <a:lnTo>
                  <a:pt x="858663" y="341156"/>
                </a:lnTo>
                <a:lnTo>
                  <a:pt x="866131" y="387009"/>
                </a:lnTo>
                <a:lnTo>
                  <a:pt x="868680" y="434340"/>
                </a:lnTo>
                <a:lnTo>
                  <a:pt x="866131" y="481670"/>
                </a:lnTo>
                <a:lnTo>
                  <a:pt x="858663" y="527523"/>
                </a:lnTo>
                <a:lnTo>
                  <a:pt x="846539" y="571634"/>
                </a:lnTo>
                <a:lnTo>
                  <a:pt x="830025" y="613738"/>
                </a:lnTo>
                <a:lnTo>
                  <a:pt x="809385" y="653570"/>
                </a:lnTo>
                <a:lnTo>
                  <a:pt x="784884" y="690865"/>
                </a:lnTo>
                <a:lnTo>
                  <a:pt x="756787" y="725359"/>
                </a:lnTo>
                <a:lnTo>
                  <a:pt x="725359" y="756787"/>
                </a:lnTo>
                <a:lnTo>
                  <a:pt x="690865" y="784884"/>
                </a:lnTo>
                <a:lnTo>
                  <a:pt x="653570" y="809385"/>
                </a:lnTo>
                <a:lnTo>
                  <a:pt x="613738" y="830025"/>
                </a:lnTo>
                <a:lnTo>
                  <a:pt x="571634" y="846539"/>
                </a:lnTo>
                <a:lnTo>
                  <a:pt x="527523" y="858663"/>
                </a:lnTo>
                <a:lnTo>
                  <a:pt x="481670" y="866131"/>
                </a:lnTo>
                <a:lnTo>
                  <a:pt x="434340" y="868680"/>
                </a:lnTo>
                <a:lnTo>
                  <a:pt x="387009" y="866131"/>
                </a:lnTo>
                <a:lnTo>
                  <a:pt x="341156" y="858663"/>
                </a:lnTo>
                <a:lnTo>
                  <a:pt x="297045" y="846539"/>
                </a:lnTo>
                <a:lnTo>
                  <a:pt x="254941" y="830025"/>
                </a:lnTo>
                <a:lnTo>
                  <a:pt x="215109" y="809385"/>
                </a:lnTo>
                <a:lnTo>
                  <a:pt x="177814" y="784884"/>
                </a:lnTo>
                <a:lnTo>
                  <a:pt x="143320" y="756787"/>
                </a:lnTo>
                <a:lnTo>
                  <a:pt x="111892" y="725359"/>
                </a:lnTo>
                <a:lnTo>
                  <a:pt x="83795" y="690865"/>
                </a:lnTo>
                <a:lnTo>
                  <a:pt x="59294" y="653570"/>
                </a:lnTo>
                <a:lnTo>
                  <a:pt x="38654" y="613738"/>
                </a:lnTo>
                <a:lnTo>
                  <a:pt x="22140" y="571634"/>
                </a:lnTo>
                <a:lnTo>
                  <a:pt x="10016" y="527523"/>
                </a:lnTo>
                <a:lnTo>
                  <a:pt x="2548" y="481670"/>
                </a:lnTo>
                <a:lnTo>
                  <a:pt x="0" y="434340"/>
                </a:lnTo>
                <a:close/>
              </a:path>
            </a:pathLst>
          </a:custGeom>
          <a:solidFill>
            <a:schemeClr val="accent1">
              <a:lumMod val="75000"/>
            </a:schemeClr>
          </a:solidFill>
          <a:ln w="25908">
            <a:solidFill>
              <a:srgbClr val="FFFFFF"/>
            </a:solidFill>
          </a:ln>
        </p:spPr>
        <p:txBody>
          <a:bodyPr wrap="square" lIns="0" tIns="0" rIns="0" bIns="0" rtlCol="0"/>
          <a:lstStyle/>
          <a:p>
            <a:endParaRPr/>
          </a:p>
        </p:txBody>
      </p:sp>
      <p:sp>
        <p:nvSpPr>
          <p:cNvPr id="26" name="object 35"/>
          <p:cNvSpPr txBox="1"/>
          <p:nvPr/>
        </p:nvSpPr>
        <p:spPr>
          <a:xfrm>
            <a:off x="2503633" y="4067024"/>
            <a:ext cx="560705" cy="574040"/>
          </a:xfrm>
          <a:prstGeom prst="rect">
            <a:avLst/>
          </a:prstGeom>
        </p:spPr>
        <p:txBody>
          <a:bodyPr vert="horz" wrap="square" lIns="0" tIns="12065" rIns="0" bIns="0" rtlCol="0">
            <a:spAutoFit/>
          </a:bodyPr>
          <a:lstStyle/>
          <a:p>
            <a:pPr marL="190500" marR="5080" indent="-178435">
              <a:lnSpc>
                <a:spcPct val="128600"/>
              </a:lnSpc>
              <a:spcBef>
                <a:spcPts val="95"/>
              </a:spcBef>
            </a:pPr>
            <a:r>
              <a:rPr sz="1400" dirty="0">
                <a:solidFill>
                  <a:srgbClr val="FFFFFF"/>
                </a:solidFill>
                <a:latin typeface="微软雅黑"/>
                <a:cs typeface="微软雅黑"/>
              </a:rPr>
              <a:t>自然灾 害</a:t>
            </a:r>
            <a:endParaRPr sz="1400" dirty="0">
              <a:latin typeface="微软雅黑"/>
              <a:cs typeface="微软雅黑"/>
            </a:endParaRPr>
          </a:p>
        </p:txBody>
      </p:sp>
      <p:sp>
        <p:nvSpPr>
          <p:cNvPr id="27" name="object 36"/>
          <p:cNvSpPr/>
          <p:nvPr/>
        </p:nvSpPr>
        <p:spPr>
          <a:xfrm>
            <a:off x="3160542" y="3823496"/>
            <a:ext cx="238125" cy="257810"/>
          </a:xfrm>
          <a:custGeom>
            <a:avLst/>
            <a:gdLst/>
            <a:ahLst/>
            <a:cxnLst/>
            <a:rect l="l" t="t" r="r" b="b"/>
            <a:pathLst>
              <a:path w="238125" h="257810">
                <a:moveTo>
                  <a:pt x="58673" y="0"/>
                </a:moveTo>
                <a:lnTo>
                  <a:pt x="93090" y="47371"/>
                </a:lnTo>
                <a:lnTo>
                  <a:pt x="0" y="115062"/>
                </a:lnTo>
                <a:lnTo>
                  <a:pt x="103377" y="257429"/>
                </a:lnTo>
                <a:lnTo>
                  <a:pt x="196469" y="189737"/>
                </a:lnTo>
                <a:lnTo>
                  <a:pt x="232790" y="189737"/>
                </a:lnTo>
                <a:lnTo>
                  <a:pt x="237997" y="50927"/>
                </a:lnTo>
                <a:lnTo>
                  <a:pt x="58673" y="0"/>
                </a:lnTo>
                <a:close/>
              </a:path>
              <a:path w="238125" h="257810">
                <a:moveTo>
                  <a:pt x="232790" y="189737"/>
                </a:moveTo>
                <a:lnTo>
                  <a:pt x="196469" y="189737"/>
                </a:lnTo>
                <a:lnTo>
                  <a:pt x="231012" y="237109"/>
                </a:lnTo>
                <a:lnTo>
                  <a:pt x="232790" y="189737"/>
                </a:lnTo>
                <a:close/>
              </a:path>
            </a:pathLst>
          </a:custGeom>
          <a:solidFill>
            <a:schemeClr val="accent1">
              <a:lumMod val="60000"/>
              <a:lumOff val="40000"/>
            </a:schemeClr>
          </a:solidFill>
        </p:spPr>
        <p:txBody>
          <a:bodyPr wrap="square" lIns="0" tIns="0" rIns="0" bIns="0" rtlCol="0"/>
          <a:lstStyle/>
          <a:p>
            <a:endParaRPr/>
          </a:p>
        </p:txBody>
      </p:sp>
      <p:grpSp>
        <p:nvGrpSpPr>
          <p:cNvPr id="29" name="组合 28">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37" name="矩形 36">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8112108" y="2564033"/>
            <a:ext cx="1167190" cy="584775"/>
          </a:xfrm>
          <a:prstGeom prst="rect">
            <a:avLst/>
          </a:prstGeom>
          <a:noFill/>
        </p:spPr>
        <p:txBody>
          <a:bodyPr wrap="square" rtlCol="0">
            <a:spAutoFit/>
          </a:bodyPr>
          <a:lstStyle/>
          <a:p>
            <a:r>
              <a:rPr lang="zh-CN" altLang="en-US" sz="1600" dirty="0" smtClean="0"/>
              <a:t>话题参与者组织化</a:t>
            </a:r>
            <a:endParaRPr lang="zh-CN" altLang="en-US" sz="1600" dirty="0"/>
          </a:p>
        </p:txBody>
      </p:sp>
      <p:sp>
        <p:nvSpPr>
          <p:cNvPr id="43" name="文本框 42"/>
          <p:cNvSpPr txBox="1"/>
          <p:nvPr/>
        </p:nvSpPr>
        <p:spPr>
          <a:xfrm>
            <a:off x="3430682" y="3283968"/>
            <a:ext cx="842252" cy="584775"/>
          </a:xfrm>
          <a:prstGeom prst="rect">
            <a:avLst/>
          </a:prstGeom>
          <a:noFill/>
        </p:spPr>
        <p:txBody>
          <a:bodyPr wrap="square" rtlCol="0">
            <a:spAutoFit/>
          </a:bodyPr>
          <a:lstStyle/>
          <a:p>
            <a:pPr algn="ctr"/>
            <a:r>
              <a:rPr lang="zh-CN" altLang="en-US" sz="1600" dirty="0" smtClean="0">
                <a:solidFill>
                  <a:schemeClr val="bg1"/>
                </a:solidFill>
              </a:rPr>
              <a:t>社会问题</a:t>
            </a:r>
            <a:endParaRPr lang="zh-CN" altLang="en-US" sz="1600" dirty="0">
              <a:solidFill>
                <a:schemeClr val="bg1"/>
              </a:solidFill>
            </a:endParaRPr>
          </a:p>
        </p:txBody>
      </p:sp>
      <p:sp>
        <p:nvSpPr>
          <p:cNvPr id="40" name="椭圆 39">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63</a:t>
            </a:fld>
            <a:endParaRPr lang="zh-CN" altLang="en-US"/>
          </a:p>
        </p:txBody>
      </p:sp>
    </p:spTree>
    <p:extLst>
      <p:ext uri="{BB962C8B-B14F-4D97-AF65-F5344CB8AC3E}">
        <p14:creationId xmlns:p14="http://schemas.microsoft.com/office/powerpoint/2010/main" val="214186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1143262" y="1729167"/>
            <a:ext cx="855980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E3E3E"/>
                </a:solidFill>
                <a:latin typeface="微软雅黑"/>
                <a:cs typeface="微软雅黑"/>
              </a:rPr>
              <a:t>三是信息技术的快速变革对现有舆论管理手段带来了新的挑战。</a:t>
            </a:r>
            <a:endParaRPr sz="2400">
              <a:latin typeface="微软雅黑"/>
              <a:cs typeface="微软雅黑"/>
            </a:endParaRPr>
          </a:p>
        </p:txBody>
      </p:sp>
      <p:sp>
        <p:nvSpPr>
          <p:cNvPr id="5" name="object 14"/>
          <p:cNvSpPr/>
          <p:nvPr/>
        </p:nvSpPr>
        <p:spPr>
          <a:xfrm>
            <a:off x="2043082" y="2600184"/>
            <a:ext cx="1704339" cy="3419093"/>
          </a:xfrm>
          <a:custGeom>
            <a:avLst/>
            <a:gdLst/>
            <a:ahLst/>
            <a:cxnLst/>
            <a:rect l="l" t="t" r="r" b="b"/>
            <a:pathLst>
              <a:path w="1704339" h="3406140">
                <a:moveTo>
                  <a:pt x="1703832" y="0"/>
                </a:moveTo>
                <a:lnTo>
                  <a:pt x="1655324" y="677"/>
                </a:lnTo>
                <a:lnTo>
                  <a:pt x="1607152" y="2696"/>
                </a:lnTo>
                <a:lnTo>
                  <a:pt x="1559333" y="6039"/>
                </a:lnTo>
                <a:lnTo>
                  <a:pt x="1511886" y="10688"/>
                </a:lnTo>
                <a:lnTo>
                  <a:pt x="1464829" y="16625"/>
                </a:lnTo>
                <a:lnTo>
                  <a:pt x="1418179" y="23833"/>
                </a:lnTo>
                <a:lnTo>
                  <a:pt x="1371954" y="32292"/>
                </a:lnTo>
                <a:lnTo>
                  <a:pt x="1326173" y="41986"/>
                </a:lnTo>
                <a:lnTo>
                  <a:pt x="1280853" y="52896"/>
                </a:lnTo>
                <a:lnTo>
                  <a:pt x="1236013" y="65004"/>
                </a:lnTo>
                <a:lnTo>
                  <a:pt x="1191670" y="78293"/>
                </a:lnTo>
                <a:lnTo>
                  <a:pt x="1147843" y="92743"/>
                </a:lnTo>
                <a:lnTo>
                  <a:pt x="1104549" y="108339"/>
                </a:lnTo>
                <a:lnTo>
                  <a:pt x="1061806" y="125060"/>
                </a:lnTo>
                <a:lnTo>
                  <a:pt x="1019633" y="142890"/>
                </a:lnTo>
                <a:lnTo>
                  <a:pt x="978047" y="161810"/>
                </a:lnTo>
                <a:lnTo>
                  <a:pt x="937067" y="181803"/>
                </a:lnTo>
                <a:lnTo>
                  <a:pt x="896709" y="202850"/>
                </a:lnTo>
                <a:lnTo>
                  <a:pt x="856993" y="224934"/>
                </a:lnTo>
                <a:lnTo>
                  <a:pt x="817937" y="248036"/>
                </a:lnTo>
                <a:lnTo>
                  <a:pt x="779557" y="272139"/>
                </a:lnTo>
                <a:lnTo>
                  <a:pt x="741873" y="297224"/>
                </a:lnTo>
                <a:lnTo>
                  <a:pt x="704902" y="323274"/>
                </a:lnTo>
                <a:lnTo>
                  <a:pt x="668663" y="350271"/>
                </a:lnTo>
                <a:lnTo>
                  <a:pt x="633172" y="378196"/>
                </a:lnTo>
                <a:lnTo>
                  <a:pt x="598449" y="407032"/>
                </a:lnTo>
                <a:lnTo>
                  <a:pt x="564511" y="436760"/>
                </a:lnTo>
                <a:lnTo>
                  <a:pt x="531376" y="467364"/>
                </a:lnTo>
                <a:lnTo>
                  <a:pt x="499062" y="498824"/>
                </a:lnTo>
                <a:lnTo>
                  <a:pt x="467587" y="531123"/>
                </a:lnTo>
                <a:lnTo>
                  <a:pt x="436970" y="564242"/>
                </a:lnTo>
                <a:lnTo>
                  <a:pt x="407227" y="598165"/>
                </a:lnTo>
                <a:lnTo>
                  <a:pt x="378378" y="632872"/>
                </a:lnTo>
                <a:lnTo>
                  <a:pt x="350439" y="668347"/>
                </a:lnTo>
                <a:lnTo>
                  <a:pt x="323430" y="704570"/>
                </a:lnTo>
                <a:lnTo>
                  <a:pt x="297368" y="741524"/>
                </a:lnTo>
                <a:lnTo>
                  <a:pt x="272271" y="779191"/>
                </a:lnTo>
                <a:lnTo>
                  <a:pt x="248156" y="817553"/>
                </a:lnTo>
                <a:lnTo>
                  <a:pt x="225043" y="856592"/>
                </a:lnTo>
                <a:lnTo>
                  <a:pt x="202949" y="896291"/>
                </a:lnTo>
                <a:lnTo>
                  <a:pt x="181892" y="936630"/>
                </a:lnTo>
                <a:lnTo>
                  <a:pt x="161889" y="977593"/>
                </a:lnTo>
                <a:lnTo>
                  <a:pt x="142960" y="1019160"/>
                </a:lnTo>
                <a:lnTo>
                  <a:pt x="125121" y="1061315"/>
                </a:lnTo>
                <a:lnTo>
                  <a:pt x="108392" y="1104039"/>
                </a:lnTo>
                <a:lnTo>
                  <a:pt x="92789" y="1147314"/>
                </a:lnTo>
                <a:lnTo>
                  <a:pt x="78331" y="1191122"/>
                </a:lnTo>
                <a:lnTo>
                  <a:pt x="65036" y="1235446"/>
                </a:lnTo>
                <a:lnTo>
                  <a:pt x="52922" y="1280267"/>
                </a:lnTo>
                <a:lnTo>
                  <a:pt x="42007" y="1325568"/>
                </a:lnTo>
                <a:lnTo>
                  <a:pt x="32308" y="1371329"/>
                </a:lnTo>
                <a:lnTo>
                  <a:pt x="23844" y="1417534"/>
                </a:lnTo>
                <a:lnTo>
                  <a:pt x="16633" y="1464165"/>
                </a:lnTo>
                <a:lnTo>
                  <a:pt x="10693" y="1511203"/>
                </a:lnTo>
                <a:lnTo>
                  <a:pt x="6042" y="1558630"/>
                </a:lnTo>
                <a:lnTo>
                  <a:pt x="2697" y="1606429"/>
                </a:lnTo>
                <a:lnTo>
                  <a:pt x="677" y="1654582"/>
                </a:lnTo>
                <a:lnTo>
                  <a:pt x="0" y="1703070"/>
                </a:lnTo>
                <a:lnTo>
                  <a:pt x="677" y="1751557"/>
                </a:lnTo>
                <a:lnTo>
                  <a:pt x="2697" y="1799710"/>
                </a:lnTo>
                <a:lnTo>
                  <a:pt x="6042" y="1847509"/>
                </a:lnTo>
                <a:lnTo>
                  <a:pt x="10693" y="1894936"/>
                </a:lnTo>
                <a:lnTo>
                  <a:pt x="16633" y="1941974"/>
                </a:lnTo>
                <a:lnTo>
                  <a:pt x="23844" y="1988605"/>
                </a:lnTo>
                <a:lnTo>
                  <a:pt x="32308" y="2034810"/>
                </a:lnTo>
                <a:lnTo>
                  <a:pt x="42007" y="2080571"/>
                </a:lnTo>
                <a:lnTo>
                  <a:pt x="52922" y="2125872"/>
                </a:lnTo>
                <a:lnTo>
                  <a:pt x="65036" y="2170693"/>
                </a:lnTo>
                <a:lnTo>
                  <a:pt x="78331" y="2215017"/>
                </a:lnTo>
                <a:lnTo>
                  <a:pt x="92789" y="2258825"/>
                </a:lnTo>
                <a:lnTo>
                  <a:pt x="108392" y="2302100"/>
                </a:lnTo>
                <a:lnTo>
                  <a:pt x="125121" y="2344824"/>
                </a:lnTo>
                <a:lnTo>
                  <a:pt x="142960" y="2386979"/>
                </a:lnTo>
                <a:lnTo>
                  <a:pt x="161889" y="2428546"/>
                </a:lnTo>
                <a:lnTo>
                  <a:pt x="181892" y="2469509"/>
                </a:lnTo>
                <a:lnTo>
                  <a:pt x="202949" y="2509848"/>
                </a:lnTo>
                <a:lnTo>
                  <a:pt x="225043" y="2549547"/>
                </a:lnTo>
                <a:lnTo>
                  <a:pt x="248156" y="2588586"/>
                </a:lnTo>
                <a:lnTo>
                  <a:pt x="272271" y="2626948"/>
                </a:lnTo>
                <a:lnTo>
                  <a:pt x="297368" y="2664615"/>
                </a:lnTo>
                <a:lnTo>
                  <a:pt x="323430" y="2701569"/>
                </a:lnTo>
                <a:lnTo>
                  <a:pt x="350439" y="2737792"/>
                </a:lnTo>
                <a:lnTo>
                  <a:pt x="378378" y="2773267"/>
                </a:lnTo>
                <a:lnTo>
                  <a:pt x="407227" y="2807974"/>
                </a:lnTo>
                <a:lnTo>
                  <a:pt x="436970" y="2841897"/>
                </a:lnTo>
                <a:lnTo>
                  <a:pt x="467587" y="2875016"/>
                </a:lnTo>
                <a:lnTo>
                  <a:pt x="499062" y="2907315"/>
                </a:lnTo>
                <a:lnTo>
                  <a:pt x="531376" y="2938775"/>
                </a:lnTo>
                <a:lnTo>
                  <a:pt x="564511" y="2969379"/>
                </a:lnTo>
                <a:lnTo>
                  <a:pt x="598449" y="2999107"/>
                </a:lnTo>
                <a:lnTo>
                  <a:pt x="633172" y="3027943"/>
                </a:lnTo>
                <a:lnTo>
                  <a:pt x="668663" y="3055868"/>
                </a:lnTo>
                <a:lnTo>
                  <a:pt x="704902" y="3082865"/>
                </a:lnTo>
                <a:lnTo>
                  <a:pt x="741873" y="3108915"/>
                </a:lnTo>
                <a:lnTo>
                  <a:pt x="779557" y="3134000"/>
                </a:lnTo>
                <a:lnTo>
                  <a:pt x="817937" y="3158103"/>
                </a:lnTo>
                <a:lnTo>
                  <a:pt x="856993" y="3181205"/>
                </a:lnTo>
                <a:lnTo>
                  <a:pt x="896709" y="3203289"/>
                </a:lnTo>
                <a:lnTo>
                  <a:pt x="937067" y="3224336"/>
                </a:lnTo>
                <a:lnTo>
                  <a:pt x="978047" y="3244329"/>
                </a:lnTo>
                <a:lnTo>
                  <a:pt x="1019633" y="3263249"/>
                </a:lnTo>
                <a:lnTo>
                  <a:pt x="1061806" y="3281079"/>
                </a:lnTo>
                <a:lnTo>
                  <a:pt x="1104549" y="3297800"/>
                </a:lnTo>
                <a:lnTo>
                  <a:pt x="1147843" y="3313396"/>
                </a:lnTo>
                <a:lnTo>
                  <a:pt x="1191670" y="3327846"/>
                </a:lnTo>
                <a:lnTo>
                  <a:pt x="1236013" y="3341135"/>
                </a:lnTo>
                <a:lnTo>
                  <a:pt x="1280853" y="3353243"/>
                </a:lnTo>
                <a:lnTo>
                  <a:pt x="1326173" y="3364153"/>
                </a:lnTo>
                <a:lnTo>
                  <a:pt x="1371954" y="3373847"/>
                </a:lnTo>
                <a:lnTo>
                  <a:pt x="1418179" y="3382306"/>
                </a:lnTo>
                <a:lnTo>
                  <a:pt x="1464829" y="3389514"/>
                </a:lnTo>
                <a:lnTo>
                  <a:pt x="1511886" y="3395451"/>
                </a:lnTo>
                <a:lnTo>
                  <a:pt x="1559333" y="3400100"/>
                </a:lnTo>
                <a:lnTo>
                  <a:pt x="1607152" y="3403443"/>
                </a:lnTo>
                <a:lnTo>
                  <a:pt x="1655324" y="3405462"/>
                </a:lnTo>
                <a:lnTo>
                  <a:pt x="1703832" y="3406140"/>
                </a:lnTo>
                <a:lnTo>
                  <a:pt x="1703832" y="0"/>
                </a:lnTo>
                <a:close/>
              </a:path>
            </a:pathLst>
          </a:custGeom>
          <a:solidFill>
            <a:srgbClr val="DF635A"/>
          </a:solidFill>
        </p:spPr>
        <p:txBody>
          <a:bodyPr wrap="square" lIns="0" tIns="0" rIns="0" bIns="0" rtlCol="0"/>
          <a:lstStyle/>
          <a:p>
            <a:endParaRPr/>
          </a:p>
        </p:txBody>
      </p:sp>
      <p:sp>
        <p:nvSpPr>
          <p:cNvPr id="6" name="object 15"/>
          <p:cNvSpPr/>
          <p:nvPr/>
        </p:nvSpPr>
        <p:spPr>
          <a:xfrm>
            <a:off x="2016414" y="2296160"/>
            <a:ext cx="1704339" cy="3731532"/>
          </a:xfrm>
          <a:custGeom>
            <a:avLst/>
            <a:gdLst/>
            <a:ahLst/>
            <a:cxnLst/>
            <a:rect l="l" t="t" r="r" b="b"/>
            <a:pathLst>
              <a:path w="1704339" h="3406140">
                <a:moveTo>
                  <a:pt x="1703832" y="3406140"/>
                </a:moveTo>
                <a:lnTo>
                  <a:pt x="1655324" y="3405462"/>
                </a:lnTo>
                <a:lnTo>
                  <a:pt x="1607152" y="3403443"/>
                </a:lnTo>
                <a:lnTo>
                  <a:pt x="1559333" y="3400100"/>
                </a:lnTo>
                <a:lnTo>
                  <a:pt x="1511886" y="3395451"/>
                </a:lnTo>
                <a:lnTo>
                  <a:pt x="1464829" y="3389514"/>
                </a:lnTo>
                <a:lnTo>
                  <a:pt x="1418179" y="3382306"/>
                </a:lnTo>
                <a:lnTo>
                  <a:pt x="1371954" y="3373847"/>
                </a:lnTo>
                <a:lnTo>
                  <a:pt x="1326173" y="3364153"/>
                </a:lnTo>
                <a:lnTo>
                  <a:pt x="1280853" y="3353243"/>
                </a:lnTo>
                <a:lnTo>
                  <a:pt x="1236013" y="3341135"/>
                </a:lnTo>
                <a:lnTo>
                  <a:pt x="1191670" y="3327846"/>
                </a:lnTo>
                <a:lnTo>
                  <a:pt x="1147843" y="3313396"/>
                </a:lnTo>
                <a:lnTo>
                  <a:pt x="1104549" y="3297800"/>
                </a:lnTo>
                <a:lnTo>
                  <a:pt x="1061806" y="3281079"/>
                </a:lnTo>
                <a:lnTo>
                  <a:pt x="1019633" y="3263249"/>
                </a:lnTo>
                <a:lnTo>
                  <a:pt x="978047" y="3244329"/>
                </a:lnTo>
                <a:lnTo>
                  <a:pt x="937067" y="3224336"/>
                </a:lnTo>
                <a:lnTo>
                  <a:pt x="896709" y="3203289"/>
                </a:lnTo>
                <a:lnTo>
                  <a:pt x="856993" y="3181205"/>
                </a:lnTo>
                <a:lnTo>
                  <a:pt x="817937" y="3158103"/>
                </a:lnTo>
                <a:lnTo>
                  <a:pt x="779557" y="3134000"/>
                </a:lnTo>
                <a:lnTo>
                  <a:pt x="741873" y="3108915"/>
                </a:lnTo>
                <a:lnTo>
                  <a:pt x="704902" y="3082865"/>
                </a:lnTo>
                <a:lnTo>
                  <a:pt x="668663" y="3055868"/>
                </a:lnTo>
                <a:lnTo>
                  <a:pt x="633172" y="3027943"/>
                </a:lnTo>
                <a:lnTo>
                  <a:pt x="598449" y="2999107"/>
                </a:lnTo>
                <a:lnTo>
                  <a:pt x="564511" y="2969379"/>
                </a:lnTo>
                <a:lnTo>
                  <a:pt x="531376" y="2938775"/>
                </a:lnTo>
                <a:lnTo>
                  <a:pt x="499062" y="2907315"/>
                </a:lnTo>
                <a:lnTo>
                  <a:pt x="467587" y="2875016"/>
                </a:lnTo>
                <a:lnTo>
                  <a:pt x="436970" y="2841897"/>
                </a:lnTo>
                <a:lnTo>
                  <a:pt x="407227" y="2807974"/>
                </a:lnTo>
                <a:lnTo>
                  <a:pt x="378378" y="2773267"/>
                </a:lnTo>
                <a:lnTo>
                  <a:pt x="350439" y="2737792"/>
                </a:lnTo>
                <a:lnTo>
                  <a:pt x="323430" y="2701569"/>
                </a:lnTo>
                <a:lnTo>
                  <a:pt x="297368" y="2664615"/>
                </a:lnTo>
                <a:lnTo>
                  <a:pt x="272271" y="2626948"/>
                </a:lnTo>
                <a:lnTo>
                  <a:pt x="248156" y="2588586"/>
                </a:lnTo>
                <a:lnTo>
                  <a:pt x="225043" y="2549547"/>
                </a:lnTo>
                <a:lnTo>
                  <a:pt x="202949" y="2509848"/>
                </a:lnTo>
                <a:lnTo>
                  <a:pt x="181892" y="2469509"/>
                </a:lnTo>
                <a:lnTo>
                  <a:pt x="161889" y="2428546"/>
                </a:lnTo>
                <a:lnTo>
                  <a:pt x="142960" y="2386979"/>
                </a:lnTo>
                <a:lnTo>
                  <a:pt x="125121" y="2344824"/>
                </a:lnTo>
                <a:lnTo>
                  <a:pt x="108392" y="2302100"/>
                </a:lnTo>
                <a:lnTo>
                  <a:pt x="92789" y="2258825"/>
                </a:lnTo>
                <a:lnTo>
                  <a:pt x="78331" y="2215017"/>
                </a:lnTo>
                <a:lnTo>
                  <a:pt x="65036" y="2170693"/>
                </a:lnTo>
                <a:lnTo>
                  <a:pt x="52922" y="2125872"/>
                </a:lnTo>
                <a:lnTo>
                  <a:pt x="42007" y="2080571"/>
                </a:lnTo>
                <a:lnTo>
                  <a:pt x="32308" y="2034810"/>
                </a:lnTo>
                <a:lnTo>
                  <a:pt x="23844" y="1988605"/>
                </a:lnTo>
                <a:lnTo>
                  <a:pt x="16633" y="1941974"/>
                </a:lnTo>
                <a:lnTo>
                  <a:pt x="10693" y="1894936"/>
                </a:lnTo>
                <a:lnTo>
                  <a:pt x="6042" y="1847509"/>
                </a:lnTo>
                <a:lnTo>
                  <a:pt x="2697" y="1799710"/>
                </a:lnTo>
                <a:lnTo>
                  <a:pt x="677" y="1751557"/>
                </a:lnTo>
                <a:lnTo>
                  <a:pt x="0" y="1703070"/>
                </a:lnTo>
                <a:lnTo>
                  <a:pt x="677" y="1654582"/>
                </a:lnTo>
                <a:lnTo>
                  <a:pt x="2697" y="1606429"/>
                </a:lnTo>
                <a:lnTo>
                  <a:pt x="6042" y="1558630"/>
                </a:lnTo>
                <a:lnTo>
                  <a:pt x="10693" y="1511203"/>
                </a:lnTo>
                <a:lnTo>
                  <a:pt x="16633" y="1464165"/>
                </a:lnTo>
                <a:lnTo>
                  <a:pt x="23844" y="1417534"/>
                </a:lnTo>
                <a:lnTo>
                  <a:pt x="32308" y="1371329"/>
                </a:lnTo>
                <a:lnTo>
                  <a:pt x="42007" y="1325568"/>
                </a:lnTo>
                <a:lnTo>
                  <a:pt x="52922" y="1280267"/>
                </a:lnTo>
                <a:lnTo>
                  <a:pt x="65036" y="1235446"/>
                </a:lnTo>
                <a:lnTo>
                  <a:pt x="78331" y="1191122"/>
                </a:lnTo>
                <a:lnTo>
                  <a:pt x="92789" y="1147314"/>
                </a:lnTo>
                <a:lnTo>
                  <a:pt x="108392" y="1104039"/>
                </a:lnTo>
                <a:lnTo>
                  <a:pt x="125121" y="1061315"/>
                </a:lnTo>
                <a:lnTo>
                  <a:pt x="142960" y="1019160"/>
                </a:lnTo>
                <a:lnTo>
                  <a:pt x="161889" y="977593"/>
                </a:lnTo>
                <a:lnTo>
                  <a:pt x="181892" y="936630"/>
                </a:lnTo>
                <a:lnTo>
                  <a:pt x="202949" y="896291"/>
                </a:lnTo>
                <a:lnTo>
                  <a:pt x="225043" y="856592"/>
                </a:lnTo>
                <a:lnTo>
                  <a:pt x="248156" y="817553"/>
                </a:lnTo>
                <a:lnTo>
                  <a:pt x="272271" y="779191"/>
                </a:lnTo>
                <a:lnTo>
                  <a:pt x="297368" y="741524"/>
                </a:lnTo>
                <a:lnTo>
                  <a:pt x="323430" y="704570"/>
                </a:lnTo>
                <a:lnTo>
                  <a:pt x="350439" y="668347"/>
                </a:lnTo>
                <a:lnTo>
                  <a:pt x="378378" y="632872"/>
                </a:lnTo>
                <a:lnTo>
                  <a:pt x="407227" y="598165"/>
                </a:lnTo>
                <a:lnTo>
                  <a:pt x="436970" y="564242"/>
                </a:lnTo>
                <a:lnTo>
                  <a:pt x="467587" y="531123"/>
                </a:lnTo>
                <a:lnTo>
                  <a:pt x="499062" y="498824"/>
                </a:lnTo>
                <a:lnTo>
                  <a:pt x="531376" y="467364"/>
                </a:lnTo>
                <a:lnTo>
                  <a:pt x="564511" y="436760"/>
                </a:lnTo>
                <a:lnTo>
                  <a:pt x="598449" y="407032"/>
                </a:lnTo>
                <a:lnTo>
                  <a:pt x="633172" y="378196"/>
                </a:lnTo>
                <a:lnTo>
                  <a:pt x="668663" y="350271"/>
                </a:lnTo>
                <a:lnTo>
                  <a:pt x="704902" y="323274"/>
                </a:lnTo>
                <a:lnTo>
                  <a:pt x="741873" y="297224"/>
                </a:lnTo>
                <a:lnTo>
                  <a:pt x="779557" y="272139"/>
                </a:lnTo>
                <a:lnTo>
                  <a:pt x="817937" y="248036"/>
                </a:lnTo>
                <a:lnTo>
                  <a:pt x="856993" y="224934"/>
                </a:lnTo>
                <a:lnTo>
                  <a:pt x="896709" y="202850"/>
                </a:lnTo>
                <a:lnTo>
                  <a:pt x="937067" y="181803"/>
                </a:lnTo>
                <a:lnTo>
                  <a:pt x="978047" y="161810"/>
                </a:lnTo>
                <a:lnTo>
                  <a:pt x="1019633" y="142890"/>
                </a:lnTo>
                <a:lnTo>
                  <a:pt x="1061806" y="125060"/>
                </a:lnTo>
                <a:lnTo>
                  <a:pt x="1104549" y="108339"/>
                </a:lnTo>
                <a:lnTo>
                  <a:pt x="1147843" y="92743"/>
                </a:lnTo>
                <a:lnTo>
                  <a:pt x="1191670" y="78293"/>
                </a:lnTo>
                <a:lnTo>
                  <a:pt x="1236013" y="65004"/>
                </a:lnTo>
                <a:lnTo>
                  <a:pt x="1280853" y="52896"/>
                </a:lnTo>
                <a:lnTo>
                  <a:pt x="1326173" y="41986"/>
                </a:lnTo>
                <a:lnTo>
                  <a:pt x="1371954" y="32292"/>
                </a:lnTo>
                <a:lnTo>
                  <a:pt x="1418179" y="23833"/>
                </a:lnTo>
                <a:lnTo>
                  <a:pt x="1464829" y="16625"/>
                </a:lnTo>
                <a:lnTo>
                  <a:pt x="1511886" y="10688"/>
                </a:lnTo>
                <a:lnTo>
                  <a:pt x="1559333" y="6039"/>
                </a:lnTo>
                <a:lnTo>
                  <a:pt x="1607152" y="2696"/>
                </a:lnTo>
                <a:lnTo>
                  <a:pt x="1655324" y="677"/>
                </a:lnTo>
                <a:lnTo>
                  <a:pt x="1703832" y="0"/>
                </a:lnTo>
                <a:lnTo>
                  <a:pt x="1703832" y="1703070"/>
                </a:lnTo>
                <a:lnTo>
                  <a:pt x="1703832" y="3406140"/>
                </a:lnTo>
                <a:close/>
              </a:path>
            </a:pathLst>
          </a:custGeom>
          <a:ln w="25908">
            <a:solidFill>
              <a:srgbClr val="FFFFFF"/>
            </a:solidFill>
          </a:ln>
        </p:spPr>
        <p:txBody>
          <a:bodyPr wrap="square" lIns="0" tIns="0" rIns="0" bIns="0" rtlCol="0"/>
          <a:lstStyle/>
          <a:p>
            <a:endParaRPr/>
          </a:p>
        </p:txBody>
      </p:sp>
      <p:sp>
        <p:nvSpPr>
          <p:cNvPr id="7" name="object 16"/>
          <p:cNvSpPr/>
          <p:nvPr/>
        </p:nvSpPr>
        <p:spPr>
          <a:xfrm>
            <a:off x="2491138" y="3337038"/>
            <a:ext cx="1256030" cy="2512060"/>
          </a:xfrm>
          <a:custGeom>
            <a:avLst/>
            <a:gdLst/>
            <a:ahLst/>
            <a:cxnLst/>
            <a:rect l="l" t="t" r="r" b="b"/>
            <a:pathLst>
              <a:path w="1256029" h="2512060">
                <a:moveTo>
                  <a:pt x="1255776" y="0"/>
                </a:moveTo>
                <a:lnTo>
                  <a:pt x="1207607" y="906"/>
                </a:lnTo>
                <a:lnTo>
                  <a:pt x="1159897" y="3605"/>
                </a:lnTo>
                <a:lnTo>
                  <a:pt x="1112678" y="8063"/>
                </a:lnTo>
                <a:lnTo>
                  <a:pt x="1065983" y="14248"/>
                </a:lnTo>
                <a:lnTo>
                  <a:pt x="1019845" y="22127"/>
                </a:lnTo>
                <a:lnTo>
                  <a:pt x="974294" y="31669"/>
                </a:lnTo>
                <a:lnTo>
                  <a:pt x="929366" y="42839"/>
                </a:lnTo>
                <a:lnTo>
                  <a:pt x="885090" y="55606"/>
                </a:lnTo>
                <a:lnTo>
                  <a:pt x="841502" y="69938"/>
                </a:lnTo>
                <a:lnTo>
                  <a:pt x="798632" y="85801"/>
                </a:lnTo>
                <a:lnTo>
                  <a:pt x="756513" y="103164"/>
                </a:lnTo>
                <a:lnTo>
                  <a:pt x="715178" y="121993"/>
                </a:lnTo>
                <a:lnTo>
                  <a:pt x="674659" y="142257"/>
                </a:lnTo>
                <a:lnTo>
                  <a:pt x="634990" y="163922"/>
                </a:lnTo>
                <a:lnTo>
                  <a:pt x="596202" y="186956"/>
                </a:lnTo>
                <a:lnTo>
                  <a:pt x="558327" y="211327"/>
                </a:lnTo>
                <a:lnTo>
                  <a:pt x="521399" y="237002"/>
                </a:lnTo>
                <a:lnTo>
                  <a:pt x="485450" y="263949"/>
                </a:lnTo>
                <a:lnTo>
                  <a:pt x="450513" y="292135"/>
                </a:lnTo>
                <a:lnTo>
                  <a:pt x="416619" y="321528"/>
                </a:lnTo>
                <a:lnTo>
                  <a:pt x="383802" y="352094"/>
                </a:lnTo>
                <a:lnTo>
                  <a:pt x="352094" y="383802"/>
                </a:lnTo>
                <a:lnTo>
                  <a:pt x="321528" y="416619"/>
                </a:lnTo>
                <a:lnTo>
                  <a:pt x="292135" y="450513"/>
                </a:lnTo>
                <a:lnTo>
                  <a:pt x="263949" y="485450"/>
                </a:lnTo>
                <a:lnTo>
                  <a:pt x="237002" y="521399"/>
                </a:lnTo>
                <a:lnTo>
                  <a:pt x="211327" y="558327"/>
                </a:lnTo>
                <a:lnTo>
                  <a:pt x="186956" y="596202"/>
                </a:lnTo>
                <a:lnTo>
                  <a:pt x="163922" y="634990"/>
                </a:lnTo>
                <a:lnTo>
                  <a:pt x="142257" y="674659"/>
                </a:lnTo>
                <a:lnTo>
                  <a:pt x="121993" y="715178"/>
                </a:lnTo>
                <a:lnTo>
                  <a:pt x="103164" y="756513"/>
                </a:lnTo>
                <a:lnTo>
                  <a:pt x="85801" y="798632"/>
                </a:lnTo>
                <a:lnTo>
                  <a:pt x="69938" y="841502"/>
                </a:lnTo>
                <a:lnTo>
                  <a:pt x="55606" y="885090"/>
                </a:lnTo>
                <a:lnTo>
                  <a:pt x="42839" y="929366"/>
                </a:lnTo>
                <a:lnTo>
                  <a:pt x="31669" y="974294"/>
                </a:lnTo>
                <a:lnTo>
                  <a:pt x="22127" y="1019845"/>
                </a:lnTo>
                <a:lnTo>
                  <a:pt x="14248" y="1065983"/>
                </a:lnTo>
                <a:lnTo>
                  <a:pt x="8063" y="1112678"/>
                </a:lnTo>
                <a:lnTo>
                  <a:pt x="3605" y="1159897"/>
                </a:lnTo>
                <a:lnTo>
                  <a:pt x="906" y="1207607"/>
                </a:lnTo>
                <a:lnTo>
                  <a:pt x="0" y="1255776"/>
                </a:lnTo>
                <a:lnTo>
                  <a:pt x="906" y="1303944"/>
                </a:lnTo>
                <a:lnTo>
                  <a:pt x="3605" y="1351654"/>
                </a:lnTo>
                <a:lnTo>
                  <a:pt x="8063" y="1398873"/>
                </a:lnTo>
                <a:lnTo>
                  <a:pt x="14248" y="1445568"/>
                </a:lnTo>
                <a:lnTo>
                  <a:pt x="22127" y="1491706"/>
                </a:lnTo>
                <a:lnTo>
                  <a:pt x="31669" y="1537257"/>
                </a:lnTo>
                <a:lnTo>
                  <a:pt x="42839" y="1582185"/>
                </a:lnTo>
                <a:lnTo>
                  <a:pt x="55606" y="1626461"/>
                </a:lnTo>
                <a:lnTo>
                  <a:pt x="69938" y="1670049"/>
                </a:lnTo>
                <a:lnTo>
                  <a:pt x="85801" y="1712919"/>
                </a:lnTo>
                <a:lnTo>
                  <a:pt x="103164" y="1755038"/>
                </a:lnTo>
                <a:lnTo>
                  <a:pt x="121993" y="1796373"/>
                </a:lnTo>
                <a:lnTo>
                  <a:pt x="142257" y="1836892"/>
                </a:lnTo>
                <a:lnTo>
                  <a:pt x="163922" y="1876561"/>
                </a:lnTo>
                <a:lnTo>
                  <a:pt x="186956" y="1915349"/>
                </a:lnTo>
                <a:lnTo>
                  <a:pt x="211327" y="1953224"/>
                </a:lnTo>
                <a:lnTo>
                  <a:pt x="237002" y="1990152"/>
                </a:lnTo>
                <a:lnTo>
                  <a:pt x="263949" y="2026101"/>
                </a:lnTo>
                <a:lnTo>
                  <a:pt x="292135" y="2061038"/>
                </a:lnTo>
                <a:lnTo>
                  <a:pt x="321528" y="2094932"/>
                </a:lnTo>
                <a:lnTo>
                  <a:pt x="352094" y="2127749"/>
                </a:lnTo>
                <a:lnTo>
                  <a:pt x="383802" y="2159457"/>
                </a:lnTo>
                <a:lnTo>
                  <a:pt x="416619" y="2190023"/>
                </a:lnTo>
                <a:lnTo>
                  <a:pt x="450513" y="2219416"/>
                </a:lnTo>
                <a:lnTo>
                  <a:pt x="485450" y="2247602"/>
                </a:lnTo>
                <a:lnTo>
                  <a:pt x="521399" y="2274549"/>
                </a:lnTo>
                <a:lnTo>
                  <a:pt x="558327" y="2300224"/>
                </a:lnTo>
                <a:lnTo>
                  <a:pt x="596202" y="2324595"/>
                </a:lnTo>
                <a:lnTo>
                  <a:pt x="634990" y="2347629"/>
                </a:lnTo>
                <a:lnTo>
                  <a:pt x="674659" y="2369294"/>
                </a:lnTo>
                <a:lnTo>
                  <a:pt x="715178" y="2389558"/>
                </a:lnTo>
                <a:lnTo>
                  <a:pt x="756513" y="2408387"/>
                </a:lnTo>
                <a:lnTo>
                  <a:pt x="798632" y="2425750"/>
                </a:lnTo>
                <a:lnTo>
                  <a:pt x="841502" y="2441613"/>
                </a:lnTo>
                <a:lnTo>
                  <a:pt x="885090" y="2455945"/>
                </a:lnTo>
                <a:lnTo>
                  <a:pt x="929366" y="2468712"/>
                </a:lnTo>
                <a:lnTo>
                  <a:pt x="974294" y="2479882"/>
                </a:lnTo>
                <a:lnTo>
                  <a:pt x="1019845" y="2489424"/>
                </a:lnTo>
                <a:lnTo>
                  <a:pt x="1065983" y="2497303"/>
                </a:lnTo>
                <a:lnTo>
                  <a:pt x="1112678" y="2503488"/>
                </a:lnTo>
                <a:lnTo>
                  <a:pt x="1159897" y="2507946"/>
                </a:lnTo>
                <a:lnTo>
                  <a:pt x="1207607" y="2510645"/>
                </a:lnTo>
                <a:lnTo>
                  <a:pt x="1255776" y="2511552"/>
                </a:lnTo>
                <a:lnTo>
                  <a:pt x="1255776" y="0"/>
                </a:lnTo>
                <a:close/>
              </a:path>
            </a:pathLst>
          </a:custGeom>
          <a:solidFill>
            <a:srgbClr val="DF635A"/>
          </a:solidFill>
        </p:spPr>
        <p:txBody>
          <a:bodyPr wrap="square" lIns="0" tIns="0" rIns="0" bIns="0" rtlCol="0"/>
          <a:lstStyle/>
          <a:p>
            <a:endParaRPr/>
          </a:p>
        </p:txBody>
      </p:sp>
      <p:sp>
        <p:nvSpPr>
          <p:cNvPr id="8" name="object 17"/>
          <p:cNvSpPr/>
          <p:nvPr/>
        </p:nvSpPr>
        <p:spPr>
          <a:xfrm>
            <a:off x="2491138" y="3337038"/>
            <a:ext cx="1256030" cy="2512060"/>
          </a:xfrm>
          <a:custGeom>
            <a:avLst/>
            <a:gdLst/>
            <a:ahLst/>
            <a:cxnLst/>
            <a:rect l="l" t="t" r="r" b="b"/>
            <a:pathLst>
              <a:path w="1256029" h="2512060">
                <a:moveTo>
                  <a:pt x="1255776" y="2511552"/>
                </a:moveTo>
                <a:lnTo>
                  <a:pt x="1207607" y="2510645"/>
                </a:lnTo>
                <a:lnTo>
                  <a:pt x="1159897" y="2507946"/>
                </a:lnTo>
                <a:lnTo>
                  <a:pt x="1112678" y="2503488"/>
                </a:lnTo>
                <a:lnTo>
                  <a:pt x="1065983" y="2497303"/>
                </a:lnTo>
                <a:lnTo>
                  <a:pt x="1019845" y="2489424"/>
                </a:lnTo>
                <a:lnTo>
                  <a:pt x="974294" y="2479882"/>
                </a:lnTo>
                <a:lnTo>
                  <a:pt x="929366" y="2468712"/>
                </a:lnTo>
                <a:lnTo>
                  <a:pt x="885090" y="2455945"/>
                </a:lnTo>
                <a:lnTo>
                  <a:pt x="841502" y="2441613"/>
                </a:lnTo>
                <a:lnTo>
                  <a:pt x="798632" y="2425750"/>
                </a:lnTo>
                <a:lnTo>
                  <a:pt x="756513" y="2408387"/>
                </a:lnTo>
                <a:lnTo>
                  <a:pt x="715178" y="2389558"/>
                </a:lnTo>
                <a:lnTo>
                  <a:pt x="674659" y="2369294"/>
                </a:lnTo>
                <a:lnTo>
                  <a:pt x="634990" y="2347629"/>
                </a:lnTo>
                <a:lnTo>
                  <a:pt x="596202" y="2324595"/>
                </a:lnTo>
                <a:lnTo>
                  <a:pt x="558327" y="2300224"/>
                </a:lnTo>
                <a:lnTo>
                  <a:pt x="521399" y="2274549"/>
                </a:lnTo>
                <a:lnTo>
                  <a:pt x="485450" y="2247602"/>
                </a:lnTo>
                <a:lnTo>
                  <a:pt x="450513" y="2219416"/>
                </a:lnTo>
                <a:lnTo>
                  <a:pt x="416619" y="2190023"/>
                </a:lnTo>
                <a:lnTo>
                  <a:pt x="383802" y="2159457"/>
                </a:lnTo>
                <a:lnTo>
                  <a:pt x="352094" y="2127749"/>
                </a:lnTo>
                <a:lnTo>
                  <a:pt x="321528" y="2094932"/>
                </a:lnTo>
                <a:lnTo>
                  <a:pt x="292135" y="2061038"/>
                </a:lnTo>
                <a:lnTo>
                  <a:pt x="263949" y="2026101"/>
                </a:lnTo>
                <a:lnTo>
                  <a:pt x="237002" y="1990152"/>
                </a:lnTo>
                <a:lnTo>
                  <a:pt x="211327" y="1953224"/>
                </a:lnTo>
                <a:lnTo>
                  <a:pt x="186956" y="1915349"/>
                </a:lnTo>
                <a:lnTo>
                  <a:pt x="163922" y="1876561"/>
                </a:lnTo>
                <a:lnTo>
                  <a:pt x="142257" y="1836892"/>
                </a:lnTo>
                <a:lnTo>
                  <a:pt x="121993" y="1796373"/>
                </a:lnTo>
                <a:lnTo>
                  <a:pt x="103164" y="1755038"/>
                </a:lnTo>
                <a:lnTo>
                  <a:pt x="85801" y="1712919"/>
                </a:lnTo>
                <a:lnTo>
                  <a:pt x="69938" y="1670049"/>
                </a:lnTo>
                <a:lnTo>
                  <a:pt x="55606" y="1626461"/>
                </a:lnTo>
                <a:lnTo>
                  <a:pt x="42839" y="1582185"/>
                </a:lnTo>
                <a:lnTo>
                  <a:pt x="31669" y="1537257"/>
                </a:lnTo>
                <a:lnTo>
                  <a:pt x="22127" y="1491706"/>
                </a:lnTo>
                <a:lnTo>
                  <a:pt x="14248" y="1445568"/>
                </a:lnTo>
                <a:lnTo>
                  <a:pt x="8063" y="1398873"/>
                </a:lnTo>
                <a:lnTo>
                  <a:pt x="3605" y="1351654"/>
                </a:lnTo>
                <a:lnTo>
                  <a:pt x="906" y="1303944"/>
                </a:lnTo>
                <a:lnTo>
                  <a:pt x="0" y="1255776"/>
                </a:lnTo>
                <a:lnTo>
                  <a:pt x="906" y="1207607"/>
                </a:lnTo>
                <a:lnTo>
                  <a:pt x="3605" y="1159897"/>
                </a:lnTo>
                <a:lnTo>
                  <a:pt x="8063" y="1112678"/>
                </a:lnTo>
                <a:lnTo>
                  <a:pt x="14248" y="1065983"/>
                </a:lnTo>
                <a:lnTo>
                  <a:pt x="22127" y="1019845"/>
                </a:lnTo>
                <a:lnTo>
                  <a:pt x="31669" y="974294"/>
                </a:lnTo>
                <a:lnTo>
                  <a:pt x="42839" y="929366"/>
                </a:lnTo>
                <a:lnTo>
                  <a:pt x="55606" y="885090"/>
                </a:lnTo>
                <a:lnTo>
                  <a:pt x="69938" y="841502"/>
                </a:lnTo>
                <a:lnTo>
                  <a:pt x="85801" y="798632"/>
                </a:lnTo>
                <a:lnTo>
                  <a:pt x="103164" y="756513"/>
                </a:lnTo>
                <a:lnTo>
                  <a:pt x="121993" y="715178"/>
                </a:lnTo>
                <a:lnTo>
                  <a:pt x="142257" y="674659"/>
                </a:lnTo>
                <a:lnTo>
                  <a:pt x="163922" y="634990"/>
                </a:lnTo>
                <a:lnTo>
                  <a:pt x="186956" y="596202"/>
                </a:lnTo>
                <a:lnTo>
                  <a:pt x="211327" y="558327"/>
                </a:lnTo>
                <a:lnTo>
                  <a:pt x="237002" y="521399"/>
                </a:lnTo>
                <a:lnTo>
                  <a:pt x="263949" y="485450"/>
                </a:lnTo>
                <a:lnTo>
                  <a:pt x="292135" y="450513"/>
                </a:lnTo>
                <a:lnTo>
                  <a:pt x="321528" y="416619"/>
                </a:lnTo>
                <a:lnTo>
                  <a:pt x="352094" y="383802"/>
                </a:lnTo>
                <a:lnTo>
                  <a:pt x="383802" y="352094"/>
                </a:lnTo>
                <a:lnTo>
                  <a:pt x="416619" y="321528"/>
                </a:lnTo>
                <a:lnTo>
                  <a:pt x="450513" y="292135"/>
                </a:lnTo>
                <a:lnTo>
                  <a:pt x="485450" y="263949"/>
                </a:lnTo>
                <a:lnTo>
                  <a:pt x="521399" y="237002"/>
                </a:lnTo>
                <a:lnTo>
                  <a:pt x="558327" y="211327"/>
                </a:lnTo>
                <a:lnTo>
                  <a:pt x="596202" y="186956"/>
                </a:lnTo>
                <a:lnTo>
                  <a:pt x="634990" y="163922"/>
                </a:lnTo>
                <a:lnTo>
                  <a:pt x="674659" y="142257"/>
                </a:lnTo>
                <a:lnTo>
                  <a:pt x="715178" y="121993"/>
                </a:lnTo>
                <a:lnTo>
                  <a:pt x="756513" y="103164"/>
                </a:lnTo>
                <a:lnTo>
                  <a:pt x="798632" y="85801"/>
                </a:lnTo>
                <a:lnTo>
                  <a:pt x="841502" y="69938"/>
                </a:lnTo>
                <a:lnTo>
                  <a:pt x="885090" y="55606"/>
                </a:lnTo>
                <a:lnTo>
                  <a:pt x="929366" y="42839"/>
                </a:lnTo>
                <a:lnTo>
                  <a:pt x="974294" y="31669"/>
                </a:lnTo>
                <a:lnTo>
                  <a:pt x="1019845" y="22127"/>
                </a:lnTo>
                <a:lnTo>
                  <a:pt x="1065983" y="14248"/>
                </a:lnTo>
                <a:lnTo>
                  <a:pt x="1112678" y="8063"/>
                </a:lnTo>
                <a:lnTo>
                  <a:pt x="1159897" y="3605"/>
                </a:lnTo>
                <a:lnTo>
                  <a:pt x="1207607" y="906"/>
                </a:lnTo>
                <a:lnTo>
                  <a:pt x="1255776" y="0"/>
                </a:lnTo>
                <a:lnTo>
                  <a:pt x="1255776" y="1255776"/>
                </a:lnTo>
                <a:lnTo>
                  <a:pt x="1255776" y="2511552"/>
                </a:lnTo>
                <a:close/>
              </a:path>
            </a:pathLst>
          </a:custGeom>
          <a:ln w="25908">
            <a:solidFill>
              <a:srgbClr val="FFFFFF"/>
            </a:solidFill>
          </a:ln>
        </p:spPr>
        <p:txBody>
          <a:bodyPr wrap="square" lIns="0" tIns="0" rIns="0" bIns="0" rtlCol="0"/>
          <a:lstStyle/>
          <a:p>
            <a:endParaRPr/>
          </a:p>
        </p:txBody>
      </p:sp>
      <p:sp>
        <p:nvSpPr>
          <p:cNvPr id="9" name="object 18"/>
          <p:cNvSpPr/>
          <p:nvPr/>
        </p:nvSpPr>
        <p:spPr>
          <a:xfrm>
            <a:off x="2937671" y="4060938"/>
            <a:ext cx="809625" cy="1617345"/>
          </a:xfrm>
          <a:custGeom>
            <a:avLst/>
            <a:gdLst/>
            <a:ahLst/>
            <a:cxnLst/>
            <a:rect l="l" t="t" r="r" b="b"/>
            <a:pathLst>
              <a:path w="809625" h="1617345">
                <a:moveTo>
                  <a:pt x="809243" y="0"/>
                </a:moveTo>
                <a:lnTo>
                  <a:pt x="761696" y="1372"/>
                </a:lnTo>
                <a:lnTo>
                  <a:pt x="714872" y="5438"/>
                </a:lnTo>
                <a:lnTo>
                  <a:pt x="668847" y="12123"/>
                </a:lnTo>
                <a:lnTo>
                  <a:pt x="623698" y="21351"/>
                </a:lnTo>
                <a:lnTo>
                  <a:pt x="579499" y="33045"/>
                </a:lnTo>
                <a:lnTo>
                  <a:pt x="536327" y="47131"/>
                </a:lnTo>
                <a:lnTo>
                  <a:pt x="494258" y="63531"/>
                </a:lnTo>
                <a:lnTo>
                  <a:pt x="453367" y="82171"/>
                </a:lnTo>
                <a:lnTo>
                  <a:pt x="413731" y="102974"/>
                </a:lnTo>
                <a:lnTo>
                  <a:pt x="375426" y="125866"/>
                </a:lnTo>
                <a:lnTo>
                  <a:pt x="338527" y="150769"/>
                </a:lnTo>
                <a:lnTo>
                  <a:pt x="303111" y="177608"/>
                </a:lnTo>
                <a:lnTo>
                  <a:pt x="269253" y="206307"/>
                </a:lnTo>
                <a:lnTo>
                  <a:pt x="237029" y="236791"/>
                </a:lnTo>
                <a:lnTo>
                  <a:pt x="206515" y="268984"/>
                </a:lnTo>
                <a:lnTo>
                  <a:pt x="177788" y="302809"/>
                </a:lnTo>
                <a:lnTo>
                  <a:pt x="150922" y="338191"/>
                </a:lnTo>
                <a:lnTo>
                  <a:pt x="125994" y="375055"/>
                </a:lnTo>
                <a:lnTo>
                  <a:pt x="103080" y="413324"/>
                </a:lnTo>
                <a:lnTo>
                  <a:pt x="82256" y="452923"/>
                </a:lnTo>
                <a:lnTo>
                  <a:pt x="63597" y="493775"/>
                </a:lnTo>
                <a:lnTo>
                  <a:pt x="47179" y="535806"/>
                </a:lnTo>
                <a:lnTo>
                  <a:pt x="33080" y="578939"/>
                </a:lnTo>
                <a:lnTo>
                  <a:pt x="21373" y="623098"/>
                </a:lnTo>
                <a:lnTo>
                  <a:pt x="12136" y="668207"/>
                </a:lnTo>
                <a:lnTo>
                  <a:pt x="5444" y="714192"/>
                </a:lnTo>
                <a:lnTo>
                  <a:pt x="1373" y="760975"/>
                </a:lnTo>
                <a:lnTo>
                  <a:pt x="0" y="808481"/>
                </a:lnTo>
                <a:lnTo>
                  <a:pt x="1373" y="855988"/>
                </a:lnTo>
                <a:lnTo>
                  <a:pt x="5444" y="902771"/>
                </a:lnTo>
                <a:lnTo>
                  <a:pt x="12136" y="948756"/>
                </a:lnTo>
                <a:lnTo>
                  <a:pt x="21373" y="993865"/>
                </a:lnTo>
                <a:lnTo>
                  <a:pt x="33080" y="1038024"/>
                </a:lnTo>
                <a:lnTo>
                  <a:pt x="47179" y="1081157"/>
                </a:lnTo>
                <a:lnTo>
                  <a:pt x="63597" y="1123187"/>
                </a:lnTo>
                <a:lnTo>
                  <a:pt x="82256" y="1164040"/>
                </a:lnTo>
                <a:lnTo>
                  <a:pt x="103080" y="1203639"/>
                </a:lnTo>
                <a:lnTo>
                  <a:pt x="125994" y="1241908"/>
                </a:lnTo>
                <a:lnTo>
                  <a:pt x="150922" y="1278772"/>
                </a:lnTo>
                <a:lnTo>
                  <a:pt x="177788" y="1314154"/>
                </a:lnTo>
                <a:lnTo>
                  <a:pt x="206515" y="1347979"/>
                </a:lnTo>
                <a:lnTo>
                  <a:pt x="237029" y="1380172"/>
                </a:lnTo>
                <a:lnTo>
                  <a:pt x="269253" y="1410656"/>
                </a:lnTo>
                <a:lnTo>
                  <a:pt x="303111" y="1439355"/>
                </a:lnTo>
                <a:lnTo>
                  <a:pt x="338527" y="1466194"/>
                </a:lnTo>
                <a:lnTo>
                  <a:pt x="375426" y="1491097"/>
                </a:lnTo>
                <a:lnTo>
                  <a:pt x="413731" y="1513989"/>
                </a:lnTo>
                <a:lnTo>
                  <a:pt x="453367" y="1534792"/>
                </a:lnTo>
                <a:lnTo>
                  <a:pt x="494258" y="1553432"/>
                </a:lnTo>
                <a:lnTo>
                  <a:pt x="536327" y="1569832"/>
                </a:lnTo>
                <a:lnTo>
                  <a:pt x="579499" y="1583918"/>
                </a:lnTo>
                <a:lnTo>
                  <a:pt x="623698" y="1595612"/>
                </a:lnTo>
                <a:lnTo>
                  <a:pt x="668847" y="1604840"/>
                </a:lnTo>
                <a:lnTo>
                  <a:pt x="714872" y="1611525"/>
                </a:lnTo>
                <a:lnTo>
                  <a:pt x="761696" y="1615591"/>
                </a:lnTo>
                <a:lnTo>
                  <a:pt x="809243" y="1616963"/>
                </a:lnTo>
                <a:lnTo>
                  <a:pt x="809243" y="0"/>
                </a:lnTo>
                <a:close/>
              </a:path>
            </a:pathLst>
          </a:custGeom>
          <a:solidFill>
            <a:srgbClr val="DF635A"/>
          </a:solidFill>
        </p:spPr>
        <p:txBody>
          <a:bodyPr wrap="square" lIns="0" tIns="0" rIns="0" bIns="0" rtlCol="0"/>
          <a:lstStyle/>
          <a:p>
            <a:endParaRPr/>
          </a:p>
        </p:txBody>
      </p:sp>
      <p:sp>
        <p:nvSpPr>
          <p:cNvPr id="10" name="object 19"/>
          <p:cNvSpPr/>
          <p:nvPr/>
        </p:nvSpPr>
        <p:spPr>
          <a:xfrm>
            <a:off x="2937671" y="4060938"/>
            <a:ext cx="809625" cy="1617345"/>
          </a:xfrm>
          <a:custGeom>
            <a:avLst/>
            <a:gdLst/>
            <a:ahLst/>
            <a:cxnLst/>
            <a:rect l="l" t="t" r="r" b="b"/>
            <a:pathLst>
              <a:path w="809625" h="1617345">
                <a:moveTo>
                  <a:pt x="809243" y="1616963"/>
                </a:moveTo>
                <a:lnTo>
                  <a:pt x="761696" y="1615591"/>
                </a:lnTo>
                <a:lnTo>
                  <a:pt x="714872" y="1611525"/>
                </a:lnTo>
                <a:lnTo>
                  <a:pt x="668847" y="1604840"/>
                </a:lnTo>
                <a:lnTo>
                  <a:pt x="623698" y="1595612"/>
                </a:lnTo>
                <a:lnTo>
                  <a:pt x="579499" y="1583918"/>
                </a:lnTo>
                <a:lnTo>
                  <a:pt x="536327" y="1569832"/>
                </a:lnTo>
                <a:lnTo>
                  <a:pt x="494258" y="1553432"/>
                </a:lnTo>
                <a:lnTo>
                  <a:pt x="453367" y="1534792"/>
                </a:lnTo>
                <a:lnTo>
                  <a:pt x="413731" y="1513989"/>
                </a:lnTo>
                <a:lnTo>
                  <a:pt x="375426" y="1491097"/>
                </a:lnTo>
                <a:lnTo>
                  <a:pt x="338527" y="1466194"/>
                </a:lnTo>
                <a:lnTo>
                  <a:pt x="303111" y="1439355"/>
                </a:lnTo>
                <a:lnTo>
                  <a:pt x="269253" y="1410656"/>
                </a:lnTo>
                <a:lnTo>
                  <a:pt x="237029" y="1380172"/>
                </a:lnTo>
                <a:lnTo>
                  <a:pt x="206515" y="1347979"/>
                </a:lnTo>
                <a:lnTo>
                  <a:pt x="177788" y="1314154"/>
                </a:lnTo>
                <a:lnTo>
                  <a:pt x="150922" y="1278772"/>
                </a:lnTo>
                <a:lnTo>
                  <a:pt x="125994" y="1241908"/>
                </a:lnTo>
                <a:lnTo>
                  <a:pt x="103080" y="1203639"/>
                </a:lnTo>
                <a:lnTo>
                  <a:pt x="82256" y="1164040"/>
                </a:lnTo>
                <a:lnTo>
                  <a:pt x="63597" y="1123187"/>
                </a:lnTo>
                <a:lnTo>
                  <a:pt x="47179" y="1081157"/>
                </a:lnTo>
                <a:lnTo>
                  <a:pt x="33080" y="1038024"/>
                </a:lnTo>
                <a:lnTo>
                  <a:pt x="21373" y="993865"/>
                </a:lnTo>
                <a:lnTo>
                  <a:pt x="12136" y="948756"/>
                </a:lnTo>
                <a:lnTo>
                  <a:pt x="5444" y="902771"/>
                </a:lnTo>
                <a:lnTo>
                  <a:pt x="1373" y="855988"/>
                </a:lnTo>
                <a:lnTo>
                  <a:pt x="0" y="808481"/>
                </a:lnTo>
                <a:lnTo>
                  <a:pt x="1373" y="760975"/>
                </a:lnTo>
                <a:lnTo>
                  <a:pt x="5444" y="714192"/>
                </a:lnTo>
                <a:lnTo>
                  <a:pt x="12136" y="668207"/>
                </a:lnTo>
                <a:lnTo>
                  <a:pt x="21373" y="623098"/>
                </a:lnTo>
                <a:lnTo>
                  <a:pt x="33080" y="578939"/>
                </a:lnTo>
                <a:lnTo>
                  <a:pt x="47179" y="535806"/>
                </a:lnTo>
                <a:lnTo>
                  <a:pt x="63597" y="493775"/>
                </a:lnTo>
                <a:lnTo>
                  <a:pt x="82256" y="452923"/>
                </a:lnTo>
                <a:lnTo>
                  <a:pt x="103080" y="413324"/>
                </a:lnTo>
                <a:lnTo>
                  <a:pt x="125994" y="375055"/>
                </a:lnTo>
                <a:lnTo>
                  <a:pt x="150922" y="338191"/>
                </a:lnTo>
                <a:lnTo>
                  <a:pt x="177788" y="302809"/>
                </a:lnTo>
                <a:lnTo>
                  <a:pt x="206515" y="268984"/>
                </a:lnTo>
                <a:lnTo>
                  <a:pt x="237029" y="236791"/>
                </a:lnTo>
                <a:lnTo>
                  <a:pt x="269253" y="206307"/>
                </a:lnTo>
                <a:lnTo>
                  <a:pt x="303111" y="177608"/>
                </a:lnTo>
                <a:lnTo>
                  <a:pt x="338527" y="150769"/>
                </a:lnTo>
                <a:lnTo>
                  <a:pt x="375426" y="125866"/>
                </a:lnTo>
                <a:lnTo>
                  <a:pt x="413731" y="102974"/>
                </a:lnTo>
                <a:lnTo>
                  <a:pt x="453367" y="82171"/>
                </a:lnTo>
                <a:lnTo>
                  <a:pt x="494258" y="63531"/>
                </a:lnTo>
                <a:lnTo>
                  <a:pt x="536327" y="47131"/>
                </a:lnTo>
                <a:lnTo>
                  <a:pt x="579499" y="33045"/>
                </a:lnTo>
                <a:lnTo>
                  <a:pt x="623698" y="21351"/>
                </a:lnTo>
                <a:lnTo>
                  <a:pt x="668847" y="12123"/>
                </a:lnTo>
                <a:lnTo>
                  <a:pt x="714872" y="5438"/>
                </a:lnTo>
                <a:lnTo>
                  <a:pt x="761696" y="1372"/>
                </a:lnTo>
                <a:lnTo>
                  <a:pt x="809243" y="0"/>
                </a:lnTo>
                <a:lnTo>
                  <a:pt x="809243" y="808481"/>
                </a:lnTo>
                <a:lnTo>
                  <a:pt x="809243" y="1616963"/>
                </a:lnTo>
                <a:close/>
              </a:path>
            </a:pathLst>
          </a:custGeom>
          <a:ln w="25908">
            <a:solidFill>
              <a:srgbClr val="FFFFFF"/>
            </a:solidFill>
          </a:ln>
        </p:spPr>
        <p:txBody>
          <a:bodyPr wrap="square" lIns="0" tIns="0" rIns="0" bIns="0" rtlCol="0"/>
          <a:lstStyle/>
          <a:p>
            <a:endParaRPr/>
          </a:p>
        </p:txBody>
      </p:sp>
      <p:sp>
        <p:nvSpPr>
          <p:cNvPr id="11" name="object 20"/>
          <p:cNvSpPr/>
          <p:nvPr/>
        </p:nvSpPr>
        <p:spPr>
          <a:xfrm>
            <a:off x="3384202" y="4784838"/>
            <a:ext cx="361950" cy="723900"/>
          </a:xfrm>
          <a:custGeom>
            <a:avLst/>
            <a:gdLst/>
            <a:ahLst/>
            <a:cxnLst/>
            <a:rect l="l" t="t" r="r" b="b"/>
            <a:pathLst>
              <a:path w="361950" h="723900">
                <a:moveTo>
                  <a:pt x="361950" y="0"/>
                </a:moveTo>
                <a:lnTo>
                  <a:pt x="312835" y="3304"/>
                </a:lnTo>
                <a:lnTo>
                  <a:pt x="265729" y="12929"/>
                </a:lnTo>
                <a:lnTo>
                  <a:pt x="221063" y="28444"/>
                </a:lnTo>
                <a:lnTo>
                  <a:pt x="179267" y="49417"/>
                </a:lnTo>
                <a:lnTo>
                  <a:pt x="140773" y="75417"/>
                </a:lnTo>
                <a:lnTo>
                  <a:pt x="106013" y="106013"/>
                </a:lnTo>
                <a:lnTo>
                  <a:pt x="75417" y="140773"/>
                </a:lnTo>
                <a:lnTo>
                  <a:pt x="49417" y="179267"/>
                </a:lnTo>
                <a:lnTo>
                  <a:pt x="28444" y="221063"/>
                </a:lnTo>
                <a:lnTo>
                  <a:pt x="12929" y="265729"/>
                </a:lnTo>
                <a:lnTo>
                  <a:pt x="3304" y="312835"/>
                </a:lnTo>
                <a:lnTo>
                  <a:pt x="0" y="361949"/>
                </a:lnTo>
                <a:lnTo>
                  <a:pt x="3304" y="411064"/>
                </a:lnTo>
                <a:lnTo>
                  <a:pt x="12929" y="458170"/>
                </a:lnTo>
                <a:lnTo>
                  <a:pt x="28444" y="502836"/>
                </a:lnTo>
                <a:lnTo>
                  <a:pt x="49417" y="544632"/>
                </a:lnTo>
                <a:lnTo>
                  <a:pt x="75417" y="583126"/>
                </a:lnTo>
                <a:lnTo>
                  <a:pt x="106013" y="617886"/>
                </a:lnTo>
                <a:lnTo>
                  <a:pt x="140773" y="648482"/>
                </a:lnTo>
                <a:lnTo>
                  <a:pt x="179267" y="674482"/>
                </a:lnTo>
                <a:lnTo>
                  <a:pt x="221063" y="695455"/>
                </a:lnTo>
                <a:lnTo>
                  <a:pt x="265729" y="710970"/>
                </a:lnTo>
                <a:lnTo>
                  <a:pt x="312835" y="720595"/>
                </a:lnTo>
                <a:lnTo>
                  <a:pt x="361950" y="723899"/>
                </a:lnTo>
                <a:lnTo>
                  <a:pt x="361950" y="0"/>
                </a:lnTo>
                <a:close/>
              </a:path>
            </a:pathLst>
          </a:custGeom>
          <a:solidFill>
            <a:srgbClr val="DF635A"/>
          </a:solidFill>
        </p:spPr>
        <p:txBody>
          <a:bodyPr wrap="square" lIns="0" tIns="0" rIns="0" bIns="0" rtlCol="0"/>
          <a:lstStyle/>
          <a:p>
            <a:endParaRPr/>
          </a:p>
        </p:txBody>
      </p:sp>
      <p:sp>
        <p:nvSpPr>
          <p:cNvPr id="12" name="object 21"/>
          <p:cNvSpPr/>
          <p:nvPr/>
        </p:nvSpPr>
        <p:spPr>
          <a:xfrm>
            <a:off x="3384202" y="4784838"/>
            <a:ext cx="361950" cy="723900"/>
          </a:xfrm>
          <a:custGeom>
            <a:avLst/>
            <a:gdLst/>
            <a:ahLst/>
            <a:cxnLst/>
            <a:rect l="l" t="t" r="r" b="b"/>
            <a:pathLst>
              <a:path w="361950" h="723900">
                <a:moveTo>
                  <a:pt x="361950" y="723899"/>
                </a:moveTo>
                <a:lnTo>
                  <a:pt x="312835" y="720595"/>
                </a:lnTo>
                <a:lnTo>
                  <a:pt x="265729" y="710970"/>
                </a:lnTo>
                <a:lnTo>
                  <a:pt x="221063" y="695455"/>
                </a:lnTo>
                <a:lnTo>
                  <a:pt x="179267" y="674482"/>
                </a:lnTo>
                <a:lnTo>
                  <a:pt x="140773" y="648482"/>
                </a:lnTo>
                <a:lnTo>
                  <a:pt x="106013" y="617886"/>
                </a:lnTo>
                <a:lnTo>
                  <a:pt x="75417" y="583126"/>
                </a:lnTo>
                <a:lnTo>
                  <a:pt x="49417" y="544632"/>
                </a:lnTo>
                <a:lnTo>
                  <a:pt x="28444" y="502836"/>
                </a:lnTo>
                <a:lnTo>
                  <a:pt x="12929" y="458170"/>
                </a:lnTo>
                <a:lnTo>
                  <a:pt x="3304" y="411064"/>
                </a:lnTo>
                <a:lnTo>
                  <a:pt x="0" y="361949"/>
                </a:lnTo>
                <a:lnTo>
                  <a:pt x="3304" y="312835"/>
                </a:lnTo>
                <a:lnTo>
                  <a:pt x="12929" y="265729"/>
                </a:lnTo>
                <a:lnTo>
                  <a:pt x="28444" y="221063"/>
                </a:lnTo>
                <a:lnTo>
                  <a:pt x="49417" y="179267"/>
                </a:lnTo>
                <a:lnTo>
                  <a:pt x="75417" y="140773"/>
                </a:lnTo>
                <a:lnTo>
                  <a:pt x="106013" y="106013"/>
                </a:lnTo>
                <a:lnTo>
                  <a:pt x="140773" y="75417"/>
                </a:lnTo>
                <a:lnTo>
                  <a:pt x="179267" y="49417"/>
                </a:lnTo>
                <a:lnTo>
                  <a:pt x="221063" y="28444"/>
                </a:lnTo>
                <a:lnTo>
                  <a:pt x="265729" y="12929"/>
                </a:lnTo>
                <a:lnTo>
                  <a:pt x="312835" y="3304"/>
                </a:lnTo>
                <a:lnTo>
                  <a:pt x="361950" y="0"/>
                </a:lnTo>
                <a:lnTo>
                  <a:pt x="361950" y="361949"/>
                </a:lnTo>
                <a:lnTo>
                  <a:pt x="361950" y="723899"/>
                </a:lnTo>
                <a:close/>
              </a:path>
            </a:pathLst>
          </a:custGeom>
          <a:ln w="25908">
            <a:solidFill>
              <a:srgbClr val="FFFFFF"/>
            </a:solidFill>
          </a:ln>
        </p:spPr>
        <p:txBody>
          <a:bodyPr wrap="square" lIns="0" tIns="0" rIns="0" bIns="0" rtlCol="0"/>
          <a:lstStyle/>
          <a:p>
            <a:endParaRPr/>
          </a:p>
        </p:txBody>
      </p:sp>
      <p:graphicFrame>
        <p:nvGraphicFramePr>
          <p:cNvPr id="13" name="object 22"/>
          <p:cNvGraphicFramePr>
            <a:graphicFrameLocks noGrp="1"/>
          </p:cNvGraphicFramePr>
          <p:nvPr>
            <p:extLst>
              <p:ext uri="{D42A27DB-BD31-4B8C-83A1-F6EECF244321}">
                <p14:modId xmlns:p14="http://schemas.microsoft.com/office/powerpoint/2010/main" val="2962398451"/>
              </p:ext>
            </p:extLst>
          </p:nvPr>
        </p:nvGraphicFramePr>
        <p:xfrm>
          <a:off x="3720753" y="2612855"/>
          <a:ext cx="6424930" cy="3405646"/>
        </p:xfrm>
        <a:graphic>
          <a:graphicData uri="http://schemas.openxmlformats.org/drawingml/2006/table">
            <a:tbl>
              <a:tblPr firstRow="1" bandRow="1">
                <a:tableStyleId>{2D5ABB26-0587-4C30-8999-92F81FD0307C}</a:tableStyleId>
              </a:tblPr>
              <a:tblGrid>
                <a:gridCol w="6424930">
                  <a:extLst>
                    <a:ext uri="{9D8B030D-6E8A-4147-A177-3AD203B41FA5}">
                      <a16:colId xmlns:a16="http://schemas.microsoft.com/office/drawing/2014/main" val="20000"/>
                    </a:ext>
                  </a:extLst>
                </a:gridCol>
              </a:tblGrid>
              <a:tr h="723900">
                <a:tc>
                  <a:txBody>
                    <a:bodyPr/>
                    <a:lstStyle/>
                    <a:p>
                      <a:pPr marL="28575" algn="ctr">
                        <a:lnSpc>
                          <a:spcPct val="100000"/>
                        </a:lnSpc>
                        <a:spcBef>
                          <a:spcPts val="1515"/>
                        </a:spcBef>
                      </a:pPr>
                      <a:r>
                        <a:rPr sz="2000" dirty="0">
                          <a:solidFill>
                            <a:srgbClr val="001F5F"/>
                          </a:solidFill>
                          <a:latin typeface="微软雅黑"/>
                          <a:cs typeface="微软雅黑"/>
                        </a:rPr>
                        <a:t>知乎、喜马拉雅、抖音</a:t>
                      </a:r>
                      <a:r>
                        <a:rPr sz="2000" spc="-15" dirty="0">
                          <a:solidFill>
                            <a:srgbClr val="001F5F"/>
                          </a:solidFill>
                          <a:latin typeface="微软雅黑"/>
                          <a:cs typeface="微软雅黑"/>
                        </a:rPr>
                        <a:t>等</a:t>
                      </a:r>
                      <a:r>
                        <a:rPr sz="2000" dirty="0">
                          <a:solidFill>
                            <a:srgbClr val="001F5F"/>
                          </a:solidFill>
                          <a:latin typeface="微软雅黑"/>
                          <a:cs typeface="微软雅黑"/>
                        </a:rPr>
                        <a:t>技术</a:t>
                      </a:r>
                      <a:r>
                        <a:rPr sz="2000" spc="-15" dirty="0">
                          <a:solidFill>
                            <a:srgbClr val="001F5F"/>
                          </a:solidFill>
                          <a:latin typeface="微软雅黑"/>
                          <a:cs typeface="微软雅黑"/>
                        </a:rPr>
                        <a:t>提</a:t>
                      </a:r>
                      <a:r>
                        <a:rPr sz="2000" dirty="0">
                          <a:solidFill>
                            <a:srgbClr val="001F5F"/>
                          </a:solidFill>
                          <a:latin typeface="微软雅黑"/>
                          <a:cs typeface="微软雅黑"/>
                        </a:rPr>
                        <a:t>高了</a:t>
                      </a:r>
                      <a:r>
                        <a:rPr sz="2000" spc="-15" dirty="0">
                          <a:solidFill>
                            <a:srgbClr val="001F5F"/>
                          </a:solidFill>
                          <a:latin typeface="微软雅黑"/>
                          <a:cs typeface="微软雅黑"/>
                        </a:rPr>
                        <a:t>监</a:t>
                      </a:r>
                      <a:r>
                        <a:rPr sz="2000" dirty="0">
                          <a:solidFill>
                            <a:srgbClr val="001F5F"/>
                          </a:solidFill>
                          <a:latin typeface="微软雅黑"/>
                          <a:cs typeface="微软雅黑"/>
                        </a:rPr>
                        <a:t>管难度</a:t>
                      </a:r>
                      <a:endParaRPr sz="2000" dirty="0">
                        <a:latin typeface="微软雅黑"/>
                        <a:cs typeface="微软雅黑"/>
                      </a:endParaRPr>
                    </a:p>
                  </a:txBody>
                  <a:tcPr marL="0" marR="0" marT="192405" marB="0">
                    <a:lnL w="28575">
                      <a:solidFill>
                        <a:srgbClr val="DF635A"/>
                      </a:solidFill>
                      <a:prstDash val="solid"/>
                    </a:lnL>
                    <a:lnR w="28575">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0"/>
                  </a:ext>
                </a:extLst>
              </a:tr>
              <a:tr h="723900">
                <a:tc>
                  <a:txBody>
                    <a:bodyPr/>
                    <a:lstStyle/>
                    <a:p>
                      <a:pPr marL="51435" algn="ctr">
                        <a:lnSpc>
                          <a:spcPct val="100000"/>
                        </a:lnSpc>
                        <a:spcBef>
                          <a:spcPts val="1515"/>
                        </a:spcBef>
                      </a:pPr>
                      <a:r>
                        <a:rPr sz="2000" dirty="0">
                          <a:solidFill>
                            <a:srgbClr val="001F5F"/>
                          </a:solidFill>
                          <a:latin typeface="微软雅黑"/>
                          <a:cs typeface="微软雅黑"/>
                        </a:rPr>
                        <a:t>区块链信息不可篡改，</a:t>
                      </a:r>
                      <a:r>
                        <a:rPr sz="2000" spc="-15" dirty="0">
                          <a:solidFill>
                            <a:srgbClr val="001F5F"/>
                          </a:solidFill>
                          <a:latin typeface="微软雅黑"/>
                          <a:cs typeface="微软雅黑"/>
                        </a:rPr>
                        <a:t>无</a:t>
                      </a:r>
                      <a:r>
                        <a:rPr sz="2000" dirty="0">
                          <a:solidFill>
                            <a:srgbClr val="001F5F"/>
                          </a:solidFill>
                          <a:latin typeface="微软雅黑"/>
                          <a:cs typeface="微软雅黑"/>
                        </a:rPr>
                        <a:t>法删除</a:t>
                      </a:r>
                      <a:endParaRPr sz="2000" dirty="0">
                        <a:latin typeface="微软雅黑"/>
                        <a:cs typeface="微软雅黑"/>
                      </a:endParaRPr>
                    </a:p>
                  </a:txBody>
                  <a:tcPr marL="0" marR="0" marT="192405" marB="0">
                    <a:lnL w="38100">
                      <a:solidFill>
                        <a:srgbClr val="DF635A"/>
                      </a:solidFill>
                      <a:prstDash val="solid"/>
                    </a:lnL>
                    <a:lnR w="38100">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1"/>
                  </a:ext>
                </a:extLst>
              </a:tr>
              <a:tr h="723900">
                <a:tc>
                  <a:txBody>
                    <a:bodyPr/>
                    <a:lstStyle/>
                    <a:p>
                      <a:pPr marL="47625" algn="ctr">
                        <a:lnSpc>
                          <a:spcPts val="2370"/>
                        </a:lnSpc>
                      </a:pPr>
                      <a:r>
                        <a:rPr sz="2000" dirty="0">
                          <a:solidFill>
                            <a:srgbClr val="001F5F"/>
                          </a:solidFill>
                          <a:latin typeface="微软雅黑"/>
                          <a:cs typeface="微软雅黑"/>
                        </a:rPr>
                        <a:t>技术带来的信息“爆炸</a:t>
                      </a:r>
                      <a:r>
                        <a:rPr sz="2000" spc="-15" dirty="0">
                          <a:solidFill>
                            <a:srgbClr val="001F5F"/>
                          </a:solidFill>
                          <a:latin typeface="微软雅黑"/>
                          <a:cs typeface="微软雅黑"/>
                        </a:rPr>
                        <a:t>”</a:t>
                      </a:r>
                      <a:r>
                        <a:rPr sz="2000" dirty="0">
                          <a:solidFill>
                            <a:srgbClr val="001F5F"/>
                          </a:solidFill>
                          <a:latin typeface="微软雅黑"/>
                          <a:cs typeface="微软雅黑"/>
                        </a:rPr>
                        <a:t>导致</a:t>
                      </a:r>
                      <a:r>
                        <a:rPr sz="2000" spc="-15" dirty="0">
                          <a:solidFill>
                            <a:srgbClr val="001F5F"/>
                          </a:solidFill>
                          <a:latin typeface="微软雅黑"/>
                          <a:cs typeface="微软雅黑"/>
                        </a:rPr>
                        <a:t>审</a:t>
                      </a:r>
                      <a:r>
                        <a:rPr sz="2000" dirty="0">
                          <a:solidFill>
                            <a:srgbClr val="001F5F"/>
                          </a:solidFill>
                          <a:latin typeface="微软雅黑"/>
                          <a:cs typeface="微软雅黑"/>
                        </a:rPr>
                        <a:t>核能</a:t>
                      </a:r>
                      <a:r>
                        <a:rPr sz="2000" spc="-15" dirty="0">
                          <a:solidFill>
                            <a:srgbClr val="001F5F"/>
                          </a:solidFill>
                          <a:latin typeface="微软雅黑"/>
                          <a:cs typeface="微软雅黑"/>
                        </a:rPr>
                        <a:t>力</a:t>
                      </a:r>
                      <a:r>
                        <a:rPr sz="2000" dirty="0">
                          <a:solidFill>
                            <a:srgbClr val="001F5F"/>
                          </a:solidFill>
                          <a:latin typeface="微软雅黑"/>
                          <a:cs typeface="微软雅黑"/>
                        </a:rPr>
                        <a:t>下降</a:t>
                      </a:r>
                      <a:r>
                        <a:rPr sz="2000" spc="-15" dirty="0">
                          <a:solidFill>
                            <a:srgbClr val="001F5F"/>
                          </a:solidFill>
                          <a:latin typeface="微软雅黑"/>
                          <a:cs typeface="微软雅黑"/>
                        </a:rPr>
                        <a:t>，</a:t>
                      </a:r>
                      <a:r>
                        <a:rPr sz="2000" dirty="0">
                          <a:solidFill>
                            <a:srgbClr val="001F5F"/>
                          </a:solidFill>
                          <a:latin typeface="微软雅黑"/>
                          <a:cs typeface="微软雅黑"/>
                        </a:rPr>
                        <a:t>有“</a:t>
                      </a:r>
                      <a:r>
                        <a:rPr sz="2000" spc="-15" dirty="0">
                          <a:solidFill>
                            <a:srgbClr val="001F5F"/>
                          </a:solidFill>
                          <a:latin typeface="微软雅黑"/>
                          <a:cs typeface="微软雅黑"/>
                        </a:rPr>
                        <a:t>一键</a:t>
                      </a:r>
                      <a:endParaRPr sz="2000" dirty="0">
                        <a:latin typeface="微软雅黑"/>
                        <a:cs typeface="微软雅黑"/>
                      </a:endParaRPr>
                    </a:p>
                    <a:p>
                      <a:pPr marL="50800" algn="ctr">
                        <a:lnSpc>
                          <a:spcPct val="100000"/>
                        </a:lnSpc>
                        <a:spcBef>
                          <a:spcPts val="680"/>
                        </a:spcBef>
                      </a:pPr>
                      <a:r>
                        <a:rPr sz="2000" dirty="0">
                          <a:solidFill>
                            <a:srgbClr val="001F5F"/>
                          </a:solidFill>
                          <a:latin typeface="微软雅黑"/>
                          <a:cs typeface="微软雅黑"/>
                        </a:rPr>
                        <a:t>乱舆论”风险</a:t>
                      </a:r>
                      <a:endParaRPr sz="2000" dirty="0">
                        <a:latin typeface="微软雅黑"/>
                        <a:cs typeface="微软雅黑"/>
                      </a:endParaRPr>
                    </a:p>
                  </a:txBody>
                  <a:tcPr marL="0" marR="0" marT="0" marB="0">
                    <a:lnL w="38100">
                      <a:solidFill>
                        <a:srgbClr val="DF635A"/>
                      </a:solidFill>
                      <a:prstDash val="solid"/>
                    </a:lnL>
                    <a:lnR w="38100">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2"/>
                  </a:ext>
                </a:extLst>
              </a:tr>
              <a:tr h="724676">
                <a:tc>
                  <a:txBody>
                    <a:bodyPr/>
                    <a:lstStyle/>
                    <a:p>
                      <a:pPr marL="50165" algn="ctr">
                        <a:lnSpc>
                          <a:spcPct val="100000"/>
                        </a:lnSpc>
                        <a:spcBef>
                          <a:spcPts val="1515"/>
                        </a:spcBef>
                      </a:pPr>
                      <a:r>
                        <a:rPr sz="2000" dirty="0">
                          <a:solidFill>
                            <a:srgbClr val="001F5F"/>
                          </a:solidFill>
                          <a:latin typeface="微软雅黑"/>
                          <a:cs typeface="微软雅黑"/>
                        </a:rPr>
                        <a:t>管理创新跟不上技术创</a:t>
                      </a:r>
                      <a:r>
                        <a:rPr sz="2000" spc="-10" dirty="0">
                          <a:solidFill>
                            <a:srgbClr val="001F5F"/>
                          </a:solidFill>
                          <a:latin typeface="微软雅黑"/>
                          <a:cs typeface="微软雅黑"/>
                        </a:rPr>
                        <a:t>新</a:t>
                      </a:r>
                      <a:r>
                        <a:rPr sz="2000" dirty="0">
                          <a:solidFill>
                            <a:srgbClr val="001F5F"/>
                          </a:solidFill>
                          <a:latin typeface="微软雅黑"/>
                          <a:cs typeface="微软雅黑"/>
                        </a:rPr>
                        <a:t>步伐</a:t>
                      </a:r>
                      <a:endParaRPr sz="2000">
                        <a:latin typeface="微软雅黑"/>
                        <a:cs typeface="微软雅黑"/>
                      </a:endParaRPr>
                    </a:p>
                  </a:txBody>
                  <a:tcPr marL="0" marR="0" marT="192405" marB="0">
                    <a:lnL w="38100">
                      <a:solidFill>
                        <a:srgbClr val="DF635A"/>
                      </a:solidFill>
                      <a:prstDash val="solid"/>
                    </a:lnL>
                    <a:lnR w="38100">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3"/>
                  </a:ext>
                </a:extLst>
              </a:tr>
              <a:tr h="168910">
                <a:tc>
                  <a:txBody>
                    <a:bodyPr/>
                    <a:lstStyle/>
                    <a:p>
                      <a:pPr>
                        <a:lnSpc>
                          <a:spcPct val="100000"/>
                        </a:lnSpc>
                      </a:pPr>
                      <a:endParaRPr sz="900">
                        <a:latin typeface="Times New Roman"/>
                        <a:cs typeface="Times New Roman"/>
                      </a:endParaRPr>
                    </a:p>
                  </a:txBody>
                  <a:tcPr marL="0" marR="0" marT="0" marB="0">
                    <a:lnL w="38100">
                      <a:solidFill>
                        <a:srgbClr val="DF635A"/>
                      </a:solidFill>
                      <a:prstDash val="solid"/>
                    </a:lnL>
                    <a:lnR w="38100">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4"/>
                  </a:ext>
                </a:extLst>
              </a:tr>
              <a:tr h="170180">
                <a:tc>
                  <a:txBody>
                    <a:bodyPr/>
                    <a:lstStyle/>
                    <a:p>
                      <a:pPr>
                        <a:lnSpc>
                          <a:spcPct val="100000"/>
                        </a:lnSpc>
                      </a:pPr>
                      <a:endParaRPr sz="900">
                        <a:latin typeface="Times New Roman"/>
                        <a:cs typeface="Times New Roman"/>
                      </a:endParaRPr>
                    </a:p>
                  </a:txBody>
                  <a:tcPr marL="0" marR="0" marT="0" marB="0">
                    <a:lnL w="38100">
                      <a:solidFill>
                        <a:srgbClr val="DF635A"/>
                      </a:solidFill>
                      <a:prstDash val="solid"/>
                    </a:lnL>
                    <a:lnR w="38100">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5"/>
                  </a:ext>
                </a:extLst>
              </a:tr>
              <a:tr h="170180">
                <a:tc>
                  <a:txBody>
                    <a:bodyPr/>
                    <a:lstStyle/>
                    <a:p>
                      <a:pPr>
                        <a:lnSpc>
                          <a:spcPct val="100000"/>
                        </a:lnSpc>
                      </a:pPr>
                      <a:endParaRPr sz="900" dirty="0">
                        <a:latin typeface="Times New Roman"/>
                        <a:cs typeface="Times New Roman"/>
                      </a:endParaRPr>
                    </a:p>
                  </a:txBody>
                  <a:tcPr marL="0" marR="0" marT="0" marB="0">
                    <a:lnL w="28575">
                      <a:solidFill>
                        <a:srgbClr val="DF635A"/>
                      </a:solidFill>
                      <a:prstDash val="solid"/>
                    </a:lnL>
                    <a:lnR w="28575">
                      <a:solidFill>
                        <a:srgbClr val="DF635A"/>
                      </a:solidFill>
                      <a:prstDash val="solid"/>
                    </a:lnR>
                    <a:lnT w="28575">
                      <a:solidFill>
                        <a:srgbClr val="DF635A"/>
                      </a:solidFill>
                      <a:prstDash val="solid"/>
                    </a:lnT>
                    <a:lnB w="28575">
                      <a:solidFill>
                        <a:srgbClr val="DF635A"/>
                      </a:solidFill>
                      <a:prstDash val="solid"/>
                    </a:lnB>
                    <a:solidFill>
                      <a:srgbClr val="FFFFFF">
                        <a:alpha val="90194"/>
                      </a:srgbClr>
                    </a:solidFill>
                  </a:tcPr>
                </a:tc>
                <a:extLst>
                  <a:ext uri="{0D108BD9-81ED-4DB2-BD59-A6C34878D82A}">
                    <a16:rowId xmlns:a16="http://schemas.microsoft.com/office/drawing/2014/main" val="10006"/>
                  </a:ext>
                </a:extLst>
              </a:tr>
            </a:tbl>
          </a:graphicData>
        </a:graphic>
      </p:graphicFrame>
      <p:grpSp>
        <p:nvGrpSpPr>
          <p:cNvPr id="15" name="组合 14">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23" name="矩形 22">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64</a:t>
            </a:fld>
            <a:endParaRPr lang="zh-CN" altLang="en-US"/>
          </a:p>
        </p:txBody>
      </p:sp>
    </p:spTree>
    <p:extLst>
      <p:ext uri="{BB962C8B-B14F-4D97-AF65-F5344CB8AC3E}">
        <p14:creationId xmlns:p14="http://schemas.microsoft.com/office/powerpoint/2010/main" val="3705465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935399" y="1895326"/>
            <a:ext cx="4295299" cy="2059731"/>
          </a:xfrm>
          <a:prstGeom prst="rect">
            <a:avLst/>
          </a:prstGeom>
        </p:spPr>
        <p:txBody>
          <a:bodyPr vert="horz" wrap="square" lIns="0" tIns="194945" rIns="0" bIns="0" rtlCol="0">
            <a:spAutoFit/>
          </a:bodyPr>
          <a:lstStyle/>
          <a:p>
            <a:pPr marL="12700">
              <a:lnSpc>
                <a:spcPct val="150000"/>
              </a:lnSpc>
              <a:spcBef>
                <a:spcPts val="1535"/>
              </a:spcBef>
            </a:pPr>
            <a:r>
              <a:rPr sz="2800" dirty="0" err="1">
                <a:solidFill>
                  <a:srgbClr val="3E3E3E"/>
                </a:solidFill>
                <a:latin typeface="微软雅黑"/>
                <a:cs typeface="微软雅黑"/>
              </a:rPr>
              <a:t>四是意识形态斗争更加尖锐复杂，</a:t>
            </a:r>
            <a:r>
              <a:rPr sz="2800" dirty="0" err="1" smtClean="0">
                <a:solidFill>
                  <a:srgbClr val="3E3E3E"/>
                </a:solidFill>
                <a:latin typeface="微软雅黑"/>
                <a:cs typeface="微软雅黑"/>
              </a:rPr>
              <a:t>一度</a:t>
            </a:r>
            <a:r>
              <a:rPr sz="2800" spc="-5" dirty="0" err="1" smtClean="0">
                <a:solidFill>
                  <a:srgbClr val="3E3E3E"/>
                </a:solidFill>
                <a:latin typeface="微软雅黑"/>
                <a:cs typeface="微软雅黑"/>
              </a:rPr>
              <a:t>乱象丛生</a:t>
            </a:r>
            <a:r>
              <a:rPr lang="zh-CN" altLang="en-US" sz="2800" spc="-5" dirty="0" smtClean="0">
                <a:solidFill>
                  <a:srgbClr val="3E3E3E"/>
                </a:solidFill>
                <a:latin typeface="微软雅黑"/>
                <a:cs typeface="微软雅黑"/>
              </a:rPr>
              <a:t>，</a:t>
            </a:r>
            <a:r>
              <a:rPr sz="2800" spc="-5" dirty="0" err="1" smtClean="0">
                <a:solidFill>
                  <a:srgbClr val="3E3E3E"/>
                </a:solidFill>
                <a:latin typeface="微软雅黑"/>
                <a:cs typeface="微软雅黑"/>
              </a:rPr>
              <a:t>给网络管理带来很大冲击</a:t>
            </a:r>
            <a:r>
              <a:rPr sz="2800" spc="-5" dirty="0">
                <a:solidFill>
                  <a:srgbClr val="3E3E3E"/>
                </a:solidFill>
                <a:latin typeface="微软雅黑"/>
                <a:cs typeface="微软雅黑"/>
              </a:rPr>
              <a:t>。</a:t>
            </a:r>
            <a:endParaRPr sz="2800" dirty="0">
              <a:latin typeface="微软雅黑"/>
              <a:cs typeface="微软雅黑"/>
            </a:endParaRPr>
          </a:p>
        </p:txBody>
      </p:sp>
      <p:grpSp>
        <p:nvGrpSpPr>
          <p:cNvPr id="36" name="组合 35"/>
          <p:cNvGrpSpPr/>
          <p:nvPr/>
        </p:nvGrpSpPr>
        <p:grpSpPr>
          <a:xfrm>
            <a:off x="5953760" y="2082800"/>
            <a:ext cx="5496560" cy="4257040"/>
            <a:chOff x="1244343" y="2553556"/>
            <a:chExt cx="6356976" cy="5121397"/>
          </a:xfrm>
        </p:grpSpPr>
        <p:grpSp>
          <p:nvGrpSpPr>
            <p:cNvPr id="13" name="组合 12"/>
            <p:cNvGrpSpPr/>
            <p:nvPr/>
          </p:nvGrpSpPr>
          <p:grpSpPr>
            <a:xfrm>
              <a:off x="1982928" y="2610325"/>
              <a:ext cx="4858865" cy="4811368"/>
              <a:chOff x="3115072" y="2592316"/>
              <a:chExt cx="1761728" cy="1837679"/>
            </a:xfrm>
          </p:grpSpPr>
          <p:sp>
            <p:nvSpPr>
              <p:cNvPr id="14" name="椭圆 13"/>
              <p:cNvSpPr/>
              <p:nvPr/>
            </p:nvSpPr>
            <p:spPr>
              <a:xfrm>
                <a:off x="3115072" y="2668267"/>
                <a:ext cx="1761728" cy="1761728"/>
              </a:xfrm>
              <a:prstGeom prst="ellipse">
                <a:avLst/>
              </a:prstGeom>
              <a:noFill/>
              <a:ln>
                <a:solidFill>
                  <a:srgbClr val="006E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a:off x="4375435" y="2592316"/>
                <a:ext cx="419040" cy="427284"/>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85000"/>
                        <a:lumOff val="15000"/>
                      </a:schemeClr>
                    </a:solidFill>
                    <a:latin typeface="黑体" panose="02010609060101010101" pitchFamily="49" charset="-122"/>
                    <a:ea typeface="黑体" panose="02010609060101010101" pitchFamily="49" charset="-122"/>
                  </a:rPr>
                  <a:t>低俗广告</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21" name="组合 20"/>
              <p:cNvGrpSpPr/>
              <p:nvPr/>
            </p:nvGrpSpPr>
            <p:grpSpPr>
              <a:xfrm>
                <a:off x="3269293" y="2943616"/>
                <a:ext cx="1465545" cy="1202499"/>
                <a:chOff x="3269293" y="2943616"/>
                <a:chExt cx="1465545" cy="1202499"/>
              </a:xfrm>
            </p:grpSpPr>
            <p:sp>
              <p:nvSpPr>
                <p:cNvPr id="22" name="任意多边形 21"/>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rgbClr val="006EA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任意多边形 22"/>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rgbClr val="006EA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4" name="任意多边形 23"/>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rgbClr val="006EA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任意多边形 24"/>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rgbClr val="006EA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任意多边形 25"/>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rgbClr val="006EA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任意多边形 26"/>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rgbClr val="006EA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grpSp>
          <p:nvGrpSpPr>
            <p:cNvPr id="28" name="组合 27"/>
            <p:cNvGrpSpPr/>
            <p:nvPr/>
          </p:nvGrpSpPr>
          <p:grpSpPr>
            <a:xfrm>
              <a:off x="3413857" y="4056973"/>
              <a:ext cx="2011936" cy="1984183"/>
              <a:chOff x="3138608" y="2749834"/>
              <a:chExt cx="1148136" cy="1108134"/>
            </a:xfrm>
            <a:solidFill>
              <a:srgbClr val="006EA0"/>
            </a:solidFill>
          </p:grpSpPr>
          <p:sp>
            <p:nvSpPr>
              <p:cNvPr id="29" name="椭圆 28"/>
              <p:cNvSpPr/>
              <p:nvPr/>
            </p:nvSpPr>
            <p:spPr>
              <a:xfrm>
                <a:off x="3138608" y="2749834"/>
                <a:ext cx="1148136" cy="11081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矩形 29"/>
              <p:cNvSpPr/>
              <p:nvPr/>
            </p:nvSpPr>
            <p:spPr>
              <a:xfrm>
                <a:off x="3377078" y="3119196"/>
                <a:ext cx="671627" cy="394438"/>
              </a:xfrm>
              <a:prstGeom prst="rect">
                <a:avLst/>
              </a:prstGeom>
              <a:grpFill/>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网络治理</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巨大冲击</a:t>
                </a:r>
                <a:r>
                  <a:rPr lang="en-US" altLang="zh-CN" dirty="0" smtClean="0">
                    <a:solidFill>
                      <a:schemeClr val="bg1"/>
                    </a:solidFill>
                    <a:latin typeface="微软雅黑" panose="020B0503020204020204" pitchFamily="34" charset="-122"/>
                    <a:ea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1" name="椭圆 30"/>
            <p:cNvSpPr/>
            <p:nvPr/>
          </p:nvSpPr>
          <p:spPr>
            <a:xfrm>
              <a:off x="2321323" y="2553556"/>
              <a:ext cx="1155717" cy="1118705"/>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85000"/>
                      <a:lumOff val="15000"/>
                    </a:schemeClr>
                  </a:solidFill>
                  <a:latin typeface="黑体" panose="02010609060101010101" pitchFamily="49" charset="-122"/>
                  <a:ea typeface="黑体" panose="02010609060101010101" pitchFamily="49" charset="-122"/>
                </a:rPr>
                <a:t>跟帖乱评</a:t>
              </a:r>
            </a:p>
          </p:txBody>
        </p:sp>
        <p:sp>
          <p:nvSpPr>
            <p:cNvPr id="32" name="椭圆 31"/>
            <p:cNvSpPr/>
            <p:nvPr/>
          </p:nvSpPr>
          <p:spPr>
            <a:xfrm>
              <a:off x="1244343" y="4544916"/>
              <a:ext cx="1155717" cy="1118705"/>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85000"/>
                      <a:lumOff val="15000"/>
                    </a:schemeClr>
                  </a:solidFill>
                  <a:latin typeface="黑体" panose="02010609060101010101" pitchFamily="49" charset="-122"/>
                  <a:ea typeface="黑体" panose="02010609060101010101" pitchFamily="49" charset="-122"/>
                </a:rPr>
                <a:t>网络谣言</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3" name="椭圆 32"/>
            <p:cNvSpPr/>
            <p:nvPr/>
          </p:nvSpPr>
          <p:spPr>
            <a:xfrm>
              <a:off x="6445602" y="4500654"/>
              <a:ext cx="1155717" cy="1118705"/>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85000"/>
                      <a:lumOff val="15000"/>
                    </a:schemeClr>
                  </a:solidFill>
                  <a:latin typeface="黑体" panose="02010609060101010101" pitchFamily="49" charset="-122"/>
                  <a:ea typeface="黑体" panose="02010609060101010101" pitchFamily="49" charset="-122"/>
                </a:rPr>
                <a:t>网络侵权</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4" name="椭圆 33"/>
            <p:cNvSpPr/>
            <p:nvPr/>
          </p:nvSpPr>
          <p:spPr>
            <a:xfrm>
              <a:off x="2258144" y="6501841"/>
              <a:ext cx="1155717" cy="1118705"/>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85000"/>
                      <a:lumOff val="15000"/>
                    </a:schemeClr>
                  </a:solidFill>
                  <a:latin typeface="黑体" panose="02010609060101010101" pitchFamily="49" charset="-122"/>
                  <a:ea typeface="黑体" panose="02010609060101010101" pitchFamily="49" charset="-122"/>
                </a:rPr>
                <a:t>虚假信息</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5" name="椭圆 34"/>
            <p:cNvSpPr/>
            <p:nvPr/>
          </p:nvSpPr>
          <p:spPr>
            <a:xfrm>
              <a:off x="5315400" y="6556248"/>
              <a:ext cx="1155717" cy="1118705"/>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lumMod val="85000"/>
                      <a:lumOff val="15000"/>
                    </a:schemeClr>
                  </a:solidFill>
                  <a:latin typeface="黑体" panose="02010609060101010101" pitchFamily="49" charset="-122"/>
                  <a:ea typeface="黑体" panose="02010609060101010101" pitchFamily="49" charset="-122"/>
                </a:rPr>
                <a:t>恶意炒作</a:t>
              </a:r>
              <a:endParaRPr lang="zh-CN" altLang="en-US" sz="2000" dirty="0">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38" name="组合 3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46" name="矩形 4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65</a:t>
            </a:fld>
            <a:endParaRPr lang="zh-CN" altLang="en-US"/>
          </a:p>
        </p:txBody>
      </p:sp>
    </p:spTree>
    <p:extLst>
      <p:ext uri="{BB962C8B-B14F-4D97-AF65-F5344CB8AC3E}">
        <p14:creationId xmlns:p14="http://schemas.microsoft.com/office/powerpoint/2010/main" val="2952104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549136" y="1555467"/>
            <a:ext cx="592645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6</a:t>
            </a:r>
            <a:r>
              <a:rPr sz="2800" b="1" i="1" spc="-5" dirty="0">
                <a:solidFill>
                  <a:srgbClr val="DF635A"/>
                </a:solidFill>
                <a:latin typeface="微软雅黑"/>
                <a:cs typeface="微软雅黑"/>
              </a:rPr>
              <a:t>、公共互联网网络威胁形势依然严峻</a:t>
            </a:r>
            <a:endParaRPr sz="2800" dirty="0">
              <a:latin typeface="微软雅黑"/>
              <a:cs typeface="微软雅黑"/>
            </a:endParaRPr>
          </a:p>
        </p:txBody>
      </p:sp>
      <p:sp>
        <p:nvSpPr>
          <p:cNvPr id="5" name="object 14"/>
          <p:cNvSpPr txBox="1"/>
          <p:nvPr/>
        </p:nvSpPr>
        <p:spPr>
          <a:xfrm>
            <a:off x="549136" y="2552096"/>
            <a:ext cx="6749313" cy="3675365"/>
          </a:xfrm>
          <a:prstGeom prst="rect">
            <a:avLst/>
          </a:prstGeom>
        </p:spPr>
        <p:txBody>
          <a:bodyPr vert="horz" wrap="square" lIns="0" tIns="12700" rIns="0" bIns="0" rtlCol="0">
            <a:spAutoFit/>
          </a:bodyPr>
          <a:lstStyle/>
          <a:p>
            <a:pPr marL="355600" marR="5080" indent="-342900">
              <a:lnSpc>
                <a:spcPct val="150000"/>
              </a:lnSpc>
              <a:spcBef>
                <a:spcPts val="100"/>
              </a:spcBef>
              <a:buSzPct val="95000"/>
              <a:buFont typeface="Arial" panose="020B0604020202020204" pitchFamily="34" charset="0"/>
              <a:buChar char="•"/>
              <a:tabLst>
                <a:tab pos="215900" algn="l"/>
              </a:tabLst>
            </a:pPr>
            <a:r>
              <a:rPr sz="2400" dirty="0" err="1">
                <a:latin typeface="等线" panose="02010600030101010101" pitchFamily="2" charset="-122"/>
                <a:ea typeface="等线" panose="02010600030101010101" pitchFamily="2" charset="-122"/>
                <a:cs typeface="宋体"/>
              </a:rPr>
              <a:t>网络安全治理取得一定</a:t>
            </a:r>
            <a:r>
              <a:rPr sz="2400" spc="-15" dirty="0" err="1">
                <a:latin typeface="等线" panose="02010600030101010101" pitchFamily="2" charset="-122"/>
                <a:ea typeface="等线" panose="02010600030101010101" pitchFamily="2" charset="-122"/>
                <a:cs typeface="宋体"/>
              </a:rPr>
              <a:t>成</a:t>
            </a:r>
            <a:r>
              <a:rPr sz="2400" dirty="0" err="1">
                <a:latin typeface="等线" panose="02010600030101010101" pitchFamily="2" charset="-122"/>
                <a:ea typeface="等线" panose="02010600030101010101" pitchFamily="2" charset="-122"/>
                <a:cs typeface="宋体"/>
              </a:rPr>
              <a:t>效，</a:t>
            </a:r>
            <a:r>
              <a:rPr sz="2400" spc="-15" dirty="0" err="1">
                <a:latin typeface="等线" panose="02010600030101010101" pitchFamily="2" charset="-122"/>
                <a:ea typeface="等线" panose="02010600030101010101" pitchFamily="2" charset="-122"/>
                <a:cs typeface="宋体"/>
              </a:rPr>
              <a:t>恶</a:t>
            </a:r>
            <a:r>
              <a:rPr sz="2400" dirty="0" err="1">
                <a:latin typeface="等线" panose="02010600030101010101" pitchFamily="2" charset="-122"/>
                <a:ea typeface="等线" panose="02010600030101010101" pitchFamily="2" charset="-122"/>
                <a:cs typeface="宋体"/>
              </a:rPr>
              <a:t>意程</a:t>
            </a:r>
            <a:r>
              <a:rPr sz="2400" spc="-15" dirty="0" err="1">
                <a:latin typeface="等线" panose="02010600030101010101" pitchFamily="2" charset="-122"/>
                <a:ea typeface="等线" panose="02010600030101010101" pitchFamily="2" charset="-122"/>
                <a:cs typeface="宋体"/>
              </a:rPr>
              <a:t>序</a:t>
            </a:r>
            <a:r>
              <a:rPr sz="2400" dirty="0" err="1">
                <a:latin typeface="等线" panose="02010600030101010101" pitchFamily="2" charset="-122"/>
                <a:ea typeface="等线" panose="02010600030101010101" pitchFamily="2" charset="-122"/>
                <a:cs typeface="宋体"/>
              </a:rPr>
              <a:t>、网</a:t>
            </a:r>
            <a:r>
              <a:rPr sz="2400" spc="-15" dirty="0" err="1">
                <a:latin typeface="等线" panose="02010600030101010101" pitchFamily="2" charset="-122"/>
                <a:ea typeface="等线" panose="02010600030101010101" pitchFamily="2" charset="-122"/>
                <a:cs typeface="宋体"/>
              </a:rPr>
              <a:t>站</a:t>
            </a:r>
            <a:r>
              <a:rPr sz="2400" dirty="0" err="1">
                <a:latin typeface="等线" panose="02010600030101010101" pitchFamily="2" charset="-122"/>
                <a:ea typeface="等线" panose="02010600030101010101" pitchFamily="2" charset="-122"/>
                <a:cs typeface="宋体"/>
              </a:rPr>
              <a:t>安全</a:t>
            </a:r>
            <a:r>
              <a:rPr sz="2400" spc="-15" dirty="0" err="1">
                <a:latin typeface="等线" panose="02010600030101010101" pitchFamily="2" charset="-122"/>
                <a:ea typeface="等线" panose="02010600030101010101" pitchFamily="2" charset="-122"/>
                <a:cs typeface="宋体"/>
              </a:rPr>
              <a:t>、</a:t>
            </a:r>
            <a:r>
              <a:rPr sz="2400" dirty="0" err="1" smtClean="0">
                <a:latin typeface="等线" panose="02010600030101010101" pitchFamily="2" charset="-122"/>
                <a:ea typeface="等线" panose="02010600030101010101" pitchFamily="2" charset="-122"/>
                <a:cs typeface="宋体"/>
              </a:rPr>
              <a:t>安全漏洞等安全事件和威</a:t>
            </a:r>
            <a:r>
              <a:rPr sz="2400" spc="-15" dirty="0" err="1" smtClean="0">
                <a:latin typeface="等线" panose="02010600030101010101" pitchFamily="2" charset="-122"/>
                <a:ea typeface="等线" panose="02010600030101010101" pitchFamily="2" charset="-122"/>
                <a:cs typeface="宋体"/>
              </a:rPr>
              <a:t>胁</a:t>
            </a:r>
            <a:r>
              <a:rPr sz="2400" dirty="0" err="1" smtClean="0">
                <a:latin typeface="等线" panose="02010600030101010101" pitchFamily="2" charset="-122"/>
                <a:ea typeface="等线" panose="02010600030101010101" pitchFamily="2" charset="-122"/>
                <a:cs typeface="宋体"/>
              </a:rPr>
              <a:t>隐患</a:t>
            </a:r>
            <a:r>
              <a:rPr sz="2400" spc="-15" dirty="0" err="1" smtClean="0">
                <a:latin typeface="等线" panose="02010600030101010101" pitchFamily="2" charset="-122"/>
                <a:ea typeface="等线" panose="02010600030101010101" pitchFamily="2" charset="-122"/>
                <a:cs typeface="宋体"/>
              </a:rPr>
              <a:t>呈</a:t>
            </a:r>
            <a:r>
              <a:rPr sz="2400" dirty="0" err="1" smtClean="0">
                <a:latin typeface="等线" panose="02010600030101010101" pitchFamily="2" charset="-122"/>
                <a:ea typeface="等线" panose="02010600030101010101" pitchFamily="2" charset="-122"/>
                <a:cs typeface="宋体"/>
              </a:rPr>
              <a:t>下降</a:t>
            </a:r>
            <a:r>
              <a:rPr sz="2400" spc="-15" dirty="0" err="1" smtClean="0">
                <a:latin typeface="等线" panose="02010600030101010101" pitchFamily="2" charset="-122"/>
                <a:ea typeface="等线" panose="02010600030101010101" pitchFamily="2" charset="-122"/>
                <a:cs typeface="宋体"/>
              </a:rPr>
              <a:t>趋</a:t>
            </a:r>
            <a:r>
              <a:rPr sz="2400" dirty="0" err="1" smtClean="0">
                <a:latin typeface="等线" panose="02010600030101010101" pitchFamily="2" charset="-122"/>
                <a:ea typeface="等线" panose="02010600030101010101" pitchFamily="2" charset="-122"/>
                <a:cs typeface="宋体"/>
              </a:rPr>
              <a:t>势</a:t>
            </a:r>
            <a:r>
              <a:rPr sz="2400" dirty="0" smtClean="0">
                <a:latin typeface="等线" panose="02010600030101010101" pitchFamily="2" charset="-122"/>
                <a:ea typeface="等线" panose="02010600030101010101" pitchFamily="2" charset="-122"/>
                <a:cs typeface="宋体"/>
              </a:rPr>
              <a:t>；</a:t>
            </a:r>
            <a:endParaRPr lang="en-US" sz="2400" dirty="0" smtClean="0">
              <a:latin typeface="等线" panose="02010600030101010101" pitchFamily="2" charset="-122"/>
              <a:ea typeface="等线" panose="02010600030101010101" pitchFamily="2" charset="-122"/>
              <a:cs typeface="宋体"/>
            </a:endParaRPr>
          </a:p>
          <a:p>
            <a:pPr marL="355600" marR="5080" indent="-342900">
              <a:lnSpc>
                <a:spcPct val="150000"/>
              </a:lnSpc>
              <a:spcBef>
                <a:spcPts val="100"/>
              </a:spcBef>
              <a:buSzPct val="95000"/>
              <a:buFont typeface="Arial" panose="020B0604020202020204" pitchFamily="34" charset="0"/>
              <a:buChar char="•"/>
              <a:tabLst>
                <a:tab pos="215900" algn="l"/>
              </a:tabLst>
            </a:pPr>
            <a:r>
              <a:rPr sz="2400" dirty="0" err="1" smtClean="0">
                <a:latin typeface="等线" panose="02010600030101010101" pitchFamily="2" charset="-122"/>
                <a:ea typeface="等线" panose="02010600030101010101" pitchFamily="2" charset="-122"/>
                <a:cs typeface="宋体"/>
              </a:rPr>
              <a:t>对公众造成危害的网络资源</a:t>
            </a:r>
            <a:r>
              <a:rPr sz="2400" dirty="0" err="1">
                <a:latin typeface="等线" panose="02010600030101010101" pitchFamily="2" charset="-122"/>
                <a:ea typeface="等线" panose="02010600030101010101" pitchFamily="2" charset="-122"/>
                <a:cs typeface="宋体"/>
              </a:rPr>
              <a:t>、恶意代码、安全隐患和安全事件绝对数量仍维持较高水平</a:t>
            </a:r>
            <a:r>
              <a:rPr sz="2400" dirty="0">
                <a:latin typeface="等线" panose="02010600030101010101" pitchFamily="2" charset="-122"/>
                <a:ea typeface="等线" panose="02010600030101010101" pitchFamily="2" charset="-122"/>
                <a:cs typeface="宋体"/>
              </a:rPr>
              <a:t>；</a:t>
            </a:r>
          </a:p>
          <a:p>
            <a:pPr marL="355600" indent="-342900">
              <a:lnSpc>
                <a:spcPct val="100000"/>
              </a:lnSpc>
              <a:spcBef>
                <a:spcPts val="1200"/>
              </a:spcBef>
              <a:buSzPct val="95000"/>
              <a:buFont typeface="Arial" panose="020B0604020202020204" pitchFamily="34" charset="0"/>
              <a:buChar char="•"/>
              <a:tabLst>
                <a:tab pos="215900" algn="l"/>
              </a:tabLst>
            </a:pPr>
            <a:r>
              <a:rPr sz="2400" dirty="0">
                <a:latin typeface="等线" panose="02010600030101010101" pitchFamily="2" charset="-122"/>
                <a:ea typeface="等线" panose="02010600030101010101" pitchFamily="2" charset="-122"/>
                <a:cs typeface="宋体"/>
              </a:rPr>
              <a:t>反射攻击资源成为DDOS攻击活动的重要参与力量。</a:t>
            </a:r>
          </a:p>
        </p:txBody>
      </p:sp>
      <p:sp>
        <p:nvSpPr>
          <p:cNvPr id="6" name="object 15"/>
          <p:cNvSpPr/>
          <p:nvPr/>
        </p:nvSpPr>
        <p:spPr>
          <a:xfrm>
            <a:off x="9311640" y="3985259"/>
            <a:ext cx="2120646" cy="2090166"/>
          </a:xfrm>
          <a:prstGeom prst="rect">
            <a:avLst/>
          </a:prstGeom>
          <a:blipFill>
            <a:blip r:embed="rId2" cstate="print"/>
            <a:stretch>
              <a:fillRect/>
            </a:stretch>
          </a:blipFill>
        </p:spPr>
        <p:txBody>
          <a:bodyPr wrap="square" lIns="0" tIns="0" rIns="0" bIns="0" rtlCol="0"/>
          <a:lstStyle/>
          <a:p>
            <a:endParaRPr/>
          </a:p>
        </p:txBody>
      </p:sp>
      <p:sp>
        <p:nvSpPr>
          <p:cNvPr id="7" name="object 16"/>
          <p:cNvSpPr txBox="1"/>
          <p:nvPr/>
        </p:nvSpPr>
        <p:spPr>
          <a:xfrm>
            <a:off x="9928986" y="4852542"/>
            <a:ext cx="8915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微软雅黑"/>
                <a:cs typeface="微软雅黑"/>
              </a:rPr>
              <a:t>恶意资源</a:t>
            </a:r>
            <a:endParaRPr sz="1700">
              <a:latin typeface="微软雅黑"/>
              <a:cs typeface="微软雅黑"/>
            </a:endParaRPr>
          </a:p>
        </p:txBody>
      </p:sp>
      <p:sp>
        <p:nvSpPr>
          <p:cNvPr id="8" name="object 17"/>
          <p:cNvSpPr/>
          <p:nvPr/>
        </p:nvSpPr>
        <p:spPr>
          <a:xfrm>
            <a:off x="8179307" y="3509771"/>
            <a:ext cx="1431798" cy="1544573"/>
          </a:xfrm>
          <a:prstGeom prst="rect">
            <a:avLst/>
          </a:prstGeom>
          <a:blipFill>
            <a:blip r:embed="rId3" cstate="print"/>
            <a:stretch>
              <a:fillRect/>
            </a:stretch>
          </a:blipFill>
        </p:spPr>
        <p:txBody>
          <a:bodyPr wrap="square" lIns="0" tIns="0" rIns="0" bIns="0" rtlCol="0"/>
          <a:lstStyle/>
          <a:p>
            <a:endParaRPr/>
          </a:p>
        </p:txBody>
      </p:sp>
      <p:sp>
        <p:nvSpPr>
          <p:cNvPr id="9" name="object 18"/>
          <p:cNvSpPr txBox="1"/>
          <p:nvPr/>
        </p:nvSpPr>
        <p:spPr>
          <a:xfrm>
            <a:off x="8560434" y="3862585"/>
            <a:ext cx="675005" cy="694055"/>
          </a:xfrm>
          <a:prstGeom prst="rect">
            <a:avLst/>
          </a:prstGeom>
        </p:spPr>
        <p:txBody>
          <a:bodyPr vert="horz" wrap="square" lIns="0" tIns="87630" rIns="0" bIns="0" rtlCol="0">
            <a:spAutoFit/>
          </a:bodyPr>
          <a:lstStyle/>
          <a:p>
            <a:pPr algn="ctr">
              <a:lnSpc>
                <a:spcPct val="100000"/>
              </a:lnSpc>
              <a:spcBef>
                <a:spcPts val="690"/>
              </a:spcBef>
            </a:pPr>
            <a:r>
              <a:rPr sz="1700" dirty="0">
                <a:solidFill>
                  <a:srgbClr val="FFFFFF"/>
                </a:solidFill>
                <a:latin typeface="微软雅黑"/>
                <a:cs typeface="微软雅黑"/>
              </a:rPr>
              <a:t>恶意代</a:t>
            </a:r>
            <a:endParaRPr sz="1700">
              <a:latin typeface="微软雅黑"/>
              <a:cs typeface="微软雅黑"/>
            </a:endParaRPr>
          </a:p>
          <a:p>
            <a:pPr algn="ctr">
              <a:lnSpc>
                <a:spcPct val="100000"/>
              </a:lnSpc>
              <a:spcBef>
                <a:spcPts val="590"/>
              </a:spcBef>
            </a:pPr>
            <a:r>
              <a:rPr sz="1700" dirty="0">
                <a:solidFill>
                  <a:srgbClr val="FFFFFF"/>
                </a:solidFill>
                <a:latin typeface="微软雅黑"/>
                <a:cs typeface="微软雅黑"/>
              </a:rPr>
              <a:t>码</a:t>
            </a:r>
            <a:endParaRPr sz="1700">
              <a:latin typeface="微软雅黑"/>
              <a:cs typeface="微软雅黑"/>
            </a:endParaRPr>
          </a:p>
        </p:txBody>
      </p:sp>
      <p:sp>
        <p:nvSpPr>
          <p:cNvPr id="10" name="object 19"/>
          <p:cNvSpPr/>
          <p:nvPr/>
        </p:nvSpPr>
        <p:spPr>
          <a:xfrm>
            <a:off x="8894064" y="2348483"/>
            <a:ext cx="1648205" cy="1727454"/>
          </a:xfrm>
          <a:prstGeom prst="rect">
            <a:avLst/>
          </a:prstGeom>
          <a:blipFill>
            <a:blip r:embed="rId4" cstate="print"/>
            <a:stretch>
              <a:fillRect/>
            </a:stretch>
          </a:blipFill>
        </p:spPr>
        <p:txBody>
          <a:bodyPr wrap="square" lIns="0" tIns="0" rIns="0" bIns="0" rtlCol="0"/>
          <a:lstStyle/>
          <a:p>
            <a:endParaRPr/>
          </a:p>
        </p:txBody>
      </p:sp>
      <p:sp>
        <p:nvSpPr>
          <p:cNvPr id="11" name="object 20"/>
          <p:cNvSpPr txBox="1"/>
          <p:nvPr/>
        </p:nvSpPr>
        <p:spPr>
          <a:xfrm>
            <a:off x="9382125" y="2816200"/>
            <a:ext cx="675005" cy="693420"/>
          </a:xfrm>
          <a:prstGeom prst="rect">
            <a:avLst/>
          </a:prstGeom>
        </p:spPr>
        <p:txBody>
          <a:bodyPr vert="horz" wrap="square" lIns="0" tIns="12700" rIns="0" bIns="0" rtlCol="0">
            <a:spAutoFit/>
          </a:bodyPr>
          <a:lstStyle/>
          <a:p>
            <a:pPr marL="228600" marR="5080" indent="-216535">
              <a:lnSpc>
                <a:spcPct val="128899"/>
              </a:lnSpc>
              <a:spcBef>
                <a:spcPts val="100"/>
              </a:spcBef>
            </a:pPr>
            <a:r>
              <a:rPr sz="1700" dirty="0">
                <a:solidFill>
                  <a:srgbClr val="FFFFFF"/>
                </a:solidFill>
                <a:latin typeface="微软雅黑"/>
                <a:cs typeface="微软雅黑"/>
              </a:rPr>
              <a:t>漏洞隐 患</a:t>
            </a:r>
            <a:endParaRPr sz="1700" dirty="0">
              <a:latin typeface="微软雅黑"/>
              <a:cs typeface="微软雅黑"/>
            </a:endParaRPr>
          </a:p>
        </p:txBody>
      </p:sp>
      <p:sp>
        <p:nvSpPr>
          <p:cNvPr id="12" name="object 21"/>
          <p:cNvSpPr/>
          <p:nvPr/>
        </p:nvSpPr>
        <p:spPr>
          <a:xfrm>
            <a:off x="10341864" y="3752088"/>
            <a:ext cx="1431798" cy="2202942"/>
          </a:xfrm>
          <a:prstGeom prst="rect">
            <a:avLst/>
          </a:prstGeom>
          <a:blipFill>
            <a:blip r:embed="rId5" cstate="print"/>
            <a:stretch>
              <a:fillRect/>
            </a:stretch>
          </a:blipFill>
        </p:spPr>
        <p:txBody>
          <a:bodyPr wrap="square" lIns="0" tIns="0" rIns="0" bIns="0" rtlCol="0"/>
          <a:lstStyle/>
          <a:p>
            <a:endParaRPr/>
          </a:p>
        </p:txBody>
      </p:sp>
      <p:sp>
        <p:nvSpPr>
          <p:cNvPr id="13" name="object 22"/>
          <p:cNvSpPr/>
          <p:nvPr/>
        </p:nvSpPr>
        <p:spPr>
          <a:xfrm>
            <a:off x="7848600" y="3313176"/>
            <a:ext cx="744486" cy="1064514"/>
          </a:xfrm>
          <a:prstGeom prst="rect">
            <a:avLst/>
          </a:prstGeom>
          <a:blipFill>
            <a:blip r:embed="rId6" cstate="print"/>
            <a:stretch>
              <a:fillRect/>
            </a:stretch>
          </a:blipFill>
        </p:spPr>
        <p:txBody>
          <a:bodyPr wrap="square" lIns="0" tIns="0" rIns="0" bIns="0" rtlCol="0"/>
          <a:lstStyle/>
          <a:p>
            <a:endParaRPr/>
          </a:p>
        </p:txBody>
      </p:sp>
      <p:sp>
        <p:nvSpPr>
          <p:cNvPr id="14" name="object 23"/>
          <p:cNvSpPr/>
          <p:nvPr/>
        </p:nvSpPr>
        <p:spPr>
          <a:xfrm>
            <a:off x="8685276" y="2471915"/>
            <a:ext cx="470166" cy="866406"/>
          </a:xfrm>
          <a:prstGeom prst="rect">
            <a:avLst/>
          </a:prstGeom>
          <a:blipFill>
            <a:blip r:embed="rId7" cstate="print"/>
            <a:stretch>
              <a:fillRect/>
            </a:stretch>
          </a:blipFill>
        </p:spPr>
        <p:txBody>
          <a:bodyPr wrap="square" lIns="0" tIns="0" rIns="0" bIns="0" rtlCol="0"/>
          <a:lstStyle/>
          <a:p>
            <a:endParaRPr/>
          </a:p>
        </p:txBody>
      </p:sp>
      <p:grpSp>
        <p:nvGrpSpPr>
          <p:cNvPr id="16" name="组合 15">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24" name="矩形 23">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66</a:t>
            </a:fld>
            <a:endParaRPr lang="zh-CN" altLang="en-US"/>
          </a:p>
        </p:txBody>
      </p:sp>
    </p:spTree>
    <p:extLst>
      <p:ext uri="{BB962C8B-B14F-4D97-AF65-F5344CB8AC3E}">
        <p14:creationId xmlns:p14="http://schemas.microsoft.com/office/powerpoint/2010/main" val="197411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898042" y="1626997"/>
            <a:ext cx="9580880" cy="1593850"/>
          </a:xfrm>
          <a:prstGeom prst="rect">
            <a:avLst/>
          </a:prstGeom>
        </p:spPr>
        <p:txBody>
          <a:bodyPr vert="horz" wrap="square" lIns="0" tIns="195580" rIns="0" bIns="0" rtlCol="0">
            <a:spAutoFit/>
          </a:bodyPr>
          <a:lstStyle/>
          <a:p>
            <a:pPr marL="12700">
              <a:lnSpc>
                <a:spcPct val="100000"/>
              </a:lnSpc>
              <a:spcBef>
                <a:spcPts val="1540"/>
              </a:spcBef>
            </a:pPr>
            <a:r>
              <a:rPr sz="2400" dirty="0">
                <a:solidFill>
                  <a:srgbClr val="3E3E3E"/>
                </a:solidFill>
                <a:latin typeface="微软雅黑"/>
                <a:cs typeface="微软雅黑"/>
              </a:rPr>
              <a:t>一是网络病毒的传播力、杀伤性越来越强</a:t>
            </a:r>
            <a:endParaRPr sz="2400">
              <a:latin typeface="微软雅黑"/>
              <a:cs typeface="微软雅黑"/>
            </a:endParaRPr>
          </a:p>
          <a:p>
            <a:pPr marL="459105" marR="5080">
              <a:lnSpc>
                <a:spcPct val="157500"/>
              </a:lnSpc>
              <a:spcBef>
                <a:spcPts val="465"/>
              </a:spcBef>
              <a:buSzPct val="120000"/>
              <a:buFont typeface="Arial"/>
              <a:buChar char="•"/>
              <a:tabLst>
                <a:tab pos="926465" algn="l"/>
                <a:tab pos="927100" algn="l"/>
              </a:tabLst>
            </a:pPr>
            <a:r>
              <a:rPr sz="2000" dirty="0">
                <a:solidFill>
                  <a:srgbClr val="3E3E3E"/>
                </a:solidFill>
                <a:latin typeface="微软雅黑"/>
                <a:cs typeface="微软雅黑"/>
              </a:rPr>
              <a:t>网络病毒由来已久，随</a:t>
            </a:r>
            <a:r>
              <a:rPr sz="2000" spc="-15" dirty="0">
                <a:solidFill>
                  <a:srgbClr val="3E3E3E"/>
                </a:solidFill>
                <a:latin typeface="微软雅黑"/>
                <a:cs typeface="微软雅黑"/>
              </a:rPr>
              <a:t>着</a:t>
            </a:r>
            <a:r>
              <a:rPr sz="2000" dirty="0">
                <a:solidFill>
                  <a:srgbClr val="3E3E3E"/>
                </a:solidFill>
                <a:latin typeface="微软雅黑"/>
                <a:cs typeface="微软雅黑"/>
              </a:rPr>
              <a:t>网络</a:t>
            </a:r>
            <a:r>
              <a:rPr sz="2000" spc="-15" dirty="0">
                <a:solidFill>
                  <a:srgbClr val="3E3E3E"/>
                </a:solidFill>
                <a:latin typeface="微软雅黑"/>
                <a:cs typeface="微软雅黑"/>
              </a:rPr>
              <a:t>的</a:t>
            </a:r>
            <a:r>
              <a:rPr sz="2000" dirty="0">
                <a:solidFill>
                  <a:srgbClr val="3E3E3E"/>
                </a:solidFill>
                <a:latin typeface="微软雅黑"/>
                <a:cs typeface="微软雅黑"/>
              </a:rPr>
              <a:t>普及</a:t>
            </a:r>
            <a:r>
              <a:rPr sz="2000" spc="-15" dirty="0">
                <a:solidFill>
                  <a:srgbClr val="3E3E3E"/>
                </a:solidFill>
                <a:latin typeface="微软雅黑"/>
                <a:cs typeface="微软雅黑"/>
              </a:rPr>
              <a:t>和</a:t>
            </a:r>
            <a:r>
              <a:rPr sz="2000" dirty="0">
                <a:solidFill>
                  <a:srgbClr val="3E3E3E"/>
                </a:solidFill>
                <a:latin typeface="微软雅黑"/>
                <a:cs typeface="微软雅黑"/>
              </a:rPr>
              <a:t>技术</a:t>
            </a:r>
            <a:r>
              <a:rPr sz="2000" spc="-15" dirty="0">
                <a:solidFill>
                  <a:srgbClr val="3E3E3E"/>
                </a:solidFill>
                <a:latin typeface="微软雅黑"/>
                <a:cs typeface="微软雅黑"/>
              </a:rPr>
              <a:t>的</a:t>
            </a:r>
            <a:r>
              <a:rPr sz="2000" dirty="0">
                <a:solidFill>
                  <a:srgbClr val="3E3E3E"/>
                </a:solidFill>
                <a:latin typeface="微软雅黑"/>
                <a:cs typeface="微软雅黑"/>
              </a:rPr>
              <a:t>发展</a:t>
            </a:r>
            <a:r>
              <a:rPr sz="2000" spc="-15" dirty="0">
                <a:solidFill>
                  <a:srgbClr val="3E3E3E"/>
                </a:solidFill>
                <a:latin typeface="微软雅黑"/>
                <a:cs typeface="微软雅黑"/>
              </a:rPr>
              <a:t>，</a:t>
            </a:r>
            <a:r>
              <a:rPr sz="2000" dirty="0">
                <a:solidFill>
                  <a:srgbClr val="3E3E3E"/>
                </a:solidFill>
                <a:latin typeface="微软雅黑"/>
                <a:cs typeface="微软雅黑"/>
              </a:rPr>
              <a:t>其传</a:t>
            </a:r>
            <a:r>
              <a:rPr sz="2000" spc="-15" dirty="0">
                <a:solidFill>
                  <a:srgbClr val="3E3E3E"/>
                </a:solidFill>
                <a:latin typeface="微软雅黑"/>
                <a:cs typeface="微软雅黑"/>
              </a:rPr>
              <a:t>播</a:t>
            </a:r>
            <a:r>
              <a:rPr sz="2000" dirty="0">
                <a:solidFill>
                  <a:srgbClr val="3E3E3E"/>
                </a:solidFill>
                <a:latin typeface="微软雅黑"/>
                <a:cs typeface="微软雅黑"/>
              </a:rPr>
              <a:t>方式</a:t>
            </a:r>
            <a:r>
              <a:rPr sz="2000" spc="-15" dirty="0">
                <a:solidFill>
                  <a:srgbClr val="3E3E3E"/>
                </a:solidFill>
                <a:latin typeface="微软雅黑"/>
                <a:cs typeface="微软雅黑"/>
              </a:rPr>
              <a:t>、</a:t>
            </a:r>
            <a:r>
              <a:rPr sz="2000" dirty="0">
                <a:solidFill>
                  <a:srgbClr val="3E3E3E"/>
                </a:solidFill>
                <a:latin typeface="微软雅黑"/>
                <a:cs typeface="微软雅黑"/>
              </a:rPr>
              <a:t>影响</a:t>
            </a:r>
            <a:r>
              <a:rPr sz="2000" spc="-15" dirty="0">
                <a:solidFill>
                  <a:srgbClr val="3E3E3E"/>
                </a:solidFill>
                <a:latin typeface="微软雅黑"/>
                <a:cs typeface="微软雅黑"/>
              </a:rPr>
              <a:t>范</a:t>
            </a:r>
            <a:r>
              <a:rPr sz="2000" dirty="0">
                <a:solidFill>
                  <a:srgbClr val="3E3E3E"/>
                </a:solidFill>
                <a:latin typeface="微软雅黑"/>
                <a:cs typeface="微软雅黑"/>
              </a:rPr>
              <a:t>围、 危害程度更加广大而深</a:t>
            </a:r>
            <a:r>
              <a:rPr sz="2000" spc="-15" dirty="0">
                <a:solidFill>
                  <a:srgbClr val="3E3E3E"/>
                </a:solidFill>
                <a:latin typeface="微软雅黑"/>
                <a:cs typeface="微软雅黑"/>
              </a:rPr>
              <a:t>远</a:t>
            </a:r>
            <a:r>
              <a:rPr sz="2000" dirty="0">
                <a:solidFill>
                  <a:srgbClr val="3E3E3E"/>
                </a:solidFill>
                <a:latin typeface="微软雅黑"/>
                <a:cs typeface="微软雅黑"/>
              </a:rPr>
              <a:t>。</a:t>
            </a:r>
            <a:endParaRPr sz="2000">
              <a:latin typeface="微软雅黑"/>
              <a:cs typeface="微软雅黑"/>
            </a:endParaRPr>
          </a:p>
        </p:txBody>
      </p:sp>
      <p:sp>
        <p:nvSpPr>
          <p:cNvPr id="5" name="object 14"/>
          <p:cNvSpPr/>
          <p:nvPr/>
        </p:nvSpPr>
        <p:spPr>
          <a:xfrm>
            <a:off x="1007363" y="3588399"/>
            <a:ext cx="10172700" cy="1989804"/>
          </a:xfrm>
          <a:prstGeom prst="rect">
            <a:avLst/>
          </a:prstGeom>
          <a:blipFill>
            <a:blip r:embed="rId2" cstate="print"/>
            <a:stretch>
              <a:fillRect/>
            </a:stretch>
          </a:blipFill>
        </p:spPr>
        <p:txBody>
          <a:bodyPr wrap="square" lIns="0" tIns="0" rIns="0" bIns="0" rtlCol="0"/>
          <a:lstStyle/>
          <a:p>
            <a:endParaRPr/>
          </a:p>
        </p:txBody>
      </p:sp>
      <p:sp>
        <p:nvSpPr>
          <p:cNvPr id="6" name="object 15"/>
          <p:cNvSpPr txBox="1"/>
          <p:nvPr/>
        </p:nvSpPr>
        <p:spPr>
          <a:xfrm>
            <a:off x="1145844" y="4382515"/>
            <a:ext cx="802640" cy="239395"/>
          </a:xfrm>
          <a:prstGeom prst="rect">
            <a:avLst/>
          </a:prstGeom>
        </p:spPr>
        <p:txBody>
          <a:bodyPr vert="horz" wrap="square" lIns="0" tIns="12700" rIns="0" bIns="0" rtlCol="0">
            <a:spAutoFit/>
          </a:bodyPr>
          <a:lstStyle/>
          <a:p>
            <a:pPr marL="126364" indent="-113664">
              <a:lnSpc>
                <a:spcPct val="100000"/>
              </a:lnSpc>
              <a:spcBef>
                <a:spcPts val="100"/>
              </a:spcBef>
              <a:buChar char="•"/>
              <a:tabLst>
                <a:tab pos="127000" algn="l"/>
              </a:tabLst>
            </a:pPr>
            <a:r>
              <a:rPr sz="1400" spc="-10" dirty="0">
                <a:latin typeface="Arial"/>
                <a:cs typeface="Arial"/>
              </a:rPr>
              <a:t>C</a:t>
            </a:r>
            <a:r>
              <a:rPr sz="1400" dirty="0">
                <a:latin typeface="Arial"/>
                <a:cs typeface="Arial"/>
              </a:rPr>
              <a:t>I</a:t>
            </a:r>
            <a:r>
              <a:rPr sz="1400" spc="-5" dirty="0">
                <a:latin typeface="Arial"/>
                <a:cs typeface="Arial"/>
              </a:rPr>
              <a:t>H</a:t>
            </a:r>
            <a:r>
              <a:rPr sz="1400" dirty="0">
                <a:latin typeface="微软雅黑"/>
                <a:cs typeface="微软雅黑"/>
              </a:rPr>
              <a:t>病毒</a:t>
            </a:r>
            <a:endParaRPr sz="1400">
              <a:latin typeface="微软雅黑"/>
              <a:cs typeface="微软雅黑"/>
            </a:endParaRPr>
          </a:p>
        </p:txBody>
      </p:sp>
      <p:sp>
        <p:nvSpPr>
          <p:cNvPr id="7" name="object 16"/>
          <p:cNvSpPr txBox="1"/>
          <p:nvPr/>
        </p:nvSpPr>
        <p:spPr>
          <a:xfrm>
            <a:off x="1348866" y="4883657"/>
            <a:ext cx="76073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Arial"/>
                <a:cs typeface="Arial"/>
              </a:rPr>
              <a:t>1998</a:t>
            </a:r>
            <a:r>
              <a:rPr sz="1800" dirty="0">
                <a:solidFill>
                  <a:srgbClr val="FFFFFF"/>
                </a:solidFill>
                <a:latin typeface="微软雅黑"/>
                <a:cs typeface="微软雅黑"/>
              </a:rPr>
              <a:t>年</a:t>
            </a:r>
            <a:endParaRPr sz="1800" dirty="0">
              <a:latin typeface="微软雅黑"/>
              <a:cs typeface="微软雅黑"/>
            </a:endParaRPr>
          </a:p>
        </p:txBody>
      </p:sp>
      <p:sp>
        <p:nvSpPr>
          <p:cNvPr id="8" name="object 17"/>
          <p:cNvSpPr txBox="1"/>
          <p:nvPr/>
        </p:nvSpPr>
        <p:spPr>
          <a:xfrm>
            <a:off x="2723322" y="4013815"/>
            <a:ext cx="1059878" cy="948208"/>
          </a:xfrm>
          <a:prstGeom prst="rect">
            <a:avLst/>
          </a:prstGeom>
        </p:spPr>
        <p:txBody>
          <a:bodyPr vert="horz" wrap="square" lIns="0" tIns="12700" rIns="0" bIns="0" rtlCol="0">
            <a:spAutoFit/>
          </a:bodyPr>
          <a:lstStyle/>
          <a:p>
            <a:pPr marL="151765">
              <a:lnSpc>
                <a:spcPct val="100000"/>
              </a:lnSpc>
              <a:spcBef>
                <a:spcPts val="100"/>
              </a:spcBef>
            </a:pPr>
            <a:r>
              <a:rPr sz="1800" spc="-10" dirty="0">
                <a:solidFill>
                  <a:srgbClr val="FFFFFF"/>
                </a:solidFill>
                <a:latin typeface="Arial"/>
                <a:cs typeface="Arial"/>
              </a:rPr>
              <a:t>2001</a:t>
            </a:r>
            <a:r>
              <a:rPr sz="1800" dirty="0">
                <a:solidFill>
                  <a:srgbClr val="FFFFFF"/>
                </a:solidFill>
                <a:latin typeface="微软雅黑"/>
                <a:cs typeface="微软雅黑"/>
              </a:rPr>
              <a:t>年</a:t>
            </a:r>
            <a:endParaRPr sz="1800" dirty="0">
              <a:latin typeface="微软雅黑"/>
              <a:cs typeface="微软雅黑"/>
            </a:endParaRPr>
          </a:p>
          <a:p>
            <a:pPr marL="305435" marR="228600" indent="-292735">
              <a:lnSpc>
                <a:spcPct val="128600"/>
              </a:lnSpc>
              <a:spcBef>
                <a:spcPts val="825"/>
              </a:spcBef>
              <a:buFont typeface="Arial"/>
              <a:buChar char="•"/>
              <a:tabLst>
                <a:tab pos="127635" algn="l"/>
              </a:tabLst>
            </a:pPr>
            <a:r>
              <a:rPr sz="1400" dirty="0">
                <a:latin typeface="微软雅黑"/>
                <a:cs typeface="微软雅黑"/>
              </a:rPr>
              <a:t>红色代 码</a:t>
            </a:r>
          </a:p>
        </p:txBody>
      </p:sp>
      <p:sp>
        <p:nvSpPr>
          <p:cNvPr id="9" name="object 18"/>
          <p:cNvSpPr txBox="1"/>
          <p:nvPr/>
        </p:nvSpPr>
        <p:spPr>
          <a:xfrm>
            <a:off x="4126484" y="4177131"/>
            <a:ext cx="1043940" cy="1047750"/>
          </a:xfrm>
          <a:prstGeom prst="rect">
            <a:avLst/>
          </a:prstGeom>
        </p:spPr>
        <p:txBody>
          <a:bodyPr vert="horz" wrap="square" lIns="0" tIns="12700" rIns="0" bIns="0" rtlCol="0">
            <a:spAutoFit/>
          </a:bodyPr>
          <a:lstStyle/>
          <a:p>
            <a:pPr marL="127000" marR="374015" indent="-114300">
              <a:lnSpc>
                <a:spcPct val="128699"/>
              </a:lnSpc>
              <a:spcBef>
                <a:spcPts val="100"/>
              </a:spcBef>
              <a:buFont typeface="Arial"/>
              <a:buChar char="•"/>
              <a:tabLst>
                <a:tab pos="127000" algn="l"/>
              </a:tabLst>
            </a:pPr>
            <a:r>
              <a:rPr sz="1400" dirty="0">
                <a:latin typeface="微软雅黑"/>
                <a:cs typeface="微软雅黑"/>
              </a:rPr>
              <a:t>冲击波 病毒</a:t>
            </a:r>
          </a:p>
          <a:p>
            <a:pPr marL="295910">
              <a:lnSpc>
                <a:spcPct val="100000"/>
              </a:lnSpc>
              <a:spcBef>
                <a:spcPts val="1565"/>
              </a:spcBef>
            </a:pPr>
            <a:r>
              <a:rPr sz="1800" spc="-10" dirty="0">
                <a:solidFill>
                  <a:srgbClr val="FFFFFF"/>
                </a:solidFill>
                <a:latin typeface="Arial"/>
                <a:cs typeface="Arial"/>
              </a:rPr>
              <a:t>2003</a:t>
            </a:r>
            <a:r>
              <a:rPr sz="1800" dirty="0">
                <a:solidFill>
                  <a:srgbClr val="FFFFFF"/>
                </a:solidFill>
                <a:latin typeface="微软雅黑"/>
                <a:cs typeface="微软雅黑"/>
              </a:rPr>
              <a:t>年</a:t>
            </a:r>
            <a:endParaRPr sz="1800" dirty="0">
              <a:latin typeface="微软雅黑"/>
              <a:cs typeface="微软雅黑"/>
            </a:endParaRPr>
          </a:p>
        </p:txBody>
      </p:sp>
      <p:sp>
        <p:nvSpPr>
          <p:cNvPr id="10" name="object 19"/>
          <p:cNvSpPr txBox="1"/>
          <p:nvPr/>
        </p:nvSpPr>
        <p:spPr>
          <a:xfrm>
            <a:off x="5620639" y="3989958"/>
            <a:ext cx="970915" cy="953769"/>
          </a:xfrm>
          <a:prstGeom prst="rect">
            <a:avLst/>
          </a:prstGeom>
        </p:spPr>
        <p:txBody>
          <a:bodyPr vert="horz" wrap="square" lIns="0" tIns="12700" rIns="0" bIns="0" rtlCol="0">
            <a:spAutoFit/>
          </a:bodyPr>
          <a:lstStyle/>
          <a:p>
            <a:pPr marL="222885">
              <a:lnSpc>
                <a:spcPct val="100000"/>
              </a:lnSpc>
              <a:spcBef>
                <a:spcPts val="100"/>
              </a:spcBef>
            </a:pPr>
            <a:r>
              <a:rPr sz="1800" spc="-10" dirty="0">
                <a:solidFill>
                  <a:srgbClr val="FFFFFF"/>
                </a:solidFill>
                <a:latin typeface="Arial"/>
                <a:cs typeface="Arial"/>
              </a:rPr>
              <a:t>2004</a:t>
            </a:r>
            <a:r>
              <a:rPr sz="1800" dirty="0">
                <a:solidFill>
                  <a:srgbClr val="FFFFFF"/>
                </a:solidFill>
                <a:latin typeface="微软雅黑"/>
                <a:cs typeface="微软雅黑"/>
              </a:rPr>
              <a:t>年</a:t>
            </a:r>
            <a:endParaRPr sz="1800">
              <a:latin typeface="微软雅黑"/>
              <a:cs typeface="微软雅黑"/>
            </a:endParaRPr>
          </a:p>
          <a:p>
            <a:pPr marL="127000" marR="301625" indent="-114300">
              <a:lnSpc>
                <a:spcPct val="128600"/>
              </a:lnSpc>
              <a:spcBef>
                <a:spcPts val="825"/>
              </a:spcBef>
              <a:buFont typeface="Arial"/>
              <a:buChar char="•"/>
              <a:tabLst>
                <a:tab pos="127000" algn="l"/>
              </a:tabLst>
            </a:pPr>
            <a:r>
              <a:rPr sz="1400" dirty="0">
                <a:latin typeface="微软雅黑"/>
                <a:cs typeface="微软雅黑"/>
              </a:rPr>
              <a:t>震荡波 病毒</a:t>
            </a:r>
            <a:endParaRPr sz="1400">
              <a:latin typeface="微软雅黑"/>
              <a:cs typeface="微软雅黑"/>
            </a:endParaRPr>
          </a:p>
        </p:txBody>
      </p:sp>
      <p:sp>
        <p:nvSpPr>
          <p:cNvPr id="11" name="object 20"/>
          <p:cNvSpPr txBox="1"/>
          <p:nvPr/>
        </p:nvSpPr>
        <p:spPr>
          <a:xfrm>
            <a:off x="7114793" y="4177131"/>
            <a:ext cx="970280" cy="1006475"/>
          </a:xfrm>
          <a:prstGeom prst="rect">
            <a:avLst/>
          </a:prstGeom>
        </p:spPr>
        <p:txBody>
          <a:bodyPr vert="horz" wrap="square" lIns="0" tIns="12700" rIns="0" bIns="0" rtlCol="0">
            <a:spAutoFit/>
          </a:bodyPr>
          <a:lstStyle/>
          <a:p>
            <a:pPr marL="127000" marR="300355" indent="-114300">
              <a:lnSpc>
                <a:spcPct val="128699"/>
              </a:lnSpc>
              <a:spcBef>
                <a:spcPts val="100"/>
              </a:spcBef>
              <a:buFont typeface="Arial"/>
              <a:buChar char="•"/>
              <a:tabLst>
                <a:tab pos="127000" algn="l"/>
              </a:tabLst>
            </a:pPr>
            <a:r>
              <a:rPr sz="1400" dirty="0">
                <a:latin typeface="微软雅黑"/>
                <a:cs typeface="微软雅黑"/>
              </a:rPr>
              <a:t>熊猫烧 香病毒</a:t>
            </a:r>
            <a:endParaRPr sz="1400">
              <a:latin typeface="微软雅黑"/>
              <a:cs typeface="微软雅黑"/>
            </a:endParaRPr>
          </a:p>
          <a:p>
            <a:pPr marL="222885">
              <a:lnSpc>
                <a:spcPct val="100000"/>
              </a:lnSpc>
              <a:spcBef>
                <a:spcPts val="1240"/>
              </a:spcBef>
            </a:pPr>
            <a:r>
              <a:rPr sz="1800" spc="-10" dirty="0">
                <a:solidFill>
                  <a:srgbClr val="FFFFFF"/>
                </a:solidFill>
                <a:latin typeface="Arial"/>
                <a:cs typeface="Arial"/>
              </a:rPr>
              <a:t>2006</a:t>
            </a:r>
            <a:r>
              <a:rPr sz="1800" dirty="0">
                <a:solidFill>
                  <a:srgbClr val="FFFFFF"/>
                </a:solidFill>
                <a:latin typeface="微软雅黑"/>
                <a:cs typeface="微软雅黑"/>
              </a:rPr>
              <a:t>年</a:t>
            </a:r>
            <a:endParaRPr sz="1800">
              <a:latin typeface="微软雅黑"/>
              <a:cs typeface="微软雅黑"/>
            </a:endParaRPr>
          </a:p>
        </p:txBody>
      </p:sp>
      <p:sp>
        <p:nvSpPr>
          <p:cNvPr id="12" name="object 21"/>
          <p:cNvSpPr txBox="1"/>
          <p:nvPr/>
        </p:nvSpPr>
        <p:spPr>
          <a:xfrm>
            <a:off x="8608568" y="3989958"/>
            <a:ext cx="970915" cy="953769"/>
          </a:xfrm>
          <a:prstGeom prst="rect">
            <a:avLst/>
          </a:prstGeom>
        </p:spPr>
        <p:txBody>
          <a:bodyPr vert="horz" wrap="square" lIns="0" tIns="12700" rIns="0" bIns="0" rtlCol="0">
            <a:spAutoFit/>
          </a:bodyPr>
          <a:lstStyle/>
          <a:p>
            <a:pPr marL="222885">
              <a:lnSpc>
                <a:spcPct val="100000"/>
              </a:lnSpc>
              <a:spcBef>
                <a:spcPts val="100"/>
              </a:spcBef>
            </a:pPr>
            <a:r>
              <a:rPr sz="1800" spc="-10" dirty="0">
                <a:solidFill>
                  <a:srgbClr val="FFFFFF"/>
                </a:solidFill>
                <a:latin typeface="Arial"/>
                <a:cs typeface="Arial"/>
              </a:rPr>
              <a:t>2010</a:t>
            </a:r>
            <a:r>
              <a:rPr sz="1800" dirty="0">
                <a:solidFill>
                  <a:srgbClr val="FFFFFF"/>
                </a:solidFill>
                <a:latin typeface="微软雅黑"/>
                <a:cs typeface="微软雅黑"/>
              </a:rPr>
              <a:t>年</a:t>
            </a:r>
            <a:endParaRPr sz="1800">
              <a:latin typeface="微软雅黑"/>
              <a:cs typeface="微软雅黑"/>
            </a:endParaRPr>
          </a:p>
          <a:p>
            <a:pPr marL="127000" marR="301625" indent="-114300">
              <a:lnSpc>
                <a:spcPct val="128600"/>
              </a:lnSpc>
              <a:spcBef>
                <a:spcPts val="825"/>
              </a:spcBef>
              <a:buFont typeface="Arial"/>
              <a:buChar char="•"/>
              <a:tabLst>
                <a:tab pos="127000" algn="l"/>
              </a:tabLst>
            </a:pPr>
            <a:r>
              <a:rPr sz="1400" dirty="0">
                <a:latin typeface="微软雅黑"/>
                <a:cs typeface="微软雅黑"/>
              </a:rPr>
              <a:t>震网病 毒</a:t>
            </a:r>
            <a:endParaRPr sz="1400">
              <a:latin typeface="微软雅黑"/>
              <a:cs typeface="微软雅黑"/>
            </a:endParaRPr>
          </a:p>
        </p:txBody>
      </p:sp>
      <p:sp>
        <p:nvSpPr>
          <p:cNvPr id="13" name="object 22"/>
          <p:cNvSpPr txBox="1"/>
          <p:nvPr/>
        </p:nvSpPr>
        <p:spPr>
          <a:xfrm>
            <a:off x="10102722" y="4204563"/>
            <a:ext cx="970915" cy="979169"/>
          </a:xfrm>
          <a:prstGeom prst="rect">
            <a:avLst/>
          </a:prstGeom>
        </p:spPr>
        <p:txBody>
          <a:bodyPr vert="horz" wrap="square" lIns="0" tIns="36830" rIns="0" bIns="0" rtlCol="0">
            <a:spAutoFit/>
          </a:bodyPr>
          <a:lstStyle/>
          <a:p>
            <a:pPr marL="127000" indent="-114300">
              <a:lnSpc>
                <a:spcPct val="100000"/>
              </a:lnSpc>
              <a:spcBef>
                <a:spcPts val="290"/>
              </a:spcBef>
              <a:buChar char="•"/>
              <a:tabLst>
                <a:tab pos="127000" algn="l"/>
              </a:tabLst>
            </a:pPr>
            <a:r>
              <a:rPr sz="1400" spc="-5" dirty="0">
                <a:latin typeface="Arial"/>
                <a:cs typeface="Arial"/>
              </a:rPr>
              <a:t>Wannac</a:t>
            </a:r>
            <a:endParaRPr sz="1400">
              <a:latin typeface="Arial"/>
              <a:cs typeface="Arial"/>
            </a:endParaRPr>
          </a:p>
          <a:p>
            <a:pPr marL="127000">
              <a:lnSpc>
                <a:spcPct val="100000"/>
              </a:lnSpc>
              <a:spcBef>
                <a:spcPts val="190"/>
              </a:spcBef>
            </a:pPr>
            <a:r>
              <a:rPr sz="1400" spc="-10" dirty="0">
                <a:latin typeface="Arial"/>
                <a:cs typeface="Arial"/>
              </a:rPr>
              <a:t>ry</a:t>
            </a:r>
            <a:r>
              <a:rPr sz="1400" dirty="0">
                <a:latin typeface="微软雅黑"/>
                <a:cs typeface="微软雅黑"/>
              </a:rPr>
              <a:t>病毒</a:t>
            </a:r>
            <a:endParaRPr sz="1400">
              <a:latin typeface="微软雅黑"/>
              <a:cs typeface="微软雅黑"/>
            </a:endParaRPr>
          </a:p>
          <a:p>
            <a:pPr marL="222885">
              <a:lnSpc>
                <a:spcPct val="100000"/>
              </a:lnSpc>
              <a:spcBef>
                <a:spcPts val="1605"/>
              </a:spcBef>
            </a:pPr>
            <a:r>
              <a:rPr sz="1800" spc="-10" dirty="0">
                <a:solidFill>
                  <a:srgbClr val="FFFFFF"/>
                </a:solidFill>
                <a:latin typeface="Arial"/>
                <a:cs typeface="Arial"/>
              </a:rPr>
              <a:t>2017</a:t>
            </a:r>
            <a:r>
              <a:rPr sz="1800" dirty="0">
                <a:solidFill>
                  <a:srgbClr val="FFFFFF"/>
                </a:solidFill>
                <a:latin typeface="微软雅黑"/>
                <a:cs typeface="微软雅黑"/>
              </a:rPr>
              <a:t>年</a:t>
            </a:r>
            <a:endParaRPr sz="1800">
              <a:latin typeface="微软雅黑"/>
              <a:cs typeface="微软雅黑"/>
            </a:endParaRPr>
          </a:p>
        </p:txBody>
      </p:sp>
      <p:grpSp>
        <p:nvGrpSpPr>
          <p:cNvPr id="15" name="组合 14">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23" name="矩形 22">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67</a:t>
            </a:fld>
            <a:endParaRPr lang="zh-CN" altLang="en-US"/>
          </a:p>
        </p:txBody>
      </p:sp>
    </p:spTree>
    <p:extLst>
      <p:ext uri="{BB962C8B-B14F-4D97-AF65-F5344CB8AC3E}">
        <p14:creationId xmlns:p14="http://schemas.microsoft.com/office/powerpoint/2010/main" val="3946744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1597946" y="4002023"/>
            <a:ext cx="4261104" cy="2613660"/>
          </a:xfrm>
          <a:prstGeom prst="rect">
            <a:avLst/>
          </a:prstGeom>
          <a:blipFill>
            <a:blip r:embed="rId2" cstate="print"/>
            <a:stretch>
              <a:fillRect/>
            </a:stretch>
          </a:blipFill>
        </p:spPr>
        <p:txBody>
          <a:bodyPr wrap="square" lIns="0" tIns="0" rIns="0" bIns="0" rtlCol="0"/>
          <a:lstStyle/>
          <a:p>
            <a:endParaRPr/>
          </a:p>
        </p:txBody>
      </p:sp>
      <p:sp>
        <p:nvSpPr>
          <p:cNvPr id="5" name="object 14"/>
          <p:cNvSpPr/>
          <p:nvPr/>
        </p:nvSpPr>
        <p:spPr>
          <a:xfrm>
            <a:off x="6664452" y="3652506"/>
            <a:ext cx="4819620" cy="2966225"/>
          </a:xfrm>
          <a:prstGeom prst="rect">
            <a:avLst/>
          </a:prstGeom>
          <a:blipFill>
            <a:blip r:embed="rId3" cstate="print"/>
            <a:stretch>
              <a:fillRect/>
            </a:stretch>
          </a:blipFill>
        </p:spPr>
        <p:txBody>
          <a:bodyPr wrap="square" lIns="0" tIns="0" rIns="0" bIns="0" rtlCol="0"/>
          <a:lstStyle/>
          <a:p>
            <a:endParaRPr/>
          </a:p>
        </p:txBody>
      </p:sp>
      <p:sp>
        <p:nvSpPr>
          <p:cNvPr id="6" name="object 15"/>
          <p:cNvSpPr txBox="1"/>
          <p:nvPr/>
        </p:nvSpPr>
        <p:spPr>
          <a:xfrm>
            <a:off x="736031" y="1222361"/>
            <a:ext cx="10753090" cy="2430145"/>
          </a:xfrm>
          <a:prstGeom prst="rect">
            <a:avLst/>
          </a:prstGeom>
        </p:spPr>
        <p:txBody>
          <a:bodyPr vert="horz" wrap="square" lIns="0" tIns="208915" rIns="0" bIns="0" rtlCol="0">
            <a:spAutoFit/>
          </a:bodyPr>
          <a:lstStyle/>
          <a:p>
            <a:pPr marL="12700">
              <a:lnSpc>
                <a:spcPct val="100000"/>
              </a:lnSpc>
              <a:spcBef>
                <a:spcPts val="1645"/>
              </a:spcBef>
            </a:pPr>
            <a:r>
              <a:rPr sz="2400" dirty="0">
                <a:solidFill>
                  <a:srgbClr val="3E3E3E"/>
                </a:solidFill>
                <a:latin typeface="微软雅黑"/>
                <a:cs typeface="微软雅黑"/>
              </a:rPr>
              <a:t>二是网络沦陷资产规模大、数量多，成为发动大规模</a:t>
            </a:r>
            <a:r>
              <a:rPr sz="2400" spc="-5" dirty="0">
                <a:solidFill>
                  <a:srgbClr val="3E3E3E"/>
                </a:solidFill>
                <a:latin typeface="微软雅黑"/>
                <a:cs typeface="微软雅黑"/>
              </a:rPr>
              <a:t>DDoS</a:t>
            </a:r>
            <a:r>
              <a:rPr sz="2400" dirty="0">
                <a:solidFill>
                  <a:srgbClr val="3E3E3E"/>
                </a:solidFill>
                <a:latin typeface="微软雅黑"/>
                <a:cs typeface="微软雅黑"/>
              </a:rPr>
              <a:t>攻击廉价资源</a:t>
            </a:r>
            <a:endParaRPr sz="2400" dirty="0">
              <a:latin typeface="微软雅黑"/>
              <a:cs typeface="微软雅黑"/>
            </a:endParaRPr>
          </a:p>
          <a:p>
            <a:pPr marL="733425" indent="-274320">
              <a:lnSpc>
                <a:spcPct val="100000"/>
              </a:lnSpc>
              <a:spcBef>
                <a:spcPts val="1300"/>
              </a:spcBef>
              <a:buFont typeface="Arial"/>
              <a:buChar char="•"/>
              <a:tabLst>
                <a:tab pos="733425" algn="l"/>
                <a:tab pos="734060" algn="l"/>
              </a:tabLst>
            </a:pPr>
            <a:r>
              <a:rPr sz="2000" dirty="0">
                <a:solidFill>
                  <a:srgbClr val="3E3E3E"/>
                </a:solidFill>
                <a:latin typeface="微软雅黑"/>
                <a:cs typeface="微软雅黑"/>
              </a:rPr>
              <a:t>僵尸网络是被黑客控制</a:t>
            </a:r>
            <a:r>
              <a:rPr sz="2000" spc="-10" dirty="0">
                <a:solidFill>
                  <a:srgbClr val="3E3E3E"/>
                </a:solidFill>
                <a:latin typeface="微软雅黑"/>
                <a:cs typeface="微软雅黑"/>
              </a:rPr>
              <a:t>的</a:t>
            </a:r>
            <a:r>
              <a:rPr sz="2000" dirty="0">
                <a:solidFill>
                  <a:srgbClr val="3E3E3E"/>
                </a:solidFill>
                <a:latin typeface="微软雅黑"/>
                <a:cs typeface="微软雅黑"/>
              </a:rPr>
              <a:t>计算</a:t>
            </a:r>
            <a:r>
              <a:rPr sz="2000" spc="-10" dirty="0">
                <a:solidFill>
                  <a:srgbClr val="3E3E3E"/>
                </a:solidFill>
                <a:latin typeface="微软雅黑"/>
                <a:cs typeface="微软雅黑"/>
              </a:rPr>
              <a:t>机</a:t>
            </a:r>
            <a:r>
              <a:rPr sz="2000" dirty="0">
                <a:solidFill>
                  <a:srgbClr val="3E3E3E"/>
                </a:solidFill>
                <a:latin typeface="微软雅黑"/>
                <a:cs typeface="微软雅黑"/>
              </a:rPr>
              <a:t>群，</a:t>
            </a:r>
            <a:r>
              <a:rPr sz="2000" spc="-10" dirty="0">
                <a:solidFill>
                  <a:srgbClr val="3E3E3E"/>
                </a:solidFill>
                <a:latin typeface="微软雅黑"/>
                <a:cs typeface="微软雅黑"/>
              </a:rPr>
              <a:t>其</a:t>
            </a:r>
            <a:r>
              <a:rPr sz="2000" dirty="0">
                <a:solidFill>
                  <a:srgbClr val="3E3E3E"/>
                </a:solidFill>
                <a:latin typeface="微软雅黑"/>
                <a:cs typeface="微软雅黑"/>
              </a:rPr>
              <a:t>核心</a:t>
            </a:r>
            <a:r>
              <a:rPr sz="2000" spc="-10" dirty="0">
                <a:solidFill>
                  <a:srgbClr val="3E3E3E"/>
                </a:solidFill>
                <a:latin typeface="微软雅黑"/>
                <a:cs typeface="微软雅黑"/>
              </a:rPr>
              <a:t>特</a:t>
            </a:r>
            <a:r>
              <a:rPr sz="2000" dirty="0">
                <a:solidFill>
                  <a:srgbClr val="3E3E3E"/>
                </a:solidFill>
                <a:latin typeface="微软雅黑"/>
                <a:cs typeface="微软雅黑"/>
              </a:rPr>
              <a:t>点是</a:t>
            </a:r>
            <a:r>
              <a:rPr sz="2000" spc="-10" dirty="0">
                <a:solidFill>
                  <a:srgbClr val="3E3E3E"/>
                </a:solidFill>
                <a:latin typeface="微软雅黑"/>
                <a:cs typeface="微软雅黑"/>
              </a:rPr>
              <a:t>黑</a:t>
            </a:r>
            <a:r>
              <a:rPr sz="2000" dirty="0">
                <a:solidFill>
                  <a:srgbClr val="3E3E3E"/>
                </a:solidFill>
                <a:latin typeface="微软雅黑"/>
                <a:cs typeface="微软雅黑"/>
              </a:rPr>
              <a:t>客能</a:t>
            </a:r>
            <a:r>
              <a:rPr sz="2000" spc="-10" dirty="0">
                <a:solidFill>
                  <a:srgbClr val="3E3E3E"/>
                </a:solidFill>
                <a:latin typeface="微软雅黑"/>
                <a:cs typeface="微软雅黑"/>
              </a:rPr>
              <a:t>够</a:t>
            </a:r>
            <a:r>
              <a:rPr sz="2000" dirty="0">
                <a:solidFill>
                  <a:srgbClr val="3E3E3E"/>
                </a:solidFill>
                <a:latin typeface="微软雅黑"/>
                <a:cs typeface="微软雅黑"/>
              </a:rPr>
              <a:t>通过</a:t>
            </a:r>
            <a:r>
              <a:rPr sz="2000" spc="-10" dirty="0">
                <a:solidFill>
                  <a:srgbClr val="3E3E3E"/>
                </a:solidFill>
                <a:latin typeface="微软雅黑"/>
                <a:cs typeface="微软雅黑"/>
              </a:rPr>
              <a:t>一</a:t>
            </a:r>
            <a:r>
              <a:rPr sz="2000" dirty="0">
                <a:solidFill>
                  <a:srgbClr val="3E3E3E"/>
                </a:solidFill>
                <a:latin typeface="微软雅黑"/>
                <a:cs typeface="微软雅黑"/>
              </a:rPr>
              <a:t>对多</a:t>
            </a:r>
            <a:r>
              <a:rPr sz="2000" spc="-10" dirty="0">
                <a:solidFill>
                  <a:srgbClr val="3E3E3E"/>
                </a:solidFill>
                <a:latin typeface="微软雅黑"/>
                <a:cs typeface="微软雅黑"/>
              </a:rPr>
              <a:t>的</a:t>
            </a:r>
            <a:r>
              <a:rPr sz="2000" dirty="0">
                <a:solidFill>
                  <a:srgbClr val="3E3E3E"/>
                </a:solidFill>
                <a:latin typeface="微软雅黑"/>
                <a:cs typeface="微软雅黑"/>
              </a:rPr>
              <a:t>命令</a:t>
            </a:r>
            <a:r>
              <a:rPr sz="2000" spc="-10" dirty="0">
                <a:solidFill>
                  <a:srgbClr val="3E3E3E"/>
                </a:solidFill>
                <a:latin typeface="微软雅黑"/>
                <a:cs typeface="微软雅黑"/>
              </a:rPr>
              <a:t>与</a:t>
            </a:r>
            <a:r>
              <a:rPr sz="2000" dirty="0">
                <a:solidFill>
                  <a:srgbClr val="3E3E3E"/>
                </a:solidFill>
                <a:latin typeface="微软雅黑"/>
                <a:cs typeface="微软雅黑"/>
              </a:rPr>
              <a:t>控制</a:t>
            </a:r>
            <a:r>
              <a:rPr sz="2000" spc="-10" dirty="0">
                <a:solidFill>
                  <a:srgbClr val="3E3E3E"/>
                </a:solidFill>
                <a:latin typeface="微软雅黑"/>
                <a:cs typeface="微软雅黑"/>
              </a:rPr>
              <a:t>信</a:t>
            </a:r>
            <a:r>
              <a:rPr sz="2000" spc="0" dirty="0">
                <a:solidFill>
                  <a:srgbClr val="3E3E3E"/>
                </a:solidFill>
                <a:latin typeface="微软雅黑"/>
                <a:cs typeface="微软雅黑"/>
              </a:rPr>
              <a:t>道</a:t>
            </a:r>
            <a:endParaRPr sz="2000" dirty="0">
              <a:latin typeface="微软雅黑"/>
              <a:cs typeface="微软雅黑"/>
            </a:endParaRPr>
          </a:p>
          <a:p>
            <a:pPr marL="459105">
              <a:lnSpc>
                <a:spcPct val="100000"/>
              </a:lnSpc>
              <a:spcBef>
                <a:spcPts val="1205"/>
              </a:spcBef>
            </a:pPr>
            <a:r>
              <a:rPr sz="2000" dirty="0" err="1" smtClean="0">
                <a:solidFill>
                  <a:srgbClr val="3E3E3E"/>
                </a:solidFill>
                <a:latin typeface="微软雅黑"/>
                <a:cs typeface="微软雅黑"/>
              </a:rPr>
              <a:t>操纵感染僵尸程</a:t>
            </a:r>
            <a:r>
              <a:rPr sz="2000" spc="-15" dirty="0" err="1" smtClean="0">
                <a:solidFill>
                  <a:srgbClr val="3E3E3E"/>
                </a:solidFill>
                <a:latin typeface="微软雅黑"/>
                <a:cs typeface="微软雅黑"/>
              </a:rPr>
              <a:t>序</a:t>
            </a:r>
            <a:r>
              <a:rPr sz="2000" dirty="0" err="1" smtClean="0">
                <a:solidFill>
                  <a:srgbClr val="3E3E3E"/>
                </a:solidFill>
                <a:latin typeface="微软雅黑"/>
                <a:cs typeface="微软雅黑"/>
              </a:rPr>
              <a:t>的主</a:t>
            </a:r>
            <a:r>
              <a:rPr sz="2000" spc="-15" dirty="0" err="1" smtClean="0">
                <a:solidFill>
                  <a:srgbClr val="3E3E3E"/>
                </a:solidFill>
                <a:latin typeface="微软雅黑"/>
                <a:cs typeface="微软雅黑"/>
              </a:rPr>
              <a:t>机</a:t>
            </a:r>
            <a:r>
              <a:rPr sz="2000" dirty="0" err="1" smtClean="0">
                <a:solidFill>
                  <a:srgbClr val="3E3E3E"/>
                </a:solidFill>
                <a:latin typeface="微软雅黑"/>
                <a:cs typeface="微软雅黑"/>
              </a:rPr>
              <a:t>执行</a:t>
            </a:r>
            <a:r>
              <a:rPr sz="2000" spc="-15" dirty="0" err="1" smtClean="0">
                <a:solidFill>
                  <a:srgbClr val="3E3E3E"/>
                </a:solidFill>
                <a:latin typeface="微软雅黑"/>
                <a:cs typeface="微软雅黑"/>
              </a:rPr>
              <a:t>相</a:t>
            </a:r>
            <a:r>
              <a:rPr sz="2000" dirty="0" err="1" smtClean="0">
                <a:solidFill>
                  <a:srgbClr val="3E3E3E"/>
                </a:solidFill>
                <a:latin typeface="微软雅黑"/>
                <a:cs typeface="微软雅黑"/>
              </a:rPr>
              <a:t>同的</a:t>
            </a:r>
            <a:r>
              <a:rPr sz="2000" spc="-15" dirty="0" err="1" smtClean="0">
                <a:solidFill>
                  <a:srgbClr val="3E3E3E"/>
                </a:solidFill>
                <a:latin typeface="微软雅黑"/>
                <a:cs typeface="微软雅黑"/>
              </a:rPr>
              <a:t>恶</a:t>
            </a:r>
            <a:r>
              <a:rPr sz="2000" dirty="0" err="1" smtClean="0">
                <a:solidFill>
                  <a:srgbClr val="3E3E3E"/>
                </a:solidFill>
                <a:latin typeface="微软雅黑"/>
                <a:cs typeface="微软雅黑"/>
              </a:rPr>
              <a:t>意攻</a:t>
            </a:r>
            <a:r>
              <a:rPr sz="2000" spc="-15" dirty="0" err="1" smtClean="0">
                <a:solidFill>
                  <a:srgbClr val="3E3E3E"/>
                </a:solidFill>
                <a:latin typeface="微软雅黑"/>
                <a:cs typeface="微软雅黑"/>
              </a:rPr>
              <a:t>击</a:t>
            </a:r>
            <a:r>
              <a:rPr sz="2000" dirty="0" err="1" smtClean="0">
                <a:solidFill>
                  <a:srgbClr val="3E3E3E"/>
                </a:solidFill>
                <a:latin typeface="微软雅黑"/>
                <a:cs typeface="微软雅黑"/>
              </a:rPr>
              <a:t>行为</a:t>
            </a:r>
            <a:r>
              <a:rPr sz="2000" dirty="0">
                <a:solidFill>
                  <a:srgbClr val="3E3E3E"/>
                </a:solidFill>
                <a:latin typeface="微软雅黑"/>
                <a:cs typeface="微软雅黑"/>
              </a:rPr>
              <a:t>；</a:t>
            </a:r>
            <a:endParaRPr sz="2000" dirty="0">
              <a:latin typeface="微软雅黑"/>
              <a:cs typeface="微软雅黑"/>
            </a:endParaRPr>
          </a:p>
          <a:p>
            <a:pPr marL="733425" indent="-274320">
              <a:lnSpc>
                <a:spcPct val="100000"/>
              </a:lnSpc>
              <a:spcBef>
                <a:spcPts val="1200"/>
              </a:spcBef>
              <a:buFont typeface="Arial"/>
              <a:buChar char="•"/>
              <a:tabLst>
                <a:tab pos="733425" algn="l"/>
                <a:tab pos="734060" algn="l"/>
              </a:tabLst>
            </a:pPr>
            <a:r>
              <a:rPr sz="2000" dirty="0">
                <a:solidFill>
                  <a:srgbClr val="3E3E3E"/>
                </a:solidFill>
                <a:latin typeface="微软雅黑"/>
                <a:cs typeface="微软雅黑"/>
              </a:rPr>
              <a:t>网络威胁资源绝对数量</a:t>
            </a:r>
            <a:r>
              <a:rPr sz="2000" spc="-15" dirty="0">
                <a:solidFill>
                  <a:srgbClr val="3E3E3E"/>
                </a:solidFill>
                <a:latin typeface="微软雅黑"/>
                <a:cs typeface="微软雅黑"/>
              </a:rPr>
              <a:t>达</a:t>
            </a:r>
            <a:r>
              <a:rPr sz="2000" dirty="0">
                <a:solidFill>
                  <a:srgbClr val="3E3E3E"/>
                </a:solidFill>
                <a:latin typeface="微软雅黑"/>
                <a:cs typeface="微软雅黑"/>
              </a:rPr>
              <a:t>千万</a:t>
            </a:r>
            <a:r>
              <a:rPr sz="2000" spc="-15" dirty="0">
                <a:solidFill>
                  <a:srgbClr val="3E3E3E"/>
                </a:solidFill>
                <a:latin typeface="微软雅黑"/>
                <a:cs typeface="微软雅黑"/>
              </a:rPr>
              <a:t>量</a:t>
            </a:r>
            <a:r>
              <a:rPr sz="2000" dirty="0">
                <a:solidFill>
                  <a:srgbClr val="3E3E3E"/>
                </a:solidFill>
                <a:latin typeface="微软雅黑"/>
                <a:cs typeface="微软雅黑"/>
              </a:rPr>
              <a:t>级，</a:t>
            </a:r>
            <a:r>
              <a:rPr sz="2000" spc="-15" dirty="0">
                <a:solidFill>
                  <a:srgbClr val="3E3E3E"/>
                </a:solidFill>
                <a:latin typeface="微软雅黑"/>
                <a:cs typeface="微软雅黑"/>
              </a:rPr>
              <a:t>仍</a:t>
            </a:r>
            <a:r>
              <a:rPr sz="2000" dirty="0">
                <a:solidFill>
                  <a:srgbClr val="3E3E3E"/>
                </a:solidFill>
                <a:latin typeface="微软雅黑"/>
                <a:cs typeface="微软雅黑"/>
              </a:rPr>
              <a:t>维持</a:t>
            </a:r>
            <a:r>
              <a:rPr sz="2000" spc="-15" dirty="0">
                <a:solidFill>
                  <a:srgbClr val="3E3E3E"/>
                </a:solidFill>
                <a:latin typeface="微软雅黑"/>
                <a:cs typeface="微软雅黑"/>
              </a:rPr>
              <a:t>较</a:t>
            </a:r>
            <a:r>
              <a:rPr sz="2000" dirty="0">
                <a:solidFill>
                  <a:srgbClr val="3E3E3E"/>
                </a:solidFill>
                <a:latin typeface="微软雅黑"/>
                <a:cs typeface="微软雅黑"/>
              </a:rPr>
              <a:t>高水</a:t>
            </a:r>
            <a:r>
              <a:rPr sz="2000" spc="-15" dirty="0">
                <a:solidFill>
                  <a:srgbClr val="3E3E3E"/>
                </a:solidFill>
                <a:latin typeface="微软雅黑"/>
                <a:cs typeface="微软雅黑"/>
              </a:rPr>
              <a:t>平</a:t>
            </a:r>
            <a:r>
              <a:rPr sz="2000" dirty="0">
                <a:solidFill>
                  <a:srgbClr val="3E3E3E"/>
                </a:solidFill>
                <a:latin typeface="微软雅黑"/>
                <a:cs typeface="微软雅黑"/>
              </a:rPr>
              <a:t>，控</a:t>
            </a:r>
            <a:r>
              <a:rPr sz="2000" spc="-15" dirty="0">
                <a:solidFill>
                  <a:srgbClr val="3E3E3E"/>
                </a:solidFill>
                <a:latin typeface="微软雅黑"/>
                <a:cs typeface="微软雅黑"/>
              </a:rPr>
              <a:t>制</a:t>
            </a:r>
            <a:r>
              <a:rPr sz="2000" dirty="0">
                <a:solidFill>
                  <a:srgbClr val="3E3E3E"/>
                </a:solidFill>
                <a:latin typeface="微软雅黑"/>
                <a:cs typeface="微软雅黑"/>
              </a:rPr>
              <a:t>规模</a:t>
            </a:r>
            <a:r>
              <a:rPr sz="2000" spc="-5" dirty="0">
                <a:solidFill>
                  <a:srgbClr val="3E3E3E"/>
                </a:solidFill>
                <a:latin typeface="微软雅黑"/>
                <a:cs typeface="微软雅黑"/>
              </a:rPr>
              <a:t>从</a:t>
            </a:r>
            <a:r>
              <a:rPr sz="2000" dirty="0">
                <a:solidFill>
                  <a:srgbClr val="3E3E3E"/>
                </a:solidFill>
                <a:latin typeface="微软雅黑"/>
                <a:cs typeface="微软雅黑"/>
              </a:rPr>
              <a:t>100台</a:t>
            </a:r>
            <a:r>
              <a:rPr sz="2000" spc="-5" dirty="0">
                <a:solidFill>
                  <a:srgbClr val="3E3E3E"/>
                </a:solidFill>
                <a:latin typeface="微软雅黑"/>
                <a:cs typeface="微软雅黑"/>
              </a:rPr>
              <a:t>-10</a:t>
            </a:r>
            <a:r>
              <a:rPr sz="2000" dirty="0">
                <a:solidFill>
                  <a:srgbClr val="3E3E3E"/>
                </a:solidFill>
                <a:latin typeface="微软雅黑"/>
                <a:cs typeface="微软雅黑"/>
              </a:rPr>
              <a:t>万台</a:t>
            </a:r>
            <a:r>
              <a:rPr sz="2000" spc="-15" dirty="0">
                <a:solidFill>
                  <a:srgbClr val="3E3E3E"/>
                </a:solidFill>
                <a:latin typeface="微软雅黑"/>
                <a:cs typeface="微软雅黑"/>
              </a:rPr>
              <a:t>不</a:t>
            </a:r>
            <a:r>
              <a:rPr sz="2000" dirty="0">
                <a:solidFill>
                  <a:srgbClr val="3E3E3E"/>
                </a:solidFill>
                <a:latin typeface="微软雅黑"/>
                <a:cs typeface="微软雅黑"/>
              </a:rPr>
              <a:t>等，可</a:t>
            </a:r>
            <a:endParaRPr sz="2000" dirty="0">
              <a:latin typeface="微软雅黑"/>
              <a:cs typeface="微软雅黑"/>
            </a:endParaRPr>
          </a:p>
          <a:p>
            <a:pPr marL="459105">
              <a:lnSpc>
                <a:spcPct val="100000"/>
              </a:lnSpc>
              <a:spcBef>
                <a:spcPts val="1200"/>
              </a:spcBef>
            </a:pPr>
            <a:r>
              <a:rPr sz="2000" dirty="0">
                <a:solidFill>
                  <a:srgbClr val="3E3E3E"/>
                </a:solidFill>
                <a:latin typeface="微软雅黑"/>
                <a:cs typeface="微软雅黑"/>
              </a:rPr>
              <a:t>同时对某一目标发起大</a:t>
            </a:r>
            <a:r>
              <a:rPr sz="2000" spc="-10" dirty="0">
                <a:solidFill>
                  <a:srgbClr val="3E3E3E"/>
                </a:solidFill>
                <a:latin typeface="微软雅黑"/>
                <a:cs typeface="微软雅黑"/>
              </a:rPr>
              <a:t>规</a:t>
            </a:r>
            <a:r>
              <a:rPr sz="2000" dirty="0">
                <a:solidFill>
                  <a:srgbClr val="3E3E3E"/>
                </a:solidFill>
                <a:latin typeface="微软雅黑"/>
                <a:cs typeface="微软雅黑"/>
              </a:rPr>
              <a:t>模分</a:t>
            </a:r>
            <a:r>
              <a:rPr sz="2000" spc="-10" dirty="0">
                <a:solidFill>
                  <a:srgbClr val="3E3E3E"/>
                </a:solidFill>
                <a:latin typeface="微软雅黑"/>
                <a:cs typeface="微软雅黑"/>
              </a:rPr>
              <a:t>布</a:t>
            </a:r>
            <a:r>
              <a:rPr sz="2000" dirty="0">
                <a:solidFill>
                  <a:srgbClr val="3E3E3E"/>
                </a:solidFill>
                <a:latin typeface="微软雅黑"/>
                <a:cs typeface="微软雅黑"/>
              </a:rPr>
              <a:t>式拒</a:t>
            </a:r>
            <a:r>
              <a:rPr sz="2000" spc="-10" dirty="0">
                <a:solidFill>
                  <a:srgbClr val="3E3E3E"/>
                </a:solidFill>
                <a:latin typeface="微软雅黑"/>
                <a:cs typeface="微软雅黑"/>
              </a:rPr>
              <a:t>绝</a:t>
            </a:r>
            <a:r>
              <a:rPr sz="2000" dirty="0">
                <a:solidFill>
                  <a:srgbClr val="3E3E3E"/>
                </a:solidFill>
                <a:latin typeface="微软雅黑"/>
                <a:cs typeface="微软雅黑"/>
              </a:rPr>
              <a:t>服务</a:t>
            </a:r>
            <a:r>
              <a:rPr sz="2000" spc="-10" dirty="0">
                <a:solidFill>
                  <a:srgbClr val="3E3E3E"/>
                </a:solidFill>
                <a:latin typeface="微软雅黑"/>
                <a:cs typeface="微软雅黑"/>
              </a:rPr>
              <a:t>攻</a:t>
            </a:r>
            <a:r>
              <a:rPr sz="2000" dirty="0">
                <a:solidFill>
                  <a:srgbClr val="3E3E3E"/>
                </a:solidFill>
                <a:latin typeface="微软雅黑"/>
                <a:cs typeface="微软雅黑"/>
              </a:rPr>
              <a:t>击。</a:t>
            </a:r>
            <a:endParaRPr sz="2000" dirty="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68</a:t>
            </a:fld>
            <a:endParaRPr lang="zh-CN" altLang="en-US"/>
          </a:p>
        </p:txBody>
      </p:sp>
    </p:spTree>
    <p:extLst>
      <p:ext uri="{BB962C8B-B14F-4D97-AF65-F5344CB8AC3E}">
        <p14:creationId xmlns:p14="http://schemas.microsoft.com/office/powerpoint/2010/main" val="3043874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992949" y="1101597"/>
            <a:ext cx="9559925" cy="2508250"/>
          </a:xfrm>
          <a:prstGeom prst="rect">
            <a:avLst/>
          </a:prstGeom>
        </p:spPr>
        <p:txBody>
          <a:bodyPr vert="horz" wrap="square" lIns="0" tIns="12700" rIns="0" bIns="0" rtlCol="0">
            <a:spAutoFit/>
          </a:bodyPr>
          <a:lstStyle/>
          <a:p>
            <a:pPr marL="12700" marR="90170">
              <a:lnSpc>
                <a:spcPct val="150100"/>
              </a:lnSpc>
              <a:spcBef>
                <a:spcPts val="100"/>
              </a:spcBef>
            </a:pPr>
            <a:r>
              <a:rPr sz="2400" dirty="0">
                <a:solidFill>
                  <a:srgbClr val="3E3E3E"/>
                </a:solidFill>
                <a:latin typeface="微软雅黑"/>
                <a:cs typeface="微软雅黑"/>
              </a:rPr>
              <a:t>三是各类新发高危漏洞、“零日”漏洞持续走高，几乎涵盖国际国内主 流厂商软硬件产品，影响对象和范围非常广泛</a:t>
            </a:r>
            <a:endParaRPr sz="2400" dirty="0">
              <a:latin typeface="微软雅黑"/>
              <a:cs typeface="微软雅黑"/>
            </a:endParaRPr>
          </a:p>
          <a:p>
            <a:pPr marL="459105" marR="5080">
              <a:lnSpc>
                <a:spcPct val="150000"/>
              </a:lnSpc>
              <a:spcBef>
                <a:spcPts val="100"/>
              </a:spcBef>
              <a:buFont typeface="Arial"/>
              <a:buChar char="•"/>
              <a:tabLst>
                <a:tab pos="905510" algn="l"/>
                <a:tab pos="906144" algn="l"/>
              </a:tabLst>
            </a:pPr>
            <a:r>
              <a:rPr lang="en-US" sz="2000" dirty="0" smtClean="0">
                <a:solidFill>
                  <a:srgbClr val="3E3E3E"/>
                </a:solidFill>
                <a:latin typeface="微软雅黑"/>
                <a:cs typeface="微软雅黑"/>
              </a:rPr>
              <a:t>   </a:t>
            </a:r>
            <a:r>
              <a:rPr sz="2000" dirty="0" err="1" smtClean="0">
                <a:solidFill>
                  <a:srgbClr val="FF0000"/>
                </a:solidFill>
                <a:latin typeface="微软雅黑"/>
                <a:cs typeface="微软雅黑"/>
              </a:rPr>
              <a:t>漏洞</a:t>
            </a:r>
            <a:r>
              <a:rPr sz="2000" dirty="0" err="1" smtClean="0">
                <a:solidFill>
                  <a:srgbClr val="3E3E3E"/>
                </a:solidFill>
                <a:latin typeface="微软雅黑"/>
                <a:cs typeface="微软雅黑"/>
              </a:rPr>
              <a:t>是在硬件</a:t>
            </a:r>
            <a:r>
              <a:rPr sz="2000" dirty="0" err="1">
                <a:solidFill>
                  <a:srgbClr val="3E3E3E"/>
                </a:solidFill>
                <a:latin typeface="微软雅黑"/>
                <a:cs typeface="微软雅黑"/>
              </a:rPr>
              <a:t>、软件、</a:t>
            </a:r>
            <a:r>
              <a:rPr sz="2000" spc="-15" dirty="0" err="1">
                <a:solidFill>
                  <a:srgbClr val="3E3E3E"/>
                </a:solidFill>
                <a:latin typeface="微软雅黑"/>
                <a:cs typeface="微软雅黑"/>
              </a:rPr>
              <a:t>协</a:t>
            </a:r>
            <a:r>
              <a:rPr sz="2000" dirty="0" err="1">
                <a:solidFill>
                  <a:srgbClr val="3E3E3E"/>
                </a:solidFill>
                <a:latin typeface="微软雅黑"/>
                <a:cs typeface="微软雅黑"/>
              </a:rPr>
              <a:t>议的</a:t>
            </a:r>
            <a:r>
              <a:rPr sz="2000" spc="-15" dirty="0" err="1">
                <a:solidFill>
                  <a:srgbClr val="3E3E3E"/>
                </a:solidFill>
                <a:latin typeface="微软雅黑"/>
                <a:cs typeface="微软雅黑"/>
              </a:rPr>
              <a:t>具</a:t>
            </a:r>
            <a:r>
              <a:rPr sz="2000" dirty="0" err="1">
                <a:solidFill>
                  <a:srgbClr val="3E3E3E"/>
                </a:solidFill>
                <a:latin typeface="微软雅黑"/>
                <a:cs typeface="微软雅黑"/>
              </a:rPr>
              <a:t>体实</a:t>
            </a:r>
            <a:r>
              <a:rPr sz="2000" spc="-15" dirty="0" err="1">
                <a:solidFill>
                  <a:srgbClr val="3E3E3E"/>
                </a:solidFill>
                <a:latin typeface="微软雅黑"/>
                <a:cs typeface="微软雅黑"/>
              </a:rPr>
              <a:t>现</a:t>
            </a:r>
            <a:r>
              <a:rPr sz="2000" dirty="0" err="1">
                <a:solidFill>
                  <a:srgbClr val="3E3E3E"/>
                </a:solidFill>
                <a:latin typeface="微软雅黑"/>
                <a:cs typeface="微软雅黑"/>
              </a:rPr>
              <a:t>或系</a:t>
            </a:r>
            <a:r>
              <a:rPr sz="2000" spc="-15" dirty="0" err="1">
                <a:solidFill>
                  <a:srgbClr val="3E3E3E"/>
                </a:solidFill>
                <a:latin typeface="微软雅黑"/>
                <a:cs typeface="微软雅黑"/>
              </a:rPr>
              <a:t>统</a:t>
            </a:r>
            <a:r>
              <a:rPr sz="2000" dirty="0" err="1">
                <a:solidFill>
                  <a:srgbClr val="3E3E3E"/>
                </a:solidFill>
                <a:latin typeface="微软雅黑"/>
                <a:cs typeface="微软雅黑"/>
              </a:rPr>
              <a:t>安全</a:t>
            </a:r>
            <a:r>
              <a:rPr sz="2000" spc="-15" dirty="0" err="1">
                <a:solidFill>
                  <a:srgbClr val="3E3E3E"/>
                </a:solidFill>
                <a:latin typeface="微软雅黑"/>
                <a:cs typeface="微软雅黑"/>
              </a:rPr>
              <a:t>策</a:t>
            </a:r>
            <a:r>
              <a:rPr sz="2000" dirty="0" err="1">
                <a:solidFill>
                  <a:srgbClr val="3E3E3E"/>
                </a:solidFill>
                <a:latin typeface="微软雅黑"/>
                <a:cs typeface="微软雅黑"/>
              </a:rPr>
              <a:t>略上</a:t>
            </a:r>
            <a:r>
              <a:rPr sz="2000" spc="-15" dirty="0" err="1">
                <a:solidFill>
                  <a:srgbClr val="3E3E3E"/>
                </a:solidFill>
                <a:latin typeface="微软雅黑"/>
                <a:cs typeface="微软雅黑"/>
              </a:rPr>
              <a:t>存</a:t>
            </a:r>
            <a:r>
              <a:rPr sz="2000" dirty="0" err="1">
                <a:solidFill>
                  <a:srgbClr val="3E3E3E"/>
                </a:solidFill>
                <a:latin typeface="微软雅黑"/>
                <a:cs typeface="微软雅黑"/>
              </a:rPr>
              <a:t>在的</a:t>
            </a:r>
            <a:r>
              <a:rPr sz="2000" spc="-15" dirty="0" err="1">
                <a:solidFill>
                  <a:srgbClr val="3E3E3E"/>
                </a:solidFill>
                <a:latin typeface="微软雅黑"/>
                <a:cs typeface="微软雅黑"/>
              </a:rPr>
              <a:t>缺</a:t>
            </a:r>
            <a:r>
              <a:rPr sz="2000" dirty="0" err="1">
                <a:solidFill>
                  <a:srgbClr val="3E3E3E"/>
                </a:solidFill>
                <a:latin typeface="微软雅黑"/>
                <a:cs typeface="微软雅黑"/>
              </a:rPr>
              <a:t>陷，</a:t>
            </a:r>
            <a:r>
              <a:rPr sz="2000" spc="-15" dirty="0" err="1" smtClean="0">
                <a:solidFill>
                  <a:srgbClr val="3E3E3E"/>
                </a:solidFill>
                <a:latin typeface="微软雅黑"/>
                <a:cs typeface="微软雅黑"/>
              </a:rPr>
              <a:t>从</a:t>
            </a:r>
            <a:r>
              <a:rPr sz="2000" dirty="0" err="1" smtClean="0">
                <a:solidFill>
                  <a:srgbClr val="3E3E3E"/>
                </a:solidFill>
                <a:latin typeface="微软雅黑"/>
                <a:cs typeface="微软雅黑"/>
              </a:rPr>
              <a:t>而可以使攻击者能够在未授</a:t>
            </a:r>
            <a:r>
              <a:rPr sz="2000" spc="-15" dirty="0" err="1" smtClean="0">
                <a:solidFill>
                  <a:srgbClr val="3E3E3E"/>
                </a:solidFill>
                <a:latin typeface="微软雅黑"/>
                <a:cs typeface="微软雅黑"/>
              </a:rPr>
              <a:t>权</a:t>
            </a:r>
            <a:r>
              <a:rPr sz="2000" dirty="0" err="1" smtClean="0">
                <a:solidFill>
                  <a:srgbClr val="3E3E3E"/>
                </a:solidFill>
                <a:latin typeface="微软雅黑"/>
                <a:cs typeface="微软雅黑"/>
              </a:rPr>
              <a:t>的情</a:t>
            </a:r>
            <a:r>
              <a:rPr sz="2000" spc="-15" dirty="0" err="1" smtClean="0">
                <a:solidFill>
                  <a:srgbClr val="3E3E3E"/>
                </a:solidFill>
                <a:latin typeface="微软雅黑"/>
                <a:cs typeface="微软雅黑"/>
              </a:rPr>
              <a:t>况</a:t>
            </a:r>
            <a:r>
              <a:rPr sz="2000" dirty="0" err="1" smtClean="0">
                <a:solidFill>
                  <a:srgbClr val="3E3E3E"/>
                </a:solidFill>
                <a:latin typeface="微软雅黑"/>
                <a:cs typeface="微软雅黑"/>
              </a:rPr>
              <a:t>下访</a:t>
            </a:r>
            <a:r>
              <a:rPr sz="2000" spc="-15" dirty="0" err="1" smtClean="0">
                <a:solidFill>
                  <a:srgbClr val="3E3E3E"/>
                </a:solidFill>
                <a:latin typeface="微软雅黑"/>
                <a:cs typeface="微软雅黑"/>
              </a:rPr>
              <a:t>问</a:t>
            </a:r>
            <a:r>
              <a:rPr sz="2000" dirty="0" err="1" smtClean="0">
                <a:solidFill>
                  <a:srgbClr val="3E3E3E"/>
                </a:solidFill>
                <a:latin typeface="微软雅黑"/>
                <a:cs typeface="微软雅黑"/>
              </a:rPr>
              <a:t>或破</a:t>
            </a:r>
            <a:r>
              <a:rPr sz="2000" spc="-15" dirty="0" err="1" smtClean="0">
                <a:solidFill>
                  <a:srgbClr val="3E3E3E"/>
                </a:solidFill>
                <a:latin typeface="微软雅黑"/>
                <a:cs typeface="微软雅黑"/>
              </a:rPr>
              <a:t>坏</a:t>
            </a:r>
            <a:r>
              <a:rPr sz="2000" dirty="0" err="1" smtClean="0">
                <a:solidFill>
                  <a:srgbClr val="3E3E3E"/>
                </a:solidFill>
                <a:latin typeface="微软雅黑"/>
                <a:cs typeface="微软雅黑"/>
              </a:rPr>
              <a:t>系统</a:t>
            </a:r>
            <a:r>
              <a:rPr sz="2000" dirty="0">
                <a:solidFill>
                  <a:srgbClr val="3E3E3E"/>
                </a:solidFill>
                <a:latin typeface="微软雅黑"/>
                <a:cs typeface="微软雅黑"/>
              </a:rPr>
              <a:t>。</a:t>
            </a:r>
            <a:endParaRPr sz="2000" dirty="0">
              <a:latin typeface="微软雅黑"/>
              <a:cs typeface="微软雅黑"/>
            </a:endParaRPr>
          </a:p>
          <a:p>
            <a:pPr marL="903605" indent="-444500">
              <a:lnSpc>
                <a:spcPct val="100000"/>
              </a:lnSpc>
              <a:spcBef>
                <a:spcPts val="1200"/>
              </a:spcBef>
              <a:buFont typeface="Arial"/>
              <a:buChar char="•"/>
              <a:tabLst>
                <a:tab pos="903605" algn="l"/>
                <a:tab pos="904240" algn="l"/>
              </a:tabLst>
            </a:pPr>
            <a:r>
              <a:rPr sz="2000" spc="-5" dirty="0">
                <a:solidFill>
                  <a:srgbClr val="3E3E3E"/>
                </a:solidFill>
                <a:latin typeface="微软雅黑"/>
                <a:cs typeface="微软雅黑"/>
              </a:rPr>
              <a:t>0day</a:t>
            </a:r>
            <a:r>
              <a:rPr sz="2000" dirty="0">
                <a:solidFill>
                  <a:srgbClr val="3E3E3E"/>
                </a:solidFill>
                <a:latin typeface="微软雅黑"/>
                <a:cs typeface="微软雅黑"/>
              </a:rPr>
              <a:t>漏洞，是已经被发</a:t>
            </a:r>
            <a:r>
              <a:rPr sz="2000" spc="-10" dirty="0">
                <a:solidFill>
                  <a:srgbClr val="3E3E3E"/>
                </a:solidFill>
                <a:latin typeface="微软雅黑"/>
                <a:cs typeface="微软雅黑"/>
              </a:rPr>
              <a:t>现</a:t>
            </a:r>
            <a:r>
              <a:rPr sz="2000" dirty="0">
                <a:solidFill>
                  <a:srgbClr val="3E3E3E"/>
                </a:solidFill>
                <a:latin typeface="微软雅黑"/>
                <a:cs typeface="微软雅黑"/>
              </a:rPr>
              <a:t>(</a:t>
            </a:r>
            <a:r>
              <a:rPr sz="2000" spc="-15" dirty="0">
                <a:solidFill>
                  <a:srgbClr val="3E3E3E"/>
                </a:solidFill>
                <a:latin typeface="微软雅黑"/>
                <a:cs typeface="微软雅黑"/>
              </a:rPr>
              <a:t>有</a:t>
            </a:r>
            <a:r>
              <a:rPr sz="2000" dirty="0">
                <a:solidFill>
                  <a:srgbClr val="3E3E3E"/>
                </a:solidFill>
                <a:latin typeface="微软雅黑"/>
                <a:cs typeface="微软雅黑"/>
              </a:rPr>
              <a:t>可能</a:t>
            </a:r>
            <a:r>
              <a:rPr sz="2000" spc="-15" dirty="0">
                <a:solidFill>
                  <a:srgbClr val="3E3E3E"/>
                </a:solidFill>
                <a:latin typeface="微软雅黑"/>
                <a:cs typeface="微软雅黑"/>
              </a:rPr>
              <a:t>未</a:t>
            </a:r>
            <a:r>
              <a:rPr sz="2000" dirty="0">
                <a:solidFill>
                  <a:srgbClr val="3E3E3E"/>
                </a:solidFill>
                <a:latin typeface="微软雅黑"/>
                <a:cs typeface="微软雅黑"/>
              </a:rPr>
              <a:t>被公</a:t>
            </a:r>
            <a:r>
              <a:rPr sz="2000" spc="-10" dirty="0">
                <a:solidFill>
                  <a:srgbClr val="3E3E3E"/>
                </a:solidFill>
                <a:latin typeface="微软雅黑"/>
                <a:cs typeface="微软雅黑"/>
              </a:rPr>
              <a:t>开</a:t>
            </a:r>
            <a:r>
              <a:rPr sz="2000" spc="-5" dirty="0">
                <a:solidFill>
                  <a:srgbClr val="3E3E3E"/>
                </a:solidFill>
                <a:latin typeface="微软雅黑"/>
                <a:cs typeface="微软雅黑"/>
              </a:rPr>
              <a:t>)，</a:t>
            </a:r>
            <a:r>
              <a:rPr sz="2000" dirty="0">
                <a:solidFill>
                  <a:srgbClr val="3E3E3E"/>
                </a:solidFill>
                <a:latin typeface="微软雅黑"/>
                <a:cs typeface="微软雅黑"/>
              </a:rPr>
              <a:t>而</a:t>
            </a:r>
            <a:r>
              <a:rPr sz="2000" spc="-15" dirty="0">
                <a:solidFill>
                  <a:srgbClr val="3E3E3E"/>
                </a:solidFill>
                <a:latin typeface="微软雅黑"/>
                <a:cs typeface="微软雅黑"/>
              </a:rPr>
              <a:t>官</a:t>
            </a:r>
            <a:r>
              <a:rPr sz="2000" dirty="0">
                <a:solidFill>
                  <a:srgbClr val="3E3E3E"/>
                </a:solidFill>
                <a:latin typeface="微软雅黑"/>
                <a:cs typeface="微软雅黑"/>
              </a:rPr>
              <a:t>方还</a:t>
            </a:r>
            <a:r>
              <a:rPr sz="2000" spc="-15" dirty="0">
                <a:solidFill>
                  <a:srgbClr val="3E3E3E"/>
                </a:solidFill>
                <a:latin typeface="微软雅黑"/>
                <a:cs typeface="微软雅黑"/>
              </a:rPr>
              <a:t>没</a:t>
            </a:r>
            <a:r>
              <a:rPr sz="2000" dirty="0">
                <a:solidFill>
                  <a:srgbClr val="3E3E3E"/>
                </a:solidFill>
                <a:latin typeface="微软雅黑"/>
                <a:cs typeface="微软雅黑"/>
              </a:rPr>
              <a:t>有相</a:t>
            </a:r>
            <a:r>
              <a:rPr sz="2000" spc="-15" dirty="0">
                <a:solidFill>
                  <a:srgbClr val="3E3E3E"/>
                </a:solidFill>
                <a:latin typeface="微软雅黑"/>
                <a:cs typeface="微软雅黑"/>
              </a:rPr>
              <a:t>关</a:t>
            </a:r>
            <a:r>
              <a:rPr sz="2000" dirty="0">
                <a:solidFill>
                  <a:srgbClr val="3E3E3E"/>
                </a:solidFill>
                <a:latin typeface="微软雅黑"/>
                <a:cs typeface="微软雅黑"/>
              </a:rPr>
              <a:t>补丁</a:t>
            </a:r>
            <a:r>
              <a:rPr sz="2000" spc="-15" dirty="0">
                <a:solidFill>
                  <a:srgbClr val="3E3E3E"/>
                </a:solidFill>
                <a:latin typeface="微软雅黑"/>
                <a:cs typeface="微软雅黑"/>
              </a:rPr>
              <a:t>的</a:t>
            </a:r>
            <a:r>
              <a:rPr sz="2000" dirty="0">
                <a:solidFill>
                  <a:srgbClr val="3E3E3E"/>
                </a:solidFill>
                <a:latin typeface="微软雅黑"/>
                <a:cs typeface="微软雅黑"/>
              </a:rPr>
              <a:t>漏洞。</a:t>
            </a:r>
            <a:endParaRPr sz="2000" dirty="0">
              <a:latin typeface="微软雅黑"/>
              <a:cs typeface="微软雅黑"/>
            </a:endParaRPr>
          </a:p>
        </p:txBody>
      </p:sp>
      <p:sp>
        <p:nvSpPr>
          <p:cNvPr id="5" name="object 14"/>
          <p:cNvSpPr/>
          <p:nvPr/>
        </p:nvSpPr>
        <p:spPr>
          <a:xfrm>
            <a:off x="1284732" y="4075176"/>
            <a:ext cx="4488180" cy="2546604"/>
          </a:xfrm>
          <a:prstGeom prst="rect">
            <a:avLst/>
          </a:prstGeom>
          <a:blipFill>
            <a:blip r:embed="rId2" cstate="print"/>
            <a:stretch>
              <a:fillRect/>
            </a:stretch>
          </a:blipFill>
        </p:spPr>
        <p:txBody>
          <a:bodyPr wrap="square" lIns="0" tIns="0" rIns="0" bIns="0" rtlCol="0"/>
          <a:lstStyle/>
          <a:p>
            <a:endParaRPr/>
          </a:p>
        </p:txBody>
      </p:sp>
      <p:sp>
        <p:nvSpPr>
          <p:cNvPr id="6" name="object 15"/>
          <p:cNvSpPr/>
          <p:nvPr/>
        </p:nvSpPr>
        <p:spPr>
          <a:xfrm>
            <a:off x="6305550" y="4043934"/>
            <a:ext cx="3697604" cy="567055"/>
          </a:xfrm>
          <a:custGeom>
            <a:avLst/>
            <a:gdLst/>
            <a:ahLst/>
            <a:cxnLst/>
            <a:rect l="l" t="t" r="r" b="b"/>
            <a:pathLst>
              <a:path w="3697604" h="567054">
                <a:moveTo>
                  <a:pt x="3640581" y="0"/>
                </a:moveTo>
                <a:lnTo>
                  <a:pt x="56641" y="0"/>
                </a:lnTo>
                <a:lnTo>
                  <a:pt x="34611" y="4456"/>
                </a:lnTo>
                <a:lnTo>
                  <a:pt x="16605" y="16605"/>
                </a:lnTo>
                <a:lnTo>
                  <a:pt x="4456" y="34611"/>
                </a:lnTo>
                <a:lnTo>
                  <a:pt x="0" y="56642"/>
                </a:lnTo>
                <a:lnTo>
                  <a:pt x="0" y="510286"/>
                </a:lnTo>
                <a:lnTo>
                  <a:pt x="4456" y="532316"/>
                </a:lnTo>
                <a:lnTo>
                  <a:pt x="16605" y="550322"/>
                </a:lnTo>
                <a:lnTo>
                  <a:pt x="34611" y="562471"/>
                </a:lnTo>
                <a:lnTo>
                  <a:pt x="56641" y="566928"/>
                </a:lnTo>
                <a:lnTo>
                  <a:pt x="3640581" y="566928"/>
                </a:lnTo>
                <a:lnTo>
                  <a:pt x="3662612" y="562471"/>
                </a:lnTo>
                <a:lnTo>
                  <a:pt x="3680618" y="550322"/>
                </a:lnTo>
                <a:lnTo>
                  <a:pt x="3692767" y="532316"/>
                </a:lnTo>
                <a:lnTo>
                  <a:pt x="3697224" y="510286"/>
                </a:lnTo>
                <a:lnTo>
                  <a:pt x="3697224" y="56642"/>
                </a:lnTo>
                <a:lnTo>
                  <a:pt x="3692767" y="34611"/>
                </a:lnTo>
                <a:lnTo>
                  <a:pt x="3680618" y="16605"/>
                </a:lnTo>
                <a:lnTo>
                  <a:pt x="3662612" y="4456"/>
                </a:lnTo>
                <a:lnTo>
                  <a:pt x="3640581" y="0"/>
                </a:lnTo>
                <a:close/>
              </a:path>
            </a:pathLst>
          </a:custGeom>
          <a:solidFill>
            <a:srgbClr val="DDB65F"/>
          </a:solidFill>
        </p:spPr>
        <p:txBody>
          <a:bodyPr wrap="square" lIns="0" tIns="0" rIns="0" bIns="0" rtlCol="0"/>
          <a:lstStyle/>
          <a:p>
            <a:endParaRPr/>
          </a:p>
        </p:txBody>
      </p:sp>
      <p:sp>
        <p:nvSpPr>
          <p:cNvPr id="7" name="object 16"/>
          <p:cNvSpPr/>
          <p:nvPr/>
        </p:nvSpPr>
        <p:spPr>
          <a:xfrm>
            <a:off x="6305550" y="4043934"/>
            <a:ext cx="3697604" cy="567055"/>
          </a:xfrm>
          <a:custGeom>
            <a:avLst/>
            <a:gdLst/>
            <a:ahLst/>
            <a:cxnLst/>
            <a:rect l="l" t="t" r="r" b="b"/>
            <a:pathLst>
              <a:path w="3697604" h="567054">
                <a:moveTo>
                  <a:pt x="0" y="56642"/>
                </a:moveTo>
                <a:lnTo>
                  <a:pt x="4456" y="34611"/>
                </a:lnTo>
                <a:lnTo>
                  <a:pt x="16605" y="16605"/>
                </a:lnTo>
                <a:lnTo>
                  <a:pt x="34611" y="4456"/>
                </a:lnTo>
                <a:lnTo>
                  <a:pt x="56641" y="0"/>
                </a:lnTo>
                <a:lnTo>
                  <a:pt x="3640581" y="0"/>
                </a:lnTo>
                <a:lnTo>
                  <a:pt x="3662612" y="4456"/>
                </a:lnTo>
                <a:lnTo>
                  <a:pt x="3680618" y="16605"/>
                </a:lnTo>
                <a:lnTo>
                  <a:pt x="3692767" y="34611"/>
                </a:lnTo>
                <a:lnTo>
                  <a:pt x="3697224" y="56642"/>
                </a:lnTo>
                <a:lnTo>
                  <a:pt x="3697224" y="510286"/>
                </a:lnTo>
                <a:lnTo>
                  <a:pt x="3692767" y="532316"/>
                </a:lnTo>
                <a:lnTo>
                  <a:pt x="3680618" y="550322"/>
                </a:lnTo>
                <a:lnTo>
                  <a:pt x="3662612" y="562471"/>
                </a:lnTo>
                <a:lnTo>
                  <a:pt x="3640581" y="566928"/>
                </a:lnTo>
                <a:lnTo>
                  <a:pt x="56641" y="566928"/>
                </a:lnTo>
                <a:lnTo>
                  <a:pt x="34611" y="562471"/>
                </a:lnTo>
                <a:lnTo>
                  <a:pt x="16605" y="550322"/>
                </a:lnTo>
                <a:lnTo>
                  <a:pt x="4456" y="532316"/>
                </a:lnTo>
                <a:lnTo>
                  <a:pt x="0" y="510286"/>
                </a:lnTo>
                <a:lnTo>
                  <a:pt x="0" y="56642"/>
                </a:lnTo>
                <a:close/>
              </a:path>
            </a:pathLst>
          </a:custGeom>
          <a:ln w="25908">
            <a:solidFill>
              <a:srgbClr val="FFFFFF"/>
            </a:solidFill>
          </a:ln>
        </p:spPr>
        <p:txBody>
          <a:bodyPr wrap="square" lIns="0" tIns="0" rIns="0" bIns="0" rtlCol="0"/>
          <a:lstStyle/>
          <a:p>
            <a:endParaRPr/>
          </a:p>
        </p:txBody>
      </p:sp>
      <p:sp>
        <p:nvSpPr>
          <p:cNvPr id="8" name="object 17"/>
          <p:cNvSpPr/>
          <p:nvPr/>
        </p:nvSpPr>
        <p:spPr>
          <a:xfrm>
            <a:off x="8196071" y="4388358"/>
            <a:ext cx="561340" cy="0"/>
          </a:xfrm>
          <a:custGeom>
            <a:avLst/>
            <a:gdLst/>
            <a:ahLst/>
            <a:cxnLst/>
            <a:rect l="l" t="t" r="r" b="b"/>
            <a:pathLst>
              <a:path w="561340">
                <a:moveTo>
                  <a:pt x="0" y="0"/>
                </a:moveTo>
                <a:lnTo>
                  <a:pt x="560831" y="0"/>
                </a:lnTo>
              </a:path>
            </a:pathLst>
          </a:custGeom>
          <a:ln w="7620">
            <a:solidFill>
              <a:srgbClr val="5F5F5F"/>
            </a:solidFill>
          </a:ln>
        </p:spPr>
        <p:txBody>
          <a:bodyPr wrap="square" lIns="0" tIns="0" rIns="0" bIns="0" rtlCol="0"/>
          <a:lstStyle/>
          <a:p>
            <a:endParaRPr/>
          </a:p>
        </p:txBody>
      </p:sp>
      <p:sp>
        <p:nvSpPr>
          <p:cNvPr id="9" name="object 18"/>
          <p:cNvSpPr/>
          <p:nvPr/>
        </p:nvSpPr>
        <p:spPr>
          <a:xfrm>
            <a:off x="6614921" y="4712970"/>
            <a:ext cx="3697604" cy="567055"/>
          </a:xfrm>
          <a:custGeom>
            <a:avLst/>
            <a:gdLst/>
            <a:ahLst/>
            <a:cxnLst/>
            <a:rect l="l" t="t" r="r" b="b"/>
            <a:pathLst>
              <a:path w="3697604" h="567054">
                <a:moveTo>
                  <a:pt x="3640581" y="0"/>
                </a:moveTo>
                <a:lnTo>
                  <a:pt x="56642" y="0"/>
                </a:lnTo>
                <a:lnTo>
                  <a:pt x="34611" y="4456"/>
                </a:lnTo>
                <a:lnTo>
                  <a:pt x="16605" y="16605"/>
                </a:lnTo>
                <a:lnTo>
                  <a:pt x="4456" y="34611"/>
                </a:lnTo>
                <a:lnTo>
                  <a:pt x="0" y="56641"/>
                </a:lnTo>
                <a:lnTo>
                  <a:pt x="0" y="510285"/>
                </a:lnTo>
                <a:lnTo>
                  <a:pt x="4456" y="532316"/>
                </a:lnTo>
                <a:lnTo>
                  <a:pt x="16605" y="550322"/>
                </a:lnTo>
                <a:lnTo>
                  <a:pt x="34611" y="562471"/>
                </a:lnTo>
                <a:lnTo>
                  <a:pt x="56642" y="566927"/>
                </a:lnTo>
                <a:lnTo>
                  <a:pt x="3640581" y="566927"/>
                </a:lnTo>
                <a:lnTo>
                  <a:pt x="3662612" y="562471"/>
                </a:lnTo>
                <a:lnTo>
                  <a:pt x="3680618" y="550322"/>
                </a:lnTo>
                <a:lnTo>
                  <a:pt x="3692767" y="532316"/>
                </a:lnTo>
                <a:lnTo>
                  <a:pt x="3697224" y="510285"/>
                </a:lnTo>
                <a:lnTo>
                  <a:pt x="3697224" y="56641"/>
                </a:lnTo>
                <a:lnTo>
                  <a:pt x="3692767" y="34611"/>
                </a:lnTo>
                <a:lnTo>
                  <a:pt x="3680618" y="16605"/>
                </a:lnTo>
                <a:lnTo>
                  <a:pt x="3662612" y="4456"/>
                </a:lnTo>
                <a:lnTo>
                  <a:pt x="3640581" y="0"/>
                </a:lnTo>
                <a:close/>
              </a:path>
            </a:pathLst>
          </a:custGeom>
          <a:solidFill>
            <a:srgbClr val="E8C276"/>
          </a:solidFill>
        </p:spPr>
        <p:txBody>
          <a:bodyPr wrap="square" lIns="0" tIns="0" rIns="0" bIns="0" rtlCol="0"/>
          <a:lstStyle/>
          <a:p>
            <a:endParaRPr/>
          </a:p>
        </p:txBody>
      </p:sp>
      <p:sp>
        <p:nvSpPr>
          <p:cNvPr id="10" name="object 19"/>
          <p:cNvSpPr/>
          <p:nvPr/>
        </p:nvSpPr>
        <p:spPr>
          <a:xfrm>
            <a:off x="6614921" y="4712970"/>
            <a:ext cx="3697604" cy="567055"/>
          </a:xfrm>
          <a:custGeom>
            <a:avLst/>
            <a:gdLst/>
            <a:ahLst/>
            <a:cxnLst/>
            <a:rect l="l" t="t" r="r" b="b"/>
            <a:pathLst>
              <a:path w="3697604" h="567054">
                <a:moveTo>
                  <a:pt x="0" y="56641"/>
                </a:moveTo>
                <a:lnTo>
                  <a:pt x="4456" y="34611"/>
                </a:lnTo>
                <a:lnTo>
                  <a:pt x="16605" y="16605"/>
                </a:lnTo>
                <a:lnTo>
                  <a:pt x="34611" y="4456"/>
                </a:lnTo>
                <a:lnTo>
                  <a:pt x="56642" y="0"/>
                </a:lnTo>
                <a:lnTo>
                  <a:pt x="3640581" y="0"/>
                </a:lnTo>
                <a:lnTo>
                  <a:pt x="3662612" y="4456"/>
                </a:lnTo>
                <a:lnTo>
                  <a:pt x="3680618" y="16605"/>
                </a:lnTo>
                <a:lnTo>
                  <a:pt x="3692767" y="34611"/>
                </a:lnTo>
                <a:lnTo>
                  <a:pt x="3697224" y="56641"/>
                </a:lnTo>
                <a:lnTo>
                  <a:pt x="3697224" y="510285"/>
                </a:lnTo>
                <a:lnTo>
                  <a:pt x="3692767" y="532316"/>
                </a:lnTo>
                <a:lnTo>
                  <a:pt x="3680618" y="550322"/>
                </a:lnTo>
                <a:lnTo>
                  <a:pt x="3662612" y="562471"/>
                </a:lnTo>
                <a:lnTo>
                  <a:pt x="3640581" y="566927"/>
                </a:lnTo>
                <a:lnTo>
                  <a:pt x="56642" y="566927"/>
                </a:lnTo>
                <a:lnTo>
                  <a:pt x="34611" y="562471"/>
                </a:lnTo>
                <a:lnTo>
                  <a:pt x="16605" y="550322"/>
                </a:lnTo>
                <a:lnTo>
                  <a:pt x="4456" y="532316"/>
                </a:lnTo>
                <a:lnTo>
                  <a:pt x="0" y="510285"/>
                </a:lnTo>
                <a:lnTo>
                  <a:pt x="0" y="56641"/>
                </a:lnTo>
                <a:close/>
              </a:path>
            </a:pathLst>
          </a:custGeom>
          <a:ln w="25908">
            <a:solidFill>
              <a:srgbClr val="FFFFFF"/>
            </a:solidFill>
          </a:ln>
        </p:spPr>
        <p:txBody>
          <a:bodyPr wrap="square" lIns="0" tIns="0" rIns="0" bIns="0" rtlCol="0"/>
          <a:lstStyle/>
          <a:p>
            <a:endParaRPr/>
          </a:p>
        </p:txBody>
      </p:sp>
      <p:sp>
        <p:nvSpPr>
          <p:cNvPr id="11" name="object 20"/>
          <p:cNvSpPr/>
          <p:nvPr/>
        </p:nvSpPr>
        <p:spPr>
          <a:xfrm>
            <a:off x="6919721" y="5382005"/>
            <a:ext cx="3697604" cy="567055"/>
          </a:xfrm>
          <a:custGeom>
            <a:avLst/>
            <a:gdLst/>
            <a:ahLst/>
            <a:cxnLst/>
            <a:rect l="l" t="t" r="r" b="b"/>
            <a:pathLst>
              <a:path w="3697604" h="567054">
                <a:moveTo>
                  <a:pt x="3640581" y="0"/>
                </a:moveTo>
                <a:lnTo>
                  <a:pt x="56642" y="0"/>
                </a:lnTo>
                <a:lnTo>
                  <a:pt x="34611" y="4456"/>
                </a:lnTo>
                <a:lnTo>
                  <a:pt x="16605" y="16605"/>
                </a:lnTo>
                <a:lnTo>
                  <a:pt x="4456" y="34611"/>
                </a:lnTo>
                <a:lnTo>
                  <a:pt x="0" y="56642"/>
                </a:lnTo>
                <a:lnTo>
                  <a:pt x="0" y="510235"/>
                </a:lnTo>
                <a:lnTo>
                  <a:pt x="4456" y="532300"/>
                </a:lnTo>
                <a:lnTo>
                  <a:pt x="16605" y="550321"/>
                </a:lnTo>
                <a:lnTo>
                  <a:pt x="34611" y="562472"/>
                </a:lnTo>
                <a:lnTo>
                  <a:pt x="56642" y="566928"/>
                </a:lnTo>
                <a:lnTo>
                  <a:pt x="3640581" y="566928"/>
                </a:lnTo>
                <a:lnTo>
                  <a:pt x="3662612" y="562472"/>
                </a:lnTo>
                <a:lnTo>
                  <a:pt x="3680618" y="550321"/>
                </a:lnTo>
                <a:lnTo>
                  <a:pt x="3692767" y="532300"/>
                </a:lnTo>
                <a:lnTo>
                  <a:pt x="3697224" y="510235"/>
                </a:lnTo>
                <a:lnTo>
                  <a:pt x="3697224" y="56642"/>
                </a:lnTo>
                <a:lnTo>
                  <a:pt x="3692767" y="34611"/>
                </a:lnTo>
                <a:lnTo>
                  <a:pt x="3680618" y="16605"/>
                </a:lnTo>
                <a:lnTo>
                  <a:pt x="3662612" y="4456"/>
                </a:lnTo>
                <a:lnTo>
                  <a:pt x="3640581" y="0"/>
                </a:lnTo>
                <a:close/>
              </a:path>
            </a:pathLst>
          </a:custGeom>
          <a:solidFill>
            <a:srgbClr val="F0CF8F"/>
          </a:solidFill>
        </p:spPr>
        <p:txBody>
          <a:bodyPr wrap="square" lIns="0" tIns="0" rIns="0" bIns="0" rtlCol="0"/>
          <a:lstStyle/>
          <a:p>
            <a:endParaRPr/>
          </a:p>
        </p:txBody>
      </p:sp>
      <p:sp>
        <p:nvSpPr>
          <p:cNvPr id="12" name="object 21"/>
          <p:cNvSpPr/>
          <p:nvPr/>
        </p:nvSpPr>
        <p:spPr>
          <a:xfrm>
            <a:off x="6919721" y="5382005"/>
            <a:ext cx="3697604" cy="567055"/>
          </a:xfrm>
          <a:custGeom>
            <a:avLst/>
            <a:gdLst/>
            <a:ahLst/>
            <a:cxnLst/>
            <a:rect l="l" t="t" r="r" b="b"/>
            <a:pathLst>
              <a:path w="3697604" h="567054">
                <a:moveTo>
                  <a:pt x="0" y="56642"/>
                </a:moveTo>
                <a:lnTo>
                  <a:pt x="4456" y="34611"/>
                </a:lnTo>
                <a:lnTo>
                  <a:pt x="16605" y="16605"/>
                </a:lnTo>
                <a:lnTo>
                  <a:pt x="34611" y="4456"/>
                </a:lnTo>
                <a:lnTo>
                  <a:pt x="56642" y="0"/>
                </a:lnTo>
                <a:lnTo>
                  <a:pt x="3640581" y="0"/>
                </a:lnTo>
                <a:lnTo>
                  <a:pt x="3662612" y="4456"/>
                </a:lnTo>
                <a:lnTo>
                  <a:pt x="3680618" y="16605"/>
                </a:lnTo>
                <a:lnTo>
                  <a:pt x="3692767" y="34611"/>
                </a:lnTo>
                <a:lnTo>
                  <a:pt x="3697224" y="56642"/>
                </a:lnTo>
                <a:lnTo>
                  <a:pt x="3697224" y="510235"/>
                </a:lnTo>
                <a:lnTo>
                  <a:pt x="3692767" y="532300"/>
                </a:lnTo>
                <a:lnTo>
                  <a:pt x="3680618" y="550321"/>
                </a:lnTo>
                <a:lnTo>
                  <a:pt x="3662612" y="562472"/>
                </a:lnTo>
                <a:lnTo>
                  <a:pt x="3640581" y="566928"/>
                </a:lnTo>
                <a:lnTo>
                  <a:pt x="56642" y="566928"/>
                </a:lnTo>
                <a:lnTo>
                  <a:pt x="34611" y="562472"/>
                </a:lnTo>
                <a:lnTo>
                  <a:pt x="16605" y="550321"/>
                </a:lnTo>
                <a:lnTo>
                  <a:pt x="4456" y="532300"/>
                </a:lnTo>
                <a:lnTo>
                  <a:pt x="0" y="510235"/>
                </a:lnTo>
                <a:lnTo>
                  <a:pt x="0" y="56642"/>
                </a:lnTo>
                <a:close/>
              </a:path>
            </a:pathLst>
          </a:custGeom>
          <a:ln w="25908">
            <a:solidFill>
              <a:srgbClr val="FFFFFF"/>
            </a:solidFill>
          </a:ln>
        </p:spPr>
        <p:txBody>
          <a:bodyPr wrap="square" lIns="0" tIns="0" rIns="0" bIns="0" rtlCol="0"/>
          <a:lstStyle/>
          <a:p>
            <a:endParaRPr/>
          </a:p>
        </p:txBody>
      </p:sp>
      <p:sp>
        <p:nvSpPr>
          <p:cNvPr id="13" name="object 22"/>
          <p:cNvSpPr/>
          <p:nvPr/>
        </p:nvSpPr>
        <p:spPr>
          <a:xfrm>
            <a:off x="7229093" y="6051041"/>
            <a:ext cx="3697604" cy="567055"/>
          </a:xfrm>
          <a:custGeom>
            <a:avLst/>
            <a:gdLst/>
            <a:ahLst/>
            <a:cxnLst/>
            <a:rect l="l" t="t" r="r" b="b"/>
            <a:pathLst>
              <a:path w="3697604" h="567054">
                <a:moveTo>
                  <a:pt x="3640581" y="0"/>
                </a:moveTo>
                <a:lnTo>
                  <a:pt x="56641" y="0"/>
                </a:lnTo>
                <a:lnTo>
                  <a:pt x="34611" y="4455"/>
                </a:lnTo>
                <a:lnTo>
                  <a:pt x="16605" y="16606"/>
                </a:lnTo>
                <a:lnTo>
                  <a:pt x="4456" y="34627"/>
                </a:lnTo>
                <a:lnTo>
                  <a:pt x="0" y="56692"/>
                </a:lnTo>
                <a:lnTo>
                  <a:pt x="0" y="510235"/>
                </a:lnTo>
                <a:lnTo>
                  <a:pt x="4456" y="532300"/>
                </a:lnTo>
                <a:lnTo>
                  <a:pt x="16605" y="550321"/>
                </a:lnTo>
                <a:lnTo>
                  <a:pt x="34611" y="562472"/>
                </a:lnTo>
                <a:lnTo>
                  <a:pt x="56641" y="566928"/>
                </a:lnTo>
                <a:lnTo>
                  <a:pt x="3640581" y="566928"/>
                </a:lnTo>
                <a:lnTo>
                  <a:pt x="3662612" y="562472"/>
                </a:lnTo>
                <a:lnTo>
                  <a:pt x="3680618" y="550321"/>
                </a:lnTo>
                <a:lnTo>
                  <a:pt x="3692767" y="532300"/>
                </a:lnTo>
                <a:lnTo>
                  <a:pt x="3697224" y="510235"/>
                </a:lnTo>
                <a:lnTo>
                  <a:pt x="3697224" y="56692"/>
                </a:lnTo>
                <a:lnTo>
                  <a:pt x="3692767" y="34627"/>
                </a:lnTo>
                <a:lnTo>
                  <a:pt x="3680618" y="16606"/>
                </a:lnTo>
                <a:lnTo>
                  <a:pt x="3662612" y="4455"/>
                </a:lnTo>
                <a:lnTo>
                  <a:pt x="3640581" y="0"/>
                </a:lnTo>
                <a:close/>
              </a:path>
            </a:pathLst>
          </a:custGeom>
          <a:solidFill>
            <a:srgbClr val="F7DBAA"/>
          </a:solidFill>
        </p:spPr>
        <p:txBody>
          <a:bodyPr wrap="square" lIns="0" tIns="0" rIns="0" bIns="0" rtlCol="0"/>
          <a:lstStyle/>
          <a:p>
            <a:endParaRPr/>
          </a:p>
        </p:txBody>
      </p:sp>
      <p:sp>
        <p:nvSpPr>
          <p:cNvPr id="14" name="object 23"/>
          <p:cNvSpPr/>
          <p:nvPr/>
        </p:nvSpPr>
        <p:spPr>
          <a:xfrm>
            <a:off x="7229093" y="6051041"/>
            <a:ext cx="3697604" cy="567055"/>
          </a:xfrm>
          <a:custGeom>
            <a:avLst/>
            <a:gdLst/>
            <a:ahLst/>
            <a:cxnLst/>
            <a:rect l="l" t="t" r="r" b="b"/>
            <a:pathLst>
              <a:path w="3697604" h="567054">
                <a:moveTo>
                  <a:pt x="0" y="56692"/>
                </a:moveTo>
                <a:lnTo>
                  <a:pt x="4456" y="34627"/>
                </a:lnTo>
                <a:lnTo>
                  <a:pt x="16605" y="16606"/>
                </a:lnTo>
                <a:lnTo>
                  <a:pt x="34611" y="4455"/>
                </a:lnTo>
                <a:lnTo>
                  <a:pt x="56641" y="0"/>
                </a:lnTo>
                <a:lnTo>
                  <a:pt x="3640581" y="0"/>
                </a:lnTo>
                <a:lnTo>
                  <a:pt x="3662612" y="4455"/>
                </a:lnTo>
                <a:lnTo>
                  <a:pt x="3680618" y="16606"/>
                </a:lnTo>
                <a:lnTo>
                  <a:pt x="3692767" y="34627"/>
                </a:lnTo>
                <a:lnTo>
                  <a:pt x="3697224" y="56692"/>
                </a:lnTo>
                <a:lnTo>
                  <a:pt x="3697224" y="510235"/>
                </a:lnTo>
                <a:lnTo>
                  <a:pt x="3692767" y="532300"/>
                </a:lnTo>
                <a:lnTo>
                  <a:pt x="3680618" y="550321"/>
                </a:lnTo>
                <a:lnTo>
                  <a:pt x="3662612" y="562472"/>
                </a:lnTo>
                <a:lnTo>
                  <a:pt x="3640581" y="566928"/>
                </a:lnTo>
                <a:lnTo>
                  <a:pt x="56641" y="566928"/>
                </a:lnTo>
                <a:lnTo>
                  <a:pt x="34611" y="562472"/>
                </a:lnTo>
                <a:lnTo>
                  <a:pt x="16605" y="550321"/>
                </a:lnTo>
                <a:lnTo>
                  <a:pt x="4456" y="532300"/>
                </a:lnTo>
                <a:lnTo>
                  <a:pt x="0" y="510235"/>
                </a:lnTo>
                <a:lnTo>
                  <a:pt x="0" y="56692"/>
                </a:lnTo>
                <a:close/>
              </a:path>
            </a:pathLst>
          </a:custGeom>
          <a:ln w="25908">
            <a:solidFill>
              <a:srgbClr val="FFFFFF"/>
            </a:solidFill>
          </a:ln>
        </p:spPr>
        <p:txBody>
          <a:bodyPr wrap="square" lIns="0" tIns="0" rIns="0" bIns="0" rtlCol="0"/>
          <a:lstStyle/>
          <a:p>
            <a:endParaRPr/>
          </a:p>
        </p:txBody>
      </p:sp>
      <p:sp>
        <p:nvSpPr>
          <p:cNvPr id="15" name="object 24"/>
          <p:cNvSpPr txBox="1"/>
          <p:nvPr/>
        </p:nvSpPr>
        <p:spPr>
          <a:xfrm>
            <a:off x="6509001" y="4226305"/>
            <a:ext cx="3803650" cy="2325252"/>
          </a:xfrm>
          <a:prstGeom prst="rect">
            <a:avLst/>
          </a:prstGeom>
        </p:spPr>
        <p:txBody>
          <a:bodyPr vert="horz" wrap="square" lIns="0" tIns="12700" rIns="0" bIns="0" rtlCol="0">
            <a:spAutoFit/>
          </a:bodyPr>
          <a:lstStyle/>
          <a:p>
            <a:pPr marL="12700">
              <a:lnSpc>
                <a:spcPct val="100000"/>
              </a:lnSpc>
              <a:spcBef>
                <a:spcPts val="100"/>
              </a:spcBef>
            </a:pPr>
            <a:r>
              <a:rPr sz="1100" dirty="0">
                <a:latin typeface="微软雅黑"/>
                <a:cs typeface="微软雅黑"/>
              </a:rPr>
              <a:t>2014年4月</a:t>
            </a:r>
            <a:r>
              <a:rPr sz="1100" spc="-35" dirty="0">
                <a:latin typeface="微软雅黑"/>
                <a:cs typeface="微软雅黑"/>
              </a:rPr>
              <a:t> </a:t>
            </a:r>
            <a:r>
              <a:rPr sz="1100" dirty="0">
                <a:latin typeface="微软雅黑"/>
                <a:cs typeface="微软雅黑"/>
              </a:rPr>
              <a:t>，OpenSSL</a:t>
            </a:r>
            <a:r>
              <a:rPr sz="1100" spc="-20" dirty="0">
                <a:latin typeface="微软雅黑"/>
                <a:cs typeface="微软雅黑"/>
              </a:rPr>
              <a:t> </a:t>
            </a:r>
            <a:r>
              <a:rPr sz="1100" dirty="0">
                <a:latin typeface="微软雅黑"/>
                <a:cs typeface="微软雅黑"/>
              </a:rPr>
              <a:t>的</a:t>
            </a:r>
            <a:r>
              <a:rPr sz="1100" spc="-20" dirty="0">
                <a:latin typeface="微软雅黑"/>
                <a:cs typeface="微软雅黑"/>
              </a:rPr>
              <a:t> </a:t>
            </a:r>
            <a:r>
              <a:rPr sz="1100" dirty="0">
                <a:latin typeface="微软雅黑"/>
                <a:cs typeface="微软雅黑"/>
              </a:rPr>
              <a:t>“</a:t>
            </a:r>
            <a:r>
              <a:rPr sz="1100" dirty="0">
                <a:solidFill>
                  <a:srgbClr val="5F5F5F"/>
                </a:solidFill>
                <a:latin typeface="微软雅黑"/>
                <a:cs typeface="微软雅黑"/>
              </a:rPr>
              <a:t>心脏出血</a:t>
            </a:r>
            <a:r>
              <a:rPr sz="1100" dirty="0">
                <a:latin typeface="微软雅黑"/>
                <a:cs typeface="微软雅黑"/>
              </a:rPr>
              <a:t>”漏洞</a:t>
            </a:r>
          </a:p>
          <a:p>
            <a:pPr>
              <a:lnSpc>
                <a:spcPct val="100000"/>
              </a:lnSpc>
            </a:pPr>
            <a:endParaRPr sz="1400" dirty="0">
              <a:latin typeface="Times New Roman"/>
              <a:cs typeface="Times New Roman"/>
            </a:endParaRPr>
          </a:p>
          <a:p>
            <a:pPr marL="321945" marR="579755">
              <a:lnSpc>
                <a:spcPct val="129099"/>
              </a:lnSpc>
              <a:spcBef>
                <a:spcPts val="1110"/>
              </a:spcBef>
            </a:pPr>
            <a:r>
              <a:rPr sz="1100" dirty="0">
                <a:latin typeface="微软雅黑"/>
                <a:cs typeface="微软雅黑"/>
              </a:rPr>
              <a:t>2017年3月</a:t>
            </a:r>
            <a:r>
              <a:rPr sz="1100" spc="-45" dirty="0">
                <a:latin typeface="微软雅黑"/>
                <a:cs typeface="微软雅黑"/>
              </a:rPr>
              <a:t> </a:t>
            </a:r>
            <a:r>
              <a:rPr sz="1100" dirty="0">
                <a:latin typeface="微软雅黑"/>
                <a:cs typeface="微软雅黑"/>
              </a:rPr>
              <a:t>，Apache</a:t>
            </a:r>
            <a:r>
              <a:rPr sz="1100" spc="-45" dirty="0">
                <a:latin typeface="微软雅黑"/>
                <a:cs typeface="微软雅黑"/>
              </a:rPr>
              <a:t> </a:t>
            </a:r>
            <a:r>
              <a:rPr sz="1100" dirty="0">
                <a:latin typeface="微软雅黑"/>
                <a:cs typeface="微软雅黑"/>
              </a:rPr>
              <a:t>Struts2-045远程命令执 行漏洞</a:t>
            </a:r>
          </a:p>
          <a:p>
            <a:pPr>
              <a:lnSpc>
                <a:spcPct val="100000"/>
              </a:lnSpc>
              <a:spcBef>
                <a:spcPts val="25"/>
              </a:spcBef>
            </a:pPr>
            <a:endParaRPr sz="1600" dirty="0">
              <a:latin typeface="Times New Roman"/>
              <a:cs typeface="Times New Roman"/>
            </a:endParaRPr>
          </a:p>
          <a:p>
            <a:pPr marL="627380" marR="335915">
              <a:lnSpc>
                <a:spcPct val="129099"/>
              </a:lnSpc>
            </a:pPr>
            <a:r>
              <a:rPr sz="1100" dirty="0">
                <a:latin typeface="微软雅黑"/>
                <a:cs typeface="微软雅黑"/>
              </a:rPr>
              <a:t>2017年4月</a:t>
            </a:r>
            <a:r>
              <a:rPr sz="1100" spc="-50" dirty="0">
                <a:latin typeface="微软雅黑"/>
                <a:cs typeface="微软雅黑"/>
              </a:rPr>
              <a:t> </a:t>
            </a:r>
            <a:r>
              <a:rPr sz="1100" dirty="0">
                <a:latin typeface="微软雅黑"/>
                <a:cs typeface="微软雅黑"/>
              </a:rPr>
              <a:t>，影子经纪人发布了包含</a:t>
            </a:r>
            <a:r>
              <a:rPr sz="1100" spc="-15" dirty="0">
                <a:latin typeface="微软雅黑"/>
                <a:cs typeface="微软雅黑"/>
              </a:rPr>
              <a:t>“</a:t>
            </a:r>
            <a:r>
              <a:rPr sz="1100" dirty="0">
                <a:latin typeface="微软雅黑"/>
                <a:cs typeface="微软雅黑"/>
              </a:rPr>
              <a:t>永恒之 蓝”在内的一大批网络</a:t>
            </a:r>
            <a:r>
              <a:rPr sz="1100" spc="-15" dirty="0">
                <a:latin typeface="微软雅黑"/>
                <a:cs typeface="微软雅黑"/>
              </a:rPr>
              <a:t>攻</a:t>
            </a:r>
            <a:r>
              <a:rPr sz="1100" dirty="0">
                <a:latin typeface="微软雅黑"/>
                <a:cs typeface="微软雅黑"/>
              </a:rPr>
              <a:t>击工具</a:t>
            </a:r>
          </a:p>
          <a:p>
            <a:pPr>
              <a:lnSpc>
                <a:spcPct val="100000"/>
              </a:lnSpc>
            </a:pPr>
            <a:endParaRPr dirty="0">
              <a:latin typeface="Times New Roman"/>
              <a:cs typeface="Times New Roman"/>
            </a:endParaRPr>
          </a:p>
          <a:p>
            <a:pPr marL="936625">
              <a:lnSpc>
                <a:spcPct val="100000"/>
              </a:lnSpc>
              <a:spcBef>
                <a:spcPts val="5"/>
              </a:spcBef>
            </a:pPr>
            <a:r>
              <a:rPr sz="1100" spc="-5" dirty="0">
                <a:latin typeface="微软雅黑"/>
                <a:cs typeface="微软雅黑"/>
              </a:rPr>
              <a:t>2018</a:t>
            </a:r>
            <a:r>
              <a:rPr sz="1100" dirty="0">
                <a:latin typeface="微软雅黑"/>
                <a:cs typeface="微软雅黑"/>
              </a:rPr>
              <a:t>年</a:t>
            </a:r>
            <a:r>
              <a:rPr sz="1100" spc="-5" dirty="0">
                <a:latin typeface="微软雅黑"/>
                <a:cs typeface="微软雅黑"/>
              </a:rPr>
              <a:t>4</a:t>
            </a:r>
            <a:r>
              <a:rPr sz="1100" dirty="0">
                <a:latin typeface="微软雅黑"/>
                <a:cs typeface="微软雅黑"/>
              </a:rPr>
              <a:t>月</a:t>
            </a:r>
            <a:r>
              <a:rPr sz="1100" spc="0" dirty="0">
                <a:latin typeface="微软雅黑"/>
                <a:cs typeface="微软雅黑"/>
              </a:rPr>
              <a:t>，</a:t>
            </a:r>
            <a:r>
              <a:rPr sz="1100" spc="-55" dirty="0">
                <a:latin typeface="微软雅黑"/>
                <a:cs typeface="微软雅黑"/>
              </a:rPr>
              <a:t> </a:t>
            </a:r>
            <a:r>
              <a:rPr sz="1100" dirty="0">
                <a:latin typeface="微软雅黑"/>
                <a:cs typeface="微软雅黑"/>
              </a:rPr>
              <a:t>Oracle</a:t>
            </a:r>
            <a:r>
              <a:rPr sz="1100" spc="-40" dirty="0">
                <a:latin typeface="微软雅黑"/>
                <a:cs typeface="微软雅黑"/>
              </a:rPr>
              <a:t> </a:t>
            </a:r>
            <a:r>
              <a:rPr sz="1100" dirty="0">
                <a:latin typeface="微软雅黑"/>
                <a:cs typeface="微软雅黑"/>
              </a:rPr>
              <a:t>WebLogic反序列化远程</a:t>
            </a:r>
          </a:p>
          <a:p>
            <a:pPr marL="936625">
              <a:lnSpc>
                <a:spcPct val="100000"/>
              </a:lnSpc>
              <a:spcBef>
                <a:spcPts val="385"/>
              </a:spcBef>
            </a:pPr>
            <a:r>
              <a:rPr sz="1100" dirty="0">
                <a:latin typeface="微软雅黑"/>
                <a:cs typeface="微软雅黑"/>
              </a:rPr>
              <a:t>命令执行漏洞</a:t>
            </a:r>
          </a:p>
        </p:txBody>
      </p:sp>
      <p:sp>
        <p:nvSpPr>
          <p:cNvPr id="16" name="object 25"/>
          <p:cNvSpPr/>
          <p:nvPr/>
        </p:nvSpPr>
        <p:spPr>
          <a:xfrm>
            <a:off x="9633966" y="4478273"/>
            <a:ext cx="368935" cy="367665"/>
          </a:xfrm>
          <a:custGeom>
            <a:avLst/>
            <a:gdLst/>
            <a:ahLst/>
            <a:cxnLst/>
            <a:rect l="l" t="t" r="r" b="b"/>
            <a:pathLst>
              <a:path w="368934" h="367664">
                <a:moveTo>
                  <a:pt x="368807" y="202056"/>
                </a:moveTo>
                <a:lnTo>
                  <a:pt x="0" y="202056"/>
                </a:lnTo>
                <a:lnTo>
                  <a:pt x="184403" y="367283"/>
                </a:lnTo>
                <a:lnTo>
                  <a:pt x="368807" y="202056"/>
                </a:lnTo>
                <a:close/>
              </a:path>
              <a:path w="368934" h="367664">
                <a:moveTo>
                  <a:pt x="285876" y="0"/>
                </a:moveTo>
                <a:lnTo>
                  <a:pt x="82930" y="0"/>
                </a:lnTo>
                <a:lnTo>
                  <a:pt x="82930" y="202056"/>
                </a:lnTo>
                <a:lnTo>
                  <a:pt x="285876" y="202056"/>
                </a:lnTo>
                <a:lnTo>
                  <a:pt x="285876" y="0"/>
                </a:lnTo>
                <a:close/>
              </a:path>
            </a:pathLst>
          </a:custGeom>
          <a:solidFill>
            <a:srgbClr val="FAEBD3">
              <a:alpha val="90194"/>
            </a:srgbClr>
          </a:solidFill>
        </p:spPr>
        <p:txBody>
          <a:bodyPr wrap="square" lIns="0" tIns="0" rIns="0" bIns="0" rtlCol="0"/>
          <a:lstStyle/>
          <a:p>
            <a:endParaRPr/>
          </a:p>
        </p:txBody>
      </p:sp>
      <p:sp>
        <p:nvSpPr>
          <p:cNvPr id="17" name="object 26"/>
          <p:cNvSpPr/>
          <p:nvPr/>
        </p:nvSpPr>
        <p:spPr>
          <a:xfrm>
            <a:off x="9633966" y="4478273"/>
            <a:ext cx="368935" cy="367665"/>
          </a:xfrm>
          <a:custGeom>
            <a:avLst/>
            <a:gdLst/>
            <a:ahLst/>
            <a:cxnLst/>
            <a:rect l="l" t="t" r="r" b="b"/>
            <a:pathLst>
              <a:path w="368934" h="367664">
                <a:moveTo>
                  <a:pt x="0" y="202056"/>
                </a:moveTo>
                <a:lnTo>
                  <a:pt x="82930" y="202056"/>
                </a:lnTo>
                <a:lnTo>
                  <a:pt x="82930" y="0"/>
                </a:lnTo>
                <a:lnTo>
                  <a:pt x="285876" y="0"/>
                </a:lnTo>
                <a:lnTo>
                  <a:pt x="285876" y="202056"/>
                </a:lnTo>
                <a:lnTo>
                  <a:pt x="368807" y="202056"/>
                </a:lnTo>
                <a:lnTo>
                  <a:pt x="184403" y="367283"/>
                </a:lnTo>
                <a:lnTo>
                  <a:pt x="0" y="202056"/>
                </a:lnTo>
                <a:close/>
              </a:path>
            </a:pathLst>
          </a:custGeom>
          <a:ln w="25907">
            <a:solidFill>
              <a:srgbClr val="FAEBD3"/>
            </a:solidFill>
          </a:ln>
        </p:spPr>
        <p:txBody>
          <a:bodyPr wrap="square" lIns="0" tIns="0" rIns="0" bIns="0" rtlCol="0"/>
          <a:lstStyle/>
          <a:p>
            <a:endParaRPr/>
          </a:p>
        </p:txBody>
      </p:sp>
      <p:sp>
        <p:nvSpPr>
          <p:cNvPr id="18" name="object 27"/>
          <p:cNvSpPr/>
          <p:nvPr/>
        </p:nvSpPr>
        <p:spPr>
          <a:xfrm>
            <a:off x="9943338" y="5147309"/>
            <a:ext cx="368935" cy="367665"/>
          </a:xfrm>
          <a:custGeom>
            <a:avLst/>
            <a:gdLst/>
            <a:ahLst/>
            <a:cxnLst/>
            <a:rect l="l" t="t" r="r" b="b"/>
            <a:pathLst>
              <a:path w="368934" h="367664">
                <a:moveTo>
                  <a:pt x="368807" y="202056"/>
                </a:moveTo>
                <a:lnTo>
                  <a:pt x="0" y="202056"/>
                </a:lnTo>
                <a:lnTo>
                  <a:pt x="184403" y="367283"/>
                </a:lnTo>
                <a:lnTo>
                  <a:pt x="368807" y="202056"/>
                </a:lnTo>
                <a:close/>
              </a:path>
              <a:path w="368934" h="367664">
                <a:moveTo>
                  <a:pt x="285876" y="0"/>
                </a:moveTo>
                <a:lnTo>
                  <a:pt x="82930" y="0"/>
                </a:lnTo>
                <a:lnTo>
                  <a:pt x="82930" y="202056"/>
                </a:lnTo>
                <a:lnTo>
                  <a:pt x="285876" y="202056"/>
                </a:lnTo>
                <a:lnTo>
                  <a:pt x="285876" y="0"/>
                </a:lnTo>
                <a:close/>
              </a:path>
            </a:pathLst>
          </a:custGeom>
          <a:solidFill>
            <a:srgbClr val="FAEBD3">
              <a:alpha val="90194"/>
            </a:srgbClr>
          </a:solidFill>
        </p:spPr>
        <p:txBody>
          <a:bodyPr wrap="square" lIns="0" tIns="0" rIns="0" bIns="0" rtlCol="0"/>
          <a:lstStyle/>
          <a:p>
            <a:endParaRPr/>
          </a:p>
        </p:txBody>
      </p:sp>
      <p:sp>
        <p:nvSpPr>
          <p:cNvPr id="19" name="object 28"/>
          <p:cNvSpPr/>
          <p:nvPr/>
        </p:nvSpPr>
        <p:spPr>
          <a:xfrm>
            <a:off x="9943338" y="5147309"/>
            <a:ext cx="368935" cy="367665"/>
          </a:xfrm>
          <a:custGeom>
            <a:avLst/>
            <a:gdLst/>
            <a:ahLst/>
            <a:cxnLst/>
            <a:rect l="l" t="t" r="r" b="b"/>
            <a:pathLst>
              <a:path w="368934" h="367664">
                <a:moveTo>
                  <a:pt x="0" y="202056"/>
                </a:moveTo>
                <a:lnTo>
                  <a:pt x="82930" y="202056"/>
                </a:lnTo>
                <a:lnTo>
                  <a:pt x="82930" y="0"/>
                </a:lnTo>
                <a:lnTo>
                  <a:pt x="285876" y="0"/>
                </a:lnTo>
                <a:lnTo>
                  <a:pt x="285876" y="202056"/>
                </a:lnTo>
                <a:lnTo>
                  <a:pt x="368807" y="202056"/>
                </a:lnTo>
                <a:lnTo>
                  <a:pt x="184403" y="367283"/>
                </a:lnTo>
                <a:lnTo>
                  <a:pt x="0" y="202056"/>
                </a:lnTo>
                <a:close/>
              </a:path>
            </a:pathLst>
          </a:custGeom>
          <a:ln w="25907">
            <a:solidFill>
              <a:srgbClr val="FAEBD3"/>
            </a:solidFill>
          </a:ln>
        </p:spPr>
        <p:txBody>
          <a:bodyPr wrap="square" lIns="0" tIns="0" rIns="0" bIns="0" rtlCol="0"/>
          <a:lstStyle/>
          <a:p>
            <a:endParaRPr/>
          </a:p>
        </p:txBody>
      </p:sp>
      <p:sp>
        <p:nvSpPr>
          <p:cNvPr id="20" name="object 29"/>
          <p:cNvSpPr/>
          <p:nvPr/>
        </p:nvSpPr>
        <p:spPr>
          <a:xfrm>
            <a:off x="10248138" y="5816346"/>
            <a:ext cx="368935" cy="367665"/>
          </a:xfrm>
          <a:custGeom>
            <a:avLst/>
            <a:gdLst/>
            <a:ahLst/>
            <a:cxnLst/>
            <a:rect l="l" t="t" r="r" b="b"/>
            <a:pathLst>
              <a:path w="368934" h="367664">
                <a:moveTo>
                  <a:pt x="368807" y="202006"/>
                </a:moveTo>
                <a:lnTo>
                  <a:pt x="0" y="202006"/>
                </a:lnTo>
                <a:lnTo>
                  <a:pt x="184403" y="367283"/>
                </a:lnTo>
                <a:lnTo>
                  <a:pt x="368807" y="202006"/>
                </a:lnTo>
                <a:close/>
              </a:path>
              <a:path w="368934" h="367664">
                <a:moveTo>
                  <a:pt x="285876" y="0"/>
                </a:moveTo>
                <a:lnTo>
                  <a:pt x="82930" y="0"/>
                </a:lnTo>
                <a:lnTo>
                  <a:pt x="82930" y="202006"/>
                </a:lnTo>
                <a:lnTo>
                  <a:pt x="285876" y="202006"/>
                </a:lnTo>
                <a:lnTo>
                  <a:pt x="285876" y="0"/>
                </a:lnTo>
                <a:close/>
              </a:path>
            </a:pathLst>
          </a:custGeom>
          <a:solidFill>
            <a:srgbClr val="FAEBD3">
              <a:alpha val="90194"/>
            </a:srgbClr>
          </a:solidFill>
        </p:spPr>
        <p:txBody>
          <a:bodyPr wrap="square" lIns="0" tIns="0" rIns="0" bIns="0" rtlCol="0"/>
          <a:lstStyle/>
          <a:p>
            <a:endParaRPr/>
          </a:p>
        </p:txBody>
      </p:sp>
      <p:sp>
        <p:nvSpPr>
          <p:cNvPr id="21" name="object 30"/>
          <p:cNvSpPr/>
          <p:nvPr/>
        </p:nvSpPr>
        <p:spPr>
          <a:xfrm>
            <a:off x="10248138" y="5816346"/>
            <a:ext cx="368935" cy="367665"/>
          </a:xfrm>
          <a:custGeom>
            <a:avLst/>
            <a:gdLst/>
            <a:ahLst/>
            <a:cxnLst/>
            <a:rect l="l" t="t" r="r" b="b"/>
            <a:pathLst>
              <a:path w="368934" h="367664">
                <a:moveTo>
                  <a:pt x="0" y="202006"/>
                </a:moveTo>
                <a:lnTo>
                  <a:pt x="82930" y="202006"/>
                </a:lnTo>
                <a:lnTo>
                  <a:pt x="82930" y="0"/>
                </a:lnTo>
                <a:lnTo>
                  <a:pt x="285876" y="0"/>
                </a:lnTo>
                <a:lnTo>
                  <a:pt x="285876" y="202006"/>
                </a:lnTo>
                <a:lnTo>
                  <a:pt x="368807" y="202006"/>
                </a:lnTo>
                <a:lnTo>
                  <a:pt x="184403" y="367283"/>
                </a:lnTo>
                <a:lnTo>
                  <a:pt x="0" y="202006"/>
                </a:lnTo>
                <a:close/>
              </a:path>
            </a:pathLst>
          </a:custGeom>
          <a:ln w="25908">
            <a:solidFill>
              <a:srgbClr val="FAEBD3"/>
            </a:solidFill>
          </a:ln>
        </p:spPr>
        <p:txBody>
          <a:bodyPr wrap="square" lIns="0" tIns="0" rIns="0" bIns="0" rtlCol="0"/>
          <a:lstStyle/>
          <a:p>
            <a:endParaRPr/>
          </a:p>
        </p:txBody>
      </p:sp>
      <p:grpSp>
        <p:nvGrpSpPr>
          <p:cNvPr id="23" name="组合 22">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31" name="矩形 30">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69</a:t>
            </a:fld>
            <a:endParaRPr lang="zh-CN" altLang="en-US"/>
          </a:p>
        </p:txBody>
      </p:sp>
    </p:spTree>
    <p:extLst>
      <p:ext uri="{BB962C8B-B14F-4D97-AF65-F5344CB8AC3E}">
        <p14:creationId xmlns:p14="http://schemas.microsoft.com/office/powerpoint/2010/main" val="3605085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748470" y="1150219"/>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748470" y="2160954"/>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758396" y="3201783"/>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758396" y="4242612"/>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327201" y="3176190"/>
            <a:ext cx="4477199" cy="461665"/>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安全主要技术</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327201" y="1150219"/>
            <a:ext cx="4698958" cy="830997"/>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何谓</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8C0A1E3-FF53-4D0C-8217-F762651D9F2F}"/>
              </a:ext>
            </a:extLst>
          </p:cNvPr>
          <p:cNvSpPr txBox="1"/>
          <p:nvPr/>
        </p:nvSpPr>
        <p:spPr>
          <a:xfrm>
            <a:off x="5327200" y="5305826"/>
            <a:ext cx="469895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当前网络安全状况与趋势</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327201" y="2146382"/>
            <a:ext cx="5025839" cy="461665"/>
          </a:xfrm>
          <a:prstGeom prst="rect">
            <a:avLst/>
          </a:prstGeom>
          <a:noFill/>
        </p:spPr>
        <p:txBody>
          <a:bodyPr wrap="square" rtlCol="0">
            <a:spAutoFit/>
          </a:bodyPr>
          <a:lstStyle/>
          <a:p>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面临的安全威胁 </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32" name="椭圆 31">
            <a:extLst>
              <a:ext uri="{FF2B5EF4-FFF2-40B4-BE49-F238E27FC236}">
                <a16:creationId xmlns:a16="http://schemas.microsoft.com/office/drawing/2014/main" id="{D8525EF6-319E-4F66-8F37-7FEF4FB19DAB}"/>
              </a:ext>
            </a:extLst>
          </p:cNvPr>
          <p:cNvSpPr/>
          <p:nvPr/>
        </p:nvSpPr>
        <p:spPr>
          <a:xfrm>
            <a:off x="4758396" y="5283441"/>
            <a:ext cx="463473" cy="43778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327201" y="4213470"/>
            <a:ext cx="502583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网络安全的起源与发展</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Tree>
    <p:extLst>
      <p:ext uri="{BB962C8B-B14F-4D97-AF65-F5344CB8AC3E}">
        <p14:creationId xmlns:p14="http://schemas.microsoft.com/office/powerpoint/2010/main" val="3473295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424992" y="1647520"/>
            <a:ext cx="8061325"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7</a:t>
            </a:r>
            <a:r>
              <a:rPr sz="2800" b="1" i="1" spc="-5" dirty="0">
                <a:solidFill>
                  <a:srgbClr val="DF635A"/>
                </a:solidFill>
                <a:latin typeface="微软雅黑"/>
                <a:cs typeface="微软雅黑"/>
              </a:rPr>
              <a:t>、</a:t>
            </a:r>
            <a:r>
              <a:rPr sz="2800" b="1" i="1" spc="-5" dirty="0" smtClean="0">
                <a:solidFill>
                  <a:srgbClr val="DF635A"/>
                </a:solidFill>
                <a:latin typeface="微软雅黑"/>
                <a:cs typeface="微软雅黑"/>
              </a:rPr>
              <a:t>新型网络攻击活动对</a:t>
            </a:r>
            <a:r>
              <a:rPr sz="2800" b="1" i="1" spc="-30" dirty="0" smtClean="0">
                <a:solidFill>
                  <a:srgbClr val="DF635A"/>
                </a:solidFill>
                <a:latin typeface="微软雅黑"/>
                <a:cs typeface="微软雅黑"/>
              </a:rPr>
              <a:t>关</a:t>
            </a:r>
            <a:r>
              <a:rPr sz="2800" b="1" i="1" spc="-5" dirty="0" smtClean="0">
                <a:solidFill>
                  <a:srgbClr val="DF635A"/>
                </a:solidFill>
                <a:latin typeface="微软雅黑"/>
                <a:cs typeface="微软雅黑"/>
              </a:rPr>
              <a:t>键信息</a:t>
            </a:r>
            <a:r>
              <a:rPr sz="2800" b="1" i="1" spc="-15" dirty="0" smtClean="0">
                <a:solidFill>
                  <a:srgbClr val="DF635A"/>
                </a:solidFill>
                <a:latin typeface="微软雅黑"/>
                <a:cs typeface="微软雅黑"/>
              </a:rPr>
              <a:t>基</a:t>
            </a:r>
            <a:r>
              <a:rPr sz="2800" b="1" i="1" spc="-5" dirty="0" smtClean="0">
                <a:solidFill>
                  <a:srgbClr val="DF635A"/>
                </a:solidFill>
                <a:latin typeface="微软雅黑"/>
                <a:cs typeface="微软雅黑"/>
              </a:rPr>
              <a:t>础设施威胁加剧</a:t>
            </a:r>
            <a:endParaRPr sz="2800" dirty="0">
              <a:latin typeface="微软雅黑"/>
              <a:cs typeface="微软雅黑"/>
            </a:endParaRPr>
          </a:p>
        </p:txBody>
      </p:sp>
      <p:sp>
        <p:nvSpPr>
          <p:cNvPr id="5" name="object 14"/>
          <p:cNvSpPr txBox="1"/>
          <p:nvPr/>
        </p:nvSpPr>
        <p:spPr>
          <a:xfrm>
            <a:off x="838200" y="2398864"/>
            <a:ext cx="6888480" cy="3718967"/>
          </a:xfrm>
          <a:prstGeom prst="rect">
            <a:avLst/>
          </a:prstGeom>
        </p:spPr>
        <p:txBody>
          <a:bodyPr vert="horz" wrap="square" lIns="0" tIns="12700" rIns="0" bIns="0" rtlCol="0">
            <a:spAutoFit/>
          </a:bodyPr>
          <a:lstStyle/>
          <a:p>
            <a:pPr marL="12700" marR="5080">
              <a:lnSpc>
                <a:spcPct val="150000"/>
              </a:lnSpc>
              <a:spcBef>
                <a:spcPts val="100"/>
              </a:spcBef>
            </a:pPr>
            <a:r>
              <a:rPr lang="zh-CN" altLang="en-US" sz="2000" dirty="0" smtClean="0">
                <a:solidFill>
                  <a:srgbClr val="3E3E3E"/>
                </a:solidFill>
                <a:latin typeface="微软雅黑" panose="020B0503020204020204" pitchFamily="34" charset="-122"/>
                <a:ea typeface="微软雅黑" panose="020B0503020204020204" pitchFamily="34" charset="-122"/>
                <a:cs typeface="微软雅黑"/>
              </a:rPr>
              <a:t>      关键</a:t>
            </a:r>
            <a:r>
              <a:rPr lang="zh-CN" altLang="en-US" sz="2000" dirty="0">
                <a:solidFill>
                  <a:srgbClr val="3E3E3E"/>
                </a:solidFill>
                <a:latin typeface="微软雅黑" panose="020B0503020204020204" pitchFamily="34" charset="-122"/>
                <a:ea typeface="微软雅黑" panose="020B0503020204020204" pitchFamily="34" charset="-122"/>
                <a:cs typeface="微软雅黑"/>
              </a:rPr>
              <a:t>信息基础设施作为经济运行的神经中枢，关系到</a:t>
            </a:r>
            <a:r>
              <a:rPr lang="zh-CN" altLang="en-US" sz="2000" dirty="0" smtClean="0">
                <a:solidFill>
                  <a:srgbClr val="3E3E3E"/>
                </a:solidFill>
                <a:latin typeface="微软雅黑" panose="020B0503020204020204" pitchFamily="34" charset="-122"/>
                <a:ea typeface="微软雅黑" panose="020B0503020204020204" pitchFamily="34" charset="-122"/>
                <a:cs typeface="微软雅黑"/>
              </a:rPr>
              <a:t>国计民生</a:t>
            </a:r>
            <a:r>
              <a:rPr lang="zh-CN" altLang="en-US" sz="2000" dirty="0">
                <a:solidFill>
                  <a:srgbClr val="3E3E3E"/>
                </a:solidFill>
                <a:latin typeface="微软雅黑" panose="020B0503020204020204" pitchFamily="34" charset="-122"/>
                <a:ea typeface="微软雅黑" panose="020B0503020204020204" pitchFamily="34" charset="-122"/>
                <a:cs typeface="微软雅黑"/>
              </a:rPr>
              <a:t>，是网络安全的重中之重。针对关键信息基础设施的有</a:t>
            </a:r>
            <a:r>
              <a:rPr lang="zh-CN" altLang="en-US" sz="2000" dirty="0" smtClean="0">
                <a:solidFill>
                  <a:srgbClr val="3E3E3E"/>
                </a:solidFill>
                <a:latin typeface="微软雅黑" panose="020B0503020204020204" pitchFamily="34" charset="-122"/>
                <a:ea typeface="微软雅黑" panose="020B0503020204020204" pitchFamily="34" charset="-122"/>
                <a:cs typeface="微软雅黑"/>
              </a:rPr>
              <a:t>组</a:t>
            </a:r>
            <a:r>
              <a:rPr sz="2000" dirty="0" err="1" smtClean="0">
                <a:solidFill>
                  <a:srgbClr val="3E3E3E"/>
                </a:solidFill>
                <a:latin typeface="微软雅黑" panose="020B0503020204020204" pitchFamily="34" charset="-122"/>
                <a:ea typeface="微软雅黑" panose="020B0503020204020204" pitchFamily="34" charset="-122"/>
                <a:cs typeface="微软雅黑"/>
              </a:rPr>
              <a:t>织</a:t>
            </a:r>
            <a:r>
              <a:rPr sz="2000" dirty="0" err="1">
                <a:solidFill>
                  <a:srgbClr val="3E3E3E"/>
                </a:solidFill>
                <a:latin typeface="微软雅黑" panose="020B0503020204020204" pitchFamily="34" charset="-122"/>
                <a:ea typeface="微软雅黑" panose="020B0503020204020204" pitchFamily="34" charset="-122"/>
                <a:cs typeface="微软雅黑"/>
              </a:rPr>
              <a:t>、高强度的新型网络</a:t>
            </a:r>
            <a:r>
              <a:rPr sz="2000" spc="-15" dirty="0" err="1">
                <a:solidFill>
                  <a:srgbClr val="3E3E3E"/>
                </a:solidFill>
                <a:latin typeface="微软雅黑" panose="020B0503020204020204" pitchFamily="34" charset="-122"/>
                <a:ea typeface="微软雅黑" panose="020B0503020204020204" pitchFamily="34" charset="-122"/>
                <a:cs typeface="微软雅黑"/>
              </a:rPr>
              <a:t>安</a:t>
            </a:r>
            <a:r>
              <a:rPr sz="2000" dirty="0" err="1">
                <a:solidFill>
                  <a:srgbClr val="3E3E3E"/>
                </a:solidFill>
                <a:latin typeface="微软雅黑" panose="020B0503020204020204" pitchFamily="34" charset="-122"/>
                <a:ea typeface="微软雅黑" panose="020B0503020204020204" pitchFamily="34" charset="-122"/>
                <a:cs typeface="微软雅黑"/>
              </a:rPr>
              <a:t>全攻</a:t>
            </a:r>
            <a:r>
              <a:rPr sz="2000" spc="-15" dirty="0" err="1">
                <a:solidFill>
                  <a:srgbClr val="3E3E3E"/>
                </a:solidFill>
                <a:latin typeface="微软雅黑" panose="020B0503020204020204" pitchFamily="34" charset="-122"/>
                <a:ea typeface="微软雅黑" panose="020B0503020204020204" pitchFamily="34" charset="-122"/>
                <a:cs typeface="微软雅黑"/>
              </a:rPr>
              <a:t>击</a:t>
            </a:r>
            <a:r>
              <a:rPr sz="2000" dirty="0" err="1">
                <a:solidFill>
                  <a:srgbClr val="3E3E3E"/>
                </a:solidFill>
                <a:latin typeface="微软雅黑" panose="020B0503020204020204" pitchFamily="34" charset="-122"/>
                <a:ea typeface="微软雅黑" panose="020B0503020204020204" pitchFamily="34" charset="-122"/>
                <a:cs typeface="微软雅黑"/>
              </a:rPr>
              <a:t>愈演</a:t>
            </a:r>
            <a:r>
              <a:rPr sz="2000" spc="-15" dirty="0" err="1">
                <a:solidFill>
                  <a:srgbClr val="3E3E3E"/>
                </a:solidFill>
                <a:latin typeface="微软雅黑" panose="020B0503020204020204" pitchFamily="34" charset="-122"/>
                <a:ea typeface="微软雅黑" panose="020B0503020204020204" pitchFamily="34" charset="-122"/>
                <a:cs typeface="微软雅黑"/>
              </a:rPr>
              <a:t>愈</a:t>
            </a:r>
            <a:r>
              <a:rPr sz="2000" dirty="0" err="1">
                <a:solidFill>
                  <a:srgbClr val="3E3E3E"/>
                </a:solidFill>
                <a:latin typeface="微软雅黑" panose="020B0503020204020204" pitchFamily="34" charset="-122"/>
                <a:ea typeface="微软雅黑" panose="020B0503020204020204" pitchFamily="34" charset="-122"/>
                <a:cs typeface="微软雅黑"/>
              </a:rPr>
              <a:t>烈，</a:t>
            </a:r>
            <a:r>
              <a:rPr sz="2000" spc="-15" dirty="0" err="1">
                <a:solidFill>
                  <a:srgbClr val="3E3E3E"/>
                </a:solidFill>
                <a:latin typeface="微软雅黑" panose="020B0503020204020204" pitchFamily="34" charset="-122"/>
                <a:ea typeface="微软雅黑" panose="020B0503020204020204" pitchFamily="34" charset="-122"/>
                <a:cs typeface="微软雅黑"/>
              </a:rPr>
              <a:t>关</a:t>
            </a:r>
            <a:r>
              <a:rPr sz="2000" dirty="0" err="1">
                <a:solidFill>
                  <a:srgbClr val="3E3E3E"/>
                </a:solidFill>
                <a:latin typeface="微软雅黑" panose="020B0503020204020204" pitchFamily="34" charset="-122"/>
                <a:ea typeface="微软雅黑" panose="020B0503020204020204" pitchFamily="34" charset="-122"/>
                <a:cs typeface="微软雅黑"/>
              </a:rPr>
              <a:t>键信</a:t>
            </a:r>
            <a:r>
              <a:rPr sz="2000" spc="-15" dirty="0" err="1">
                <a:solidFill>
                  <a:srgbClr val="3E3E3E"/>
                </a:solidFill>
                <a:latin typeface="微软雅黑" panose="020B0503020204020204" pitchFamily="34" charset="-122"/>
                <a:ea typeface="微软雅黑" panose="020B0503020204020204" pitchFamily="34" charset="-122"/>
                <a:cs typeface="微软雅黑"/>
              </a:rPr>
              <a:t>息</a:t>
            </a:r>
            <a:r>
              <a:rPr sz="2000" dirty="0" err="1">
                <a:solidFill>
                  <a:srgbClr val="3E3E3E"/>
                </a:solidFill>
                <a:latin typeface="微软雅黑" panose="020B0503020204020204" pitchFamily="34" charset="-122"/>
                <a:ea typeface="微软雅黑" panose="020B0503020204020204" pitchFamily="34" charset="-122"/>
                <a:cs typeface="微软雅黑"/>
              </a:rPr>
              <a:t>基础</a:t>
            </a:r>
            <a:r>
              <a:rPr sz="2000" spc="-15" dirty="0" err="1">
                <a:solidFill>
                  <a:srgbClr val="3E3E3E"/>
                </a:solidFill>
                <a:latin typeface="微软雅黑" panose="020B0503020204020204" pitchFamily="34" charset="-122"/>
                <a:ea typeface="微软雅黑" panose="020B0503020204020204" pitchFamily="34" charset="-122"/>
                <a:cs typeface="微软雅黑"/>
              </a:rPr>
              <a:t>设</a:t>
            </a:r>
            <a:r>
              <a:rPr sz="2000" dirty="0" err="1">
                <a:solidFill>
                  <a:srgbClr val="3E3E3E"/>
                </a:solidFill>
                <a:latin typeface="微软雅黑" panose="020B0503020204020204" pitchFamily="34" charset="-122"/>
                <a:ea typeface="微软雅黑" panose="020B0503020204020204" pitchFamily="34" charset="-122"/>
                <a:cs typeface="微软雅黑"/>
              </a:rPr>
              <a:t>施</a:t>
            </a:r>
            <a:r>
              <a:rPr sz="2000" dirty="0">
                <a:solidFill>
                  <a:srgbClr val="3E3E3E"/>
                </a:solidFill>
                <a:latin typeface="微软雅黑" panose="020B0503020204020204" pitchFamily="34" charset="-122"/>
                <a:ea typeface="微软雅黑" panose="020B0503020204020204" pitchFamily="34" charset="-122"/>
                <a:cs typeface="微软雅黑"/>
              </a:rPr>
              <a:t> 安全面临着巨大挑战。</a:t>
            </a:r>
            <a:endParaRPr sz="2000" dirty="0">
              <a:latin typeface="微软雅黑" panose="020B0503020204020204" pitchFamily="34" charset="-122"/>
              <a:ea typeface="微软雅黑" panose="020B0503020204020204" pitchFamily="34" charset="-122"/>
              <a:cs typeface="微软雅黑"/>
            </a:endParaRPr>
          </a:p>
          <a:p>
            <a:pPr marL="12700" marR="5080" indent="447675">
              <a:lnSpc>
                <a:spcPct val="150000"/>
              </a:lnSpc>
            </a:pPr>
            <a:r>
              <a:rPr sz="2000" dirty="0">
                <a:solidFill>
                  <a:srgbClr val="3E3E3E"/>
                </a:solidFill>
                <a:latin typeface="微软雅黑" panose="020B0503020204020204" pitchFamily="34" charset="-122"/>
                <a:ea typeface="微软雅黑" panose="020B0503020204020204" pitchFamily="34" charset="-122"/>
                <a:cs typeface="微软雅黑"/>
              </a:rPr>
              <a:t>APT逐渐成为影响关键</a:t>
            </a:r>
            <a:r>
              <a:rPr sz="2000" spc="-10" dirty="0">
                <a:solidFill>
                  <a:srgbClr val="3E3E3E"/>
                </a:solidFill>
                <a:latin typeface="微软雅黑" panose="020B0503020204020204" pitchFamily="34" charset="-122"/>
                <a:ea typeface="微软雅黑" panose="020B0503020204020204" pitchFamily="34" charset="-122"/>
                <a:cs typeface="微软雅黑"/>
              </a:rPr>
              <a:t>信</a:t>
            </a:r>
            <a:r>
              <a:rPr sz="2000" dirty="0">
                <a:solidFill>
                  <a:srgbClr val="3E3E3E"/>
                </a:solidFill>
                <a:latin typeface="微软雅黑" panose="020B0503020204020204" pitchFamily="34" charset="-122"/>
                <a:ea typeface="微软雅黑" panose="020B0503020204020204" pitchFamily="34" charset="-122"/>
                <a:cs typeface="微软雅黑"/>
              </a:rPr>
              <a:t>息基</a:t>
            </a:r>
            <a:r>
              <a:rPr sz="2000" spc="-10" dirty="0">
                <a:solidFill>
                  <a:srgbClr val="3E3E3E"/>
                </a:solidFill>
                <a:latin typeface="微软雅黑" panose="020B0503020204020204" pitchFamily="34" charset="-122"/>
                <a:ea typeface="微软雅黑" panose="020B0503020204020204" pitchFamily="34" charset="-122"/>
                <a:cs typeface="微软雅黑"/>
              </a:rPr>
              <a:t>础</a:t>
            </a:r>
            <a:r>
              <a:rPr sz="2000" dirty="0">
                <a:solidFill>
                  <a:srgbClr val="3E3E3E"/>
                </a:solidFill>
                <a:latin typeface="微软雅黑" panose="020B0503020204020204" pitchFamily="34" charset="-122"/>
                <a:ea typeface="微软雅黑" panose="020B0503020204020204" pitchFamily="34" charset="-122"/>
                <a:cs typeface="微软雅黑"/>
              </a:rPr>
              <a:t>设施</a:t>
            </a:r>
            <a:r>
              <a:rPr sz="2000" spc="-10" dirty="0">
                <a:solidFill>
                  <a:srgbClr val="3E3E3E"/>
                </a:solidFill>
                <a:latin typeface="微软雅黑" panose="020B0503020204020204" pitchFamily="34" charset="-122"/>
                <a:ea typeface="微软雅黑" panose="020B0503020204020204" pitchFamily="34" charset="-122"/>
                <a:cs typeface="微软雅黑"/>
              </a:rPr>
              <a:t>网</a:t>
            </a:r>
            <a:r>
              <a:rPr sz="2000" dirty="0">
                <a:solidFill>
                  <a:srgbClr val="3E3E3E"/>
                </a:solidFill>
                <a:latin typeface="微软雅黑" panose="020B0503020204020204" pitchFamily="34" charset="-122"/>
                <a:ea typeface="微软雅黑" panose="020B0503020204020204" pitchFamily="34" charset="-122"/>
                <a:cs typeface="微软雅黑"/>
              </a:rPr>
              <a:t>络安</a:t>
            </a:r>
            <a:r>
              <a:rPr sz="2000" spc="-10" dirty="0">
                <a:solidFill>
                  <a:srgbClr val="3E3E3E"/>
                </a:solidFill>
                <a:latin typeface="微软雅黑" panose="020B0503020204020204" pitchFamily="34" charset="-122"/>
                <a:ea typeface="微软雅黑" panose="020B0503020204020204" pitchFamily="34" charset="-122"/>
                <a:cs typeface="微软雅黑"/>
              </a:rPr>
              <a:t>全</a:t>
            </a:r>
            <a:r>
              <a:rPr sz="2000" dirty="0">
                <a:solidFill>
                  <a:srgbClr val="3E3E3E"/>
                </a:solidFill>
                <a:latin typeface="微软雅黑" panose="020B0503020204020204" pitchFamily="34" charset="-122"/>
                <a:ea typeface="微软雅黑" panose="020B0503020204020204" pitchFamily="34" charset="-122"/>
                <a:cs typeface="微软雅黑"/>
              </a:rPr>
              <a:t>运行</a:t>
            </a:r>
            <a:r>
              <a:rPr sz="2000" spc="-10" dirty="0">
                <a:solidFill>
                  <a:srgbClr val="3E3E3E"/>
                </a:solidFill>
                <a:latin typeface="微软雅黑" panose="020B0503020204020204" pitchFamily="34" charset="-122"/>
                <a:ea typeface="微软雅黑" panose="020B0503020204020204" pitchFamily="34" charset="-122"/>
                <a:cs typeface="微软雅黑"/>
              </a:rPr>
              <a:t>的</a:t>
            </a:r>
            <a:r>
              <a:rPr sz="2000" dirty="0">
                <a:solidFill>
                  <a:srgbClr val="3E3E3E"/>
                </a:solidFill>
                <a:latin typeface="微软雅黑" panose="020B0503020204020204" pitchFamily="34" charset="-122"/>
                <a:ea typeface="微软雅黑" panose="020B0503020204020204" pitchFamily="34" charset="-122"/>
                <a:cs typeface="微软雅黑"/>
              </a:rPr>
              <a:t>主要 攻击威胁形式。攻击对</a:t>
            </a:r>
            <a:r>
              <a:rPr sz="2000" spc="-15" dirty="0">
                <a:solidFill>
                  <a:srgbClr val="3E3E3E"/>
                </a:solidFill>
                <a:latin typeface="微软雅黑" panose="020B0503020204020204" pitchFamily="34" charset="-122"/>
                <a:ea typeface="微软雅黑" panose="020B0503020204020204" pitchFamily="34" charset="-122"/>
                <a:cs typeface="微软雅黑"/>
              </a:rPr>
              <a:t>象</a:t>
            </a:r>
            <a:r>
              <a:rPr sz="2000" dirty="0">
                <a:solidFill>
                  <a:srgbClr val="3E3E3E"/>
                </a:solidFill>
                <a:latin typeface="微软雅黑" panose="020B0503020204020204" pitchFamily="34" charset="-122"/>
                <a:ea typeface="微软雅黑" panose="020B0503020204020204" pitchFamily="34" charset="-122"/>
                <a:cs typeface="微软雅黑"/>
              </a:rPr>
              <a:t>与地</a:t>
            </a:r>
            <a:r>
              <a:rPr sz="2000" spc="-15" dirty="0">
                <a:solidFill>
                  <a:srgbClr val="3E3E3E"/>
                </a:solidFill>
                <a:latin typeface="微软雅黑" panose="020B0503020204020204" pitchFamily="34" charset="-122"/>
                <a:ea typeface="微软雅黑" panose="020B0503020204020204" pitchFamily="34" charset="-122"/>
                <a:cs typeface="微软雅黑"/>
              </a:rPr>
              <a:t>缘</a:t>
            </a:r>
            <a:r>
              <a:rPr sz="2000" dirty="0">
                <a:solidFill>
                  <a:srgbClr val="3E3E3E"/>
                </a:solidFill>
                <a:latin typeface="微软雅黑" panose="020B0503020204020204" pitchFamily="34" charset="-122"/>
                <a:ea typeface="微软雅黑" panose="020B0503020204020204" pitchFamily="34" charset="-122"/>
                <a:cs typeface="微软雅黑"/>
              </a:rPr>
              <a:t>政治</a:t>
            </a:r>
            <a:r>
              <a:rPr sz="2000" spc="-15" dirty="0">
                <a:solidFill>
                  <a:srgbClr val="3E3E3E"/>
                </a:solidFill>
                <a:latin typeface="微软雅黑" panose="020B0503020204020204" pitchFamily="34" charset="-122"/>
                <a:ea typeface="微软雅黑" panose="020B0503020204020204" pitchFamily="34" charset="-122"/>
                <a:cs typeface="微软雅黑"/>
              </a:rPr>
              <a:t>紧</a:t>
            </a:r>
            <a:r>
              <a:rPr sz="2000" dirty="0">
                <a:solidFill>
                  <a:srgbClr val="3E3E3E"/>
                </a:solidFill>
                <a:latin typeface="微软雅黑" panose="020B0503020204020204" pitchFamily="34" charset="-122"/>
                <a:ea typeface="微软雅黑" panose="020B0503020204020204" pitchFamily="34" charset="-122"/>
                <a:cs typeface="微软雅黑"/>
              </a:rPr>
              <a:t>密相</a:t>
            </a:r>
            <a:r>
              <a:rPr sz="2000" spc="-15" dirty="0">
                <a:solidFill>
                  <a:srgbClr val="3E3E3E"/>
                </a:solidFill>
                <a:latin typeface="微软雅黑" panose="020B0503020204020204" pitchFamily="34" charset="-122"/>
                <a:ea typeface="微软雅黑" panose="020B0503020204020204" pitchFamily="34" charset="-122"/>
                <a:cs typeface="微软雅黑"/>
              </a:rPr>
              <a:t>关</a:t>
            </a:r>
            <a:r>
              <a:rPr sz="2000" dirty="0">
                <a:solidFill>
                  <a:srgbClr val="3E3E3E"/>
                </a:solidFill>
                <a:latin typeface="微软雅黑" panose="020B0503020204020204" pitchFamily="34" charset="-122"/>
                <a:ea typeface="微软雅黑" panose="020B0503020204020204" pitchFamily="34" charset="-122"/>
                <a:cs typeface="微软雅黑"/>
              </a:rPr>
              <a:t>，目</a:t>
            </a:r>
            <a:r>
              <a:rPr sz="2000" spc="-15" dirty="0">
                <a:solidFill>
                  <a:srgbClr val="3E3E3E"/>
                </a:solidFill>
                <a:latin typeface="微软雅黑" panose="020B0503020204020204" pitchFamily="34" charset="-122"/>
                <a:ea typeface="微软雅黑" panose="020B0503020204020204" pitchFamily="34" charset="-122"/>
                <a:cs typeface="微软雅黑"/>
              </a:rPr>
              <a:t>标</a:t>
            </a:r>
            <a:r>
              <a:rPr sz="2000" dirty="0">
                <a:solidFill>
                  <a:srgbClr val="3E3E3E"/>
                </a:solidFill>
                <a:latin typeface="微软雅黑" panose="020B0503020204020204" pitchFamily="34" charset="-122"/>
                <a:ea typeface="微软雅黑" panose="020B0503020204020204" pitchFamily="34" charset="-122"/>
                <a:cs typeface="微软雅黑"/>
              </a:rPr>
              <a:t>集中</a:t>
            </a:r>
            <a:r>
              <a:rPr sz="2000" spc="-15" dirty="0">
                <a:solidFill>
                  <a:srgbClr val="3E3E3E"/>
                </a:solidFill>
                <a:latin typeface="微软雅黑" panose="020B0503020204020204" pitchFamily="34" charset="-122"/>
                <a:ea typeface="微软雅黑" panose="020B0503020204020204" pitchFamily="34" charset="-122"/>
                <a:cs typeface="微软雅黑"/>
              </a:rPr>
              <a:t>于</a:t>
            </a:r>
            <a:r>
              <a:rPr sz="2000" dirty="0">
                <a:solidFill>
                  <a:srgbClr val="3E3E3E"/>
                </a:solidFill>
                <a:latin typeface="微软雅黑" panose="020B0503020204020204" pitchFamily="34" charset="-122"/>
                <a:ea typeface="微软雅黑" panose="020B0503020204020204" pitchFamily="34" charset="-122"/>
                <a:cs typeface="微软雅黑"/>
              </a:rPr>
              <a:t>军 队国防、政府、金融、</a:t>
            </a:r>
            <a:r>
              <a:rPr sz="2000" spc="-15" dirty="0">
                <a:solidFill>
                  <a:srgbClr val="3E3E3E"/>
                </a:solidFill>
                <a:latin typeface="微软雅黑" panose="020B0503020204020204" pitchFamily="34" charset="-122"/>
                <a:ea typeface="微软雅黑" panose="020B0503020204020204" pitchFamily="34" charset="-122"/>
                <a:cs typeface="微软雅黑"/>
              </a:rPr>
              <a:t>外</a:t>
            </a:r>
            <a:r>
              <a:rPr sz="2000" dirty="0">
                <a:solidFill>
                  <a:srgbClr val="3E3E3E"/>
                </a:solidFill>
                <a:latin typeface="微软雅黑" panose="020B0503020204020204" pitchFamily="34" charset="-122"/>
                <a:ea typeface="微软雅黑" panose="020B0503020204020204" pitchFamily="34" charset="-122"/>
                <a:cs typeface="微软雅黑"/>
              </a:rPr>
              <a:t>交和</a:t>
            </a:r>
            <a:r>
              <a:rPr sz="2000" spc="-15" dirty="0">
                <a:solidFill>
                  <a:srgbClr val="3E3E3E"/>
                </a:solidFill>
                <a:latin typeface="微软雅黑" panose="020B0503020204020204" pitchFamily="34" charset="-122"/>
                <a:ea typeface="微软雅黑" panose="020B0503020204020204" pitchFamily="34" charset="-122"/>
                <a:cs typeface="微软雅黑"/>
              </a:rPr>
              <a:t>能</a:t>
            </a:r>
            <a:r>
              <a:rPr sz="2000" dirty="0">
                <a:solidFill>
                  <a:srgbClr val="3E3E3E"/>
                </a:solidFill>
                <a:latin typeface="微软雅黑" panose="020B0503020204020204" pitchFamily="34" charset="-122"/>
                <a:ea typeface="微软雅黑" panose="020B0503020204020204" pitchFamily="34" charset="-122"/>
                <a:cs typeface="微软雅黑"/>
              </a:rPr>
              <a:t>源等</a:t>
            </a:r>
            <a:r>
              <a:rPr sz="2000" spc="-15" dirty="0">
                <a:solidFill>
                  <a:srgbClr val="3E3E3E"/>
                </a:solidFill>
                <a:latin typeface="微软雅黑" panose="020B0503020204020204" pitchFamily="34" charset="-122"/>
                <a:ea typeface="微软雅黑" panose="020B0503020204020204" pitchFamily="34" charset="-122"/>
                <a:cs typeface="微软雅黑"/>
              </a:rPr>
              <a:t>领</a:t>
            </a:r>
            <a:r>
              <a:rPr sz="2000" dirty="0">
                <a:solidFill>
                  <a:srgbClr val="3E3E3E"/>
                </a:solidFill>
                <a:latin typeface="微软雅黑" panose="020B0503020204020204" pitchFamily="34" charset="-122"/>
                <a:ea typeface="微软雅黑" panose="020B0503020204020204" pitchFamily="34" charset="-122"/>
                <a:cs typeface="微软雅黑"/>
              </a:rPr>
              <a:t>域。</a:t>
            </a:r>
            <a:r>
              <a:rPr sz="2000" spc="-15" dirty="0">
                <a:solidFill>
                  <a:srgbClr val="3E3E3E"/>
                </a:solidFill>
                <a:latin typeface="微软雅黑" panose="020B0503020204020204" pitchFamily="34" charset="-122"/>
                <a:ea typeface="微软雅黑" panose="020B0503020204020204" pitchFamily="34" charset="-122"/>
                <a:cs typeface="微软雅黑"/>
              </a:rPr>
              <a:t>攻</a:t>
            </a:r>
            <a:r>
              <a:rPr sz="2000" dirty="0">
                <a:solidFill>
                  <a:srgbClr val="3E3E3E"/>
                </a:solidFill>
                <a:latin typeface="微软雅黑" panose="020B0503020204020204" pitchFamily="34" charset="-122"/>
                <a:ea typeface="微软雅黑" panose="020B0503020204020204" pitchFamily="34" charset="-122"/>
                <a:cs typeface="微软雅黑"/>
              </a:rPr>
              <a:t>击手</a:t>
            </a:r>
            <a:r>
              <a:rPr sz="2000" spc="-15" dirty="0">
                <a:solidFill>
                  <a:srgbClr val="3E3E3E"/>
                </a:solidFill>
                <a:latin typeface="微软雅黑" panose="020B0503020204020204" pitchFamily="34" charset="-122"/>
                <a:ea typeface="微软雅黑" panose="020B0503020204020204" pitchFamily="34" charset="-122"/>
                <a:cs typeface="微软雅黑"/>
              </a:rPr>
              <a:t>法</a:t>
            </a:r>
            <a:r>
              <a:rPr sz="2000" dirty="0">
                <a:solidFill>
                  <a:srgbClr val="3E3E3E"/>
                </a:solidFill>
                <a:latin typeface="微软雅黑" panose="020B0503020204020204" pitchFamily="34" charset="-122"/>
                <a:ea typeface="微软雅黑" panose="020B0503020204020204" pitchFamily="34" charset="-122"/>
                <a:cs typeface="微软雅黑"/>
              </a:rPr>
              <a:t>主要</a:t>
            </a:r>
            <a:r>
              <a:rPr sz="2000" spc="-15" dirty="0">
                <a:solidFill>
                  <a:srgbClr val="3E3E3E"/>
                </a:solidFill>
                <a:latin typeface="微软雅黑" panose="020B0503020204020204" pitchFamily="34" charset="-122"/>
                <a:ea typeface="微软雅黑" panose="020B0503020204020204" pitchFamily="34" charset="-122"/>
                <a:cs typeface="微软雅黑"/>
              </a:rPr>
              <a:t>以</a:t>
            </a:r>
            <a:r>
              <a:rPr sz="2000" dirty="0">
                <a:solidFill>
                  <a:srgbClr val="3E3E3E"/>
                </a:solidFill>
                <a:latin typeface="微软雅黑" panose="020B0503020204020204" pitchFamily="34" charset="-122"/>
                <a:ea typeface="微软雅黑" panose="020B0503020204020204" pitchFamily="34" charset="-122"/>
                <a:cs typeface="微软雅黑"/>
              </a:rPr>
              <a:t>鱼 叉、水坑、中间人等攻</a:t>
            </a:r>
            <a:r>
              <a:rPr sz="2000" spc="-10" dirty="0">
                <a:solidFill>
                  <a:srgbClr val="3E3E3E"/>
                </a:solidFill>
                <a:latin typeface="微软雅黑" panose="020B0503020204020204" pitchFamily="34" charset="-122"/>
                <a:ea typeface="微软雅黑" panose="020B0503020204020204" pitchFamily="34" charset="-122"/>
                <a:cs typeface="微软雅黑"/>
              </a:rPr>
              <a:t>击</a:t>
            </a:r>
            <a:r>
              <a:rPr sz="2000" dirty="0">
                <a:solidFill>
                  <a:srgbClr val="3E3E3E"/>
                </a:solidFill>
                <a:latin typeface="微软雅黑" panose="020B0503020204020204" pitchFamily="34" charset="-122"/>
                <a:ea typeface="微软雅黑" panose="020B0503020204020204" pitchFamily="34" charset="-122"/>
                <a:cs typeface="微软雅黑"/>
              </a:rPr>
              <a:t>为主</a:t>
            </a:r>
            <a:r>
              <a:rPr sz="2000" spc="-10" dirty="0">
                <a:solidFill>
                  <a:srgbClr val="3E3E3E"/>
                </a:solidFill>
                <a:latin typeface="微软雅黑" panose="020B0503020204020204" pitchFamily="34" charset="-122"/>
                <a:ea typeface="微软雅黑" panose="020B0503020204020204" pitchFamily="34" charset="-122"/>
                <a:cs typeface="微软雅黑"/>
              </a:rPr>
              <a:t>，</a:t>
            </a:r>
            <a:r>
              <a:rPr sz="2000" dirty="0">
                <a:solidFill>
                  <a:srgbClr val="3E3E3E"/>
                </a:solidFill>
                <a:latin typeface="微软雅黑" panose="020B0503020204020204" pitchFamily="34" charset="-122"/>
                <a:ea typeface="微软雅黑" panose="020B0503020204020204" pitchFamily="34" charset="-122"/>
                <a:cs typeface="微软雅黑"/>
              </a:rPr>
              <a:t>并综</a:t>
            </a:r>
            <a:r>
              <a:rPr sz="2000" spc="-10" dirty="0">
                <a:solidFill>
                  <a:srgbClr val="3E3E3E"/>
                </a:solidFill>
                <a:latin typeface="微软雅黑" panose="020B0503020204020204" pitchFamily="34" charset="-122"/>
                <a:ea typeface="微软雅黑" panose="020B0503020204020204" pitchFamily="34" charset="-122"/>
                <a:cs typeface="微软雅黑"/>
              </a:rPr>
              <a:t>合</a:t>
            </a:r>
            <a:r>
              <a:rPr sz="2000" dirty="0">
                <a:solidFill>
                  <a:srgbClr val="3E3E3E"/>
                </a:solidFill>
                <a:latin typeface="微软雅黑" panose="020B0503020204020204" pitchFamily="34" charset="-122"/>
                <a:ea typeface="微软雅黑" panose="020B0503020204020204" pitchFamily="34" charset="-122"/>
                <a:cs typeface="微软雅黑"/>
              </a:rPr>
              <a:t>利用</a:t>
            </a:r>
            <a:r>
              <a:rPr sz="2000" spc="-10" dirty="0">
                <a:solidFill>
                  <a:srgbClr val="3E3E3E"/>
                </a:solidFill>
                <a:latin typeface="微软雅黑" panose="020B0503020204020204" pitchFamily="34" charset="-122"/>
                <a:ea typeface="微软雅黑" panose="020B0503020204020204" pitchFamily="34" charset="-122"/>
                <a:cs typeface="微软雅黑"/>
              </a:rPr>
              <a:t>多</a:t>
            </a:r>
            <a:r>
              <a:rPr sz="2000" dirty="0">
                <a:solidFill>
                  <a:srgbClr val="3E3E3E"/>
                </a:solidFill>
                <a:latin typeface="微软雅黑" panose="020B0503020204020204" pitchFamily="34" charset="-122"/>
                <a:ea typeface="微软雅黑" panose="020B0503020204020204" pitchFamily="34" charset="-122"/>
                <a:cs typeface="微软雅黑"/>
              </a:rPr>
              <a:t>种技</a:t>
            </a:r>
            <a:r>
              <a:rPr sz="2000" spc="-10" dirty="0">
                <a:solidFill>
                  <a:srgbClr val="3E3E3E"/>
                </a:solidFill>
                <a:latin typeface="微软雅黑" panose="020B0503020204020204" pitchFamily="34" charset="-122"/>
                <a:ea typeface="微软雅黑" panose="020B0503020204020204" pitchFamily="34" charset="-122"/>
                <a:cs typeface="微软雅黑"/>
              </a:rPr>
              <a:t>术</a:t>
            </a:r>
            <a:r>
              <a:rPr sz="2000" dirty="0">
                <a:solidFill>
                  <a:srgbClr val="3E3E3E"/>
                </a:solidFill>
                <a:latin typeface="微软雅黑" panose="020B0503020204020204" pitchFamily="34" charset="-122"/>
                <a:ea typeface="微软雅黑" panose="020B0503020204020204" pitchFamily="34" charset="-122"/>
                <a:cs typeface="微软雅黑"/>
              </a:rPr>
              <a:t>实现。</a:t>
            </a:r>
            <a:endParaRPr sz="2000" dirty="0">
              <a:latin typeface="微软雅黑" panose="020B0503020204020204" pitchFamily="34" charset="-122"/>
              <a:ea typeface="微软雅黑" panose="020B0503020204020204" pitchFamily="34" charset="-122"/>
              <a:cs typeface="微软雅黑"/>
            </a:endParaRPr>
          </a:p>
        </p:txBody>
      </p:sp>
      <p:sp>
        <p:nvSpPr>
          <p:cNvPr id="6" name="object 15"/>
          <p:cNvSpPr/>
          <p:nvPr/>
        </p:nvSpPr>
        <p:spPr>
          <a:xfrm>
            <a:off x="8261604" y="2183892"/>
            <a:ext cx="3462654" cy="4511040"/>
          </a:xfrm>
          <a:custGeom>
            <a:avLst/>
            <a:gdLst/>
            <a:ahLst/>
            <a:cxnLst/>
            <a:rect l="l" t="t" r="r" b="b"/>
            <a:pathLst>
              <a:path w="3462654" h="4511040">
                <a:moveTo>
                  <a:pt x="3462528" y="0"/>
                </a:moveTo>
                <a:lnTo>
                  <a:pt x="0" y="0"/>
                </a:lnTo>
                <a:lnTo>
                  <a:pt x="0" y="4511040"/>
                </a:lnTo>
                <a:lnTo>
                  <a:pt x="2885440" y="4511040"/>
                </a:lnTo>
                <a:lnTo>
                  <a:pt x="3462528" y="3933939"/>
                </a:lnTo>
                <a:lnTo>
                  <a:pt x="3462528" y="0"/>
                </a:lnTo>
                <a:close/>
              </a:path>
            </a:pathLst>
          </a:custGeom>
          <a:solidFill>
            <a:srgbClr val="D9D9D9"/>
          </a:solidFill>
        </p:spPr>
        <p:txBody>
          <a:bodyPr wrap="square" lIns="0" tIns="0" rIns="0" bIns="0" rtlCol="0"/>
          <a:lstStyle/>
          <a:p>
            <a:endParaRPr/>
          </a:p>
        </p:txBody>
      </p:sp>
      <p:sp>
        <p:nvSpPr>
          <p:cNvPr id="7" name="object 16"/>
          <p:cNvSpPr/>
          <p:nvPr/>
        </p:nvSpPr>
        <p:spPr>
          <a:xfrm>
            <a:off x="11147043" y="6117831"/>
            <a:ext cx="577215" cy="577215"/>
          </a:xfrm>
          <a:custGeom>
            <a:avLst/>
            <a:gdLst/>
            <a:ahLst/>
            <a:cxnLst/>
            <a:rect l="l" t="t" r="r" b="b"/>
            <a:pathLst>
              <a:path w="577215" h="577215">
                <a:moveTo>
                  <a:pt x="577087" y="0"/>
                </a:moveTo>
                <a:lnTo>
                  <a:pt x="115442" y="115417"/>
                </a:lnTo>
                <a:lnTo>
                  <a:pt x="0" y="577100"/>
                </a:lnTo>
                <a:lnTo>
                  <a:pt x="577087" y="0"/>
                </a:lnTo>
                <a:close/>
              </a:path>
            </a:pathLst>
          </a:custGeom>
          <a:solidFill>
            <a:srgbClr val="ADADAD"/>
          </a:solidFill>
        </p:spPr>
        <p:txBody>
          <a:bodyPr wrap="square" lIns="0" tIns="0" rIns="0" bIns="0" rtlCol="0"/>
          <a:lstStyle/>
          <a:p>
            <a:endParaRPr/>
          </a:p>
        </p:txBody>
      </p:sp>
      <p:sp>
        <p:nvSpPr>
          <p:cNvPr id="8" name="object 17"/>
          <p:cNvSpPr/>
          <p:nvPr/>
        </p:nvSpPr>
        <p:spPr>
          <a:xfrm>
            <a:off x="8261604" y="2183892"/>
            <a:ext cx="3462654" cy="4511040"/>
          </a:xfrm>
          <a:custGeom>
            <a:avLst/>
            <a:gdLst/>
            <a:ahLst/>
            <a:cxnLst/>
            <a:rect l="l" t="t" r="r" b="b"/>
            <a:pathLst>
              <a:path w="3462654" h="4511040">
                <a:moveTo>
                  <a:pt x="2885440" y="4511040"/>
                </a:moveTo>
                <a:lnTo>
                  <a:pt x="3000882" y="4049356"/>
                </a:lnTo>
                <a:lnTo>
                  <a:pt x="3462528" y="3933939"/>
                </a:lnTo>
                <a:lnTo>
                  <a:pt x="2885440" y="4511040"/>
                </a:lnTo>
                <a:lnTo>
                  <a:pt x="0" y="4511040"/>
                </a:lnTo>
                <a:lnTo>
                  <a:pt x="0" y="0"/>
                </a:lnTo>
                <a:lnTo>
                  <a:pt x="3462528" y="0"/>
                </a:lnTo>
                <a:lnTo>
                  <a:pt x="3462528" y="3933939"/>
                </a:lnTo>
              </a:path>
            </a:pathLst>
          </a:custGeom>
          <a:ln w="9144">
            <a:solidFill>
              <a:srgbClr val="FFFFFF"/>
            </a:solidFill>
          </a:ln>
        </p:spPr>
        <p:txBody>
          <a:bodyPr wrap="square" lIns="0" tIns="0" rIns="0" bIns="0" rtlCol="0"/>
          <a:lstStyle/>
          <a:p>
            <a:endParaRPr/>
          </a:p>
        </p:txBody>
      </p:sp>
      <p:sp>
        <p:nvSpPr>
          <p:cNvPr id="9" name="object 18"/>
          <p:cNvSpPr txBox="1"/>
          <p:nvPr/>
        </p:nvSpPr>
        <p:spPr>
          <a:xfrm>
            <a:off x="9529698" y="2212085"/>
            <a:ext cx="9296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AP</a:t>
            </a:r>
            <a:r>
              <a:rPr sz="1800" spc="10" dirty="0">
                <a:latin typeface="Arial"/>
                <a:cs typeface="Arial"/>
              </a:rPr>
              <a:t>T</a:t>
            </a:r>
            <a:r>
              <a:rPr sz="1800" dirty="0">
                <a:latin typeface="宋体"/>
                <a:cs typeface="宋体"/>
              </a:rPr>
              <a:t>攻击</a:t>
            </a:r>
            <a:endParaRPr sz="1800">
              <a:latin typeface="宋体"/>
              <a:cs typeface="宋体"/>
            </a:endParaRPr>
          </a:p>
        </p:txBody>
      </p:sp>
      <p:sp>
        <p:nvSpPr>
          <p:cNvPr id="10" name="object 19"/>
          <p:cNvSpPr txBox="1"/>
          <p:nvPr/>
        </p:nvSpPr>
        <p:spPr>
          <a:xfrm>
            <a:off x="8710930" y="2846323"/>
            <a:ext cx="27933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APT</a:t>
            </a:r>
            <a:r>
              <a:rPr sz="1800" spc="-5" dirty="0">
                <a:latin typeface="宋体"/>
                <a:cs typeface="宋体"/>
              </a:rPr>
              <a:t>（</a:t>
            </a:r>
            <a:r>
              <a:rPr sz="1800" spc="-5" dirty="0">
                <a:latin typeface="Arial"/>
                <a:cs typeface="Arial"/>
              </a:rPr>
              <a:t>Advanced</a:t>
            </a:r>
            <a:r>
              <a:rPr sz="1800" spc="-25" dirty="0">
                <a:latin typeface="Arial"/>
                <a:cs typeface="Arial"/>
              </a:rPr>
              <a:t> </a:t>
            </a:r>
            <a:r>
              <a:rPr sz="1800" spc="-5" dirty="0">
                <a:latin typeface="Arial"/>
                <a:cs typeface="Arial"/>
              </a:rPr>
              <a:t>Persistent</a:t>
            </a:r>
            <a:endParaRPr sz="1800">
              <a:latin typeface="Arial"/>
              <a:cs typeface="Arial"/>
            </a:endParaRPr>
          </a:p>
        </p:txBody>
      </p:sp>
      <p:sp>
        <p:nvSpPr>
          <p:cNvPr id="11" name="object 20"/>
          <p:cNvSpPr txBox="1"/>
          <p:nvPr/>
        </p:nvSpPr>
        <p:spPr>
          <a:xfrm>
            <a:off x="8342121" y="3121130"/>
            <a:ext cx="3264535" cy="3317875"/>
          </a:xfrm>
          <a:prstGeom prst="rect">
            <a:avLst/>
          </a:prstGeom>
        </p:spPr>
        <p:txBody>
          <a:bodyPr vert="horz" wrap="square" lIns="0" tIns="12065" rIns="0" bIns="0" rtlCol="0">
            <a:spAutoFit/>
          </a:bodyPr>
          <a:lstStyle/>
          <a:p>
            <a:pPr marL="12700" marR="5080" algn="just">
              <a:lnSpc>
                <a:spcPct val="150000"/>
              </a:lnSpc>
              <a:spcBef>
                <a:spcPts val="95"/>
              </a:spcBef>
            </a:pPr>
            <a:r>
              <a:rPr sz="1800" spc="-5" dirty="0">
                <a:latin typeface="Arial"/>
                <a:cs typeface="Arial"/>
              </a:rPr>
              <a:t>Threat</a:t>
            </a:r>
            <a:r>
              <a:rPr sz="1800" spc="-5" dirty="0">
                <a:latin typeface="宋体"/>
                <a:cs typeface="宋体"/>
              </a:rPr>
              <a:t>），</a:t>
            </a:r>
            <a:r>
              <a:rPr sz="1800" dirty="0">
                <a:latin typeface="宋体"/>
                <a:cs typeface="宋体"/>
              </a:rPr>
              <a:t>高级持续性威胁。</a:t>
            </a:r>
            <a:r>
              <a:rPr sz="1800" spc="-465" dirty="0">
                <a:latin typeface="宋体"/>
                <a:cs typeface="宋体"/>
              </a:rPr>
              <a:t> </a:t>
            </a:r>
            <a:r>
              <a:rPr sz="1800" dirty="0">
                <a:latin typeface="宋体"/>
                <a:cs typeface="宋体"/>
              </a:rPr>
              <a:t>利 </a:t>
            </a:r>
            <a:r>
              <a:rPr sz="1800" spc="-5" dirty="0">
                <a:latin typeface="宋体"/>
                <a:cs typeface="宋体"/>
              </a:rPr>
              <a:t>用先进的攻击手段对特定目标进 </a:t>
            </a:r>
            <a:r>
              <a:rPr sz="1800" dirty="0">
                <a:latin typeface="宋体"/>
                <a:cs typeface="宋体"/>
              </a:rPr>
              <a:t>行长期持续性网络攻击的攻击形 式，</a:t>
            </a:r>
            <a:r>
              <a:rPr sz="1800" dirty="0">
                <a:latin typeface="Arial"/>
                <a:cs typeface="Arial"/>
              </a:rPr>
              <a:t>APT</a:t>
            </a:r>
            <a:r>
              <a:rPr sz="1800" dirty="0">
                <a:latin typeface="宋体"/>
                <a:cs typeface="宋体"/>
              </a:rPr>
              <a:t>攻击的原理相对于其他 攻击形式更为高级和先进，其高 级性主要体现在</a:t>
            </a:r>
            <a:r>
              <a:rPr sz="1800" dirty="0">
                <a:latin typeface="Arial"/>
                <a:cs typeface="Arial"/>
              </a:rPr>
              <a:t>APT</a:t>
            </a:r>
            <a:r>
              <a:rPr sz="1800" dirty="0">
                <a:latin typeface="宋体"/>
                <a:cs typeface="宋体"/>
              </a:rPr>
              <a:t>在发动攻击 之前需要对攻击对象的业务流程 和目标系统进行精确的收集。</a:t>
            </a:r>
            <a:endParaRPr sz="1800">
              <a:latin typeface="宋体"/>
              <a:cs typeface="宋体"/>
            </a:endParaRPr>
          </a:p>
        </p:txBody>
      </p:sp>
      <p:grpSp>
        <p:nvGrpSpPr>
          <p:cNvPr id="13" name="组合 12">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21" name="矩形 20">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70</a:t>
            </a:fld>
            <a:endParaRPr lang="zh-CN" altLang="en-US"/>
          </a:p>
        </p:txBody>
      </p:sp>
    </p:spTree>
    <p:extLst>
      <p:ext uri="{BB962C8B-B14F-4D97-AF65-F5344CB8AC3E}">
        <p14:creationId xmlns:p14="http://schemas.microsoft.com/office/powerpoint/2010/main" val="3856131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347088" y="4756324"/>
            <a:ext cx="604520" cy="199390"/>
          </a:xfrm>
          <a:custGeom>
            <a:avLst/>
            <a:gdLst/>
            <a:ahLst/>
            <a:cxnLst/>
            <a:rect l="l" t="t" r="r" b="b"/>
            <a:pathLst>
              <a:path w="604519" h="199389">
                <a:moveTo>
                  <a:pt x="123231" y="32384"/>
                </a:moveTo>
                <a:lnTo>
                  <a:pt x="57150" y="32384"/>
                </a:lnTo>
                <a:lnTo>
                  <a:pt x="70004" y="34099"/>
                </a:lnTo>
                <a:lnTo>
                  <a:pt x="79216" y="39242"/>
                </a:lnTo>
                <a:lnTo>
                  <a:pt x="84760" y="47815"/>
                </a:lnTo>
                <a:lnTo>
                  <a:pt x="86614" y="59816"/>
                </a:lnTo>
                <a:lnTo>
                  <a:pt x="86614" y="67944"/>
                </a:lnTo>
                <a:lnTo>
                  <a:pt x="63269" y="103278"/>
                </a:lnTo>
                <a:lnTo>
                  <a:pt x="0" y="164337"/>
                </a:lnTo>
                <a:lnTo>
                  <a:pt x="0" y="195833"/>
                </a:lnTo>
                <a:lnTo>
                  <a:pt x="125476" y="195833"/>
                </a:lnTo>
                <a:lnTo>
                  <a:pt x="125476" y="162432"/>
                </a:lnTo>
                <a:lnTo>
                  <a:pt x="46101" y="162432"/>
                </a:lnTo>
                <a:lnTo>
                  <a:pt x="46101" y="161670"/>
                </a:lnTo>
                <a:lnTo>
                  <a:pt x="86233" y="125475"/>
                </a:lnTo>
                <a:lnTo>
                  <a:pt x="116988" y="89284"/>
                </a:lnTo>
                <a:lnTo>
                  <a:pt x="127254" y="54736"/>
                </a:lnTo>
                <a:lnTo>
                  <a:pt x="126208" y="42590"/>
                </a:lnTo>
                <a:lnTo>
                  <a:pt x="123231" y="32384"/>
                </a:lnTo>
                <a:close/>
              </a:path>
              <a:path w="604519" h="199389">
                <a:moveTo>
                  <a:pt x="65405" y="126"/>
                </a:moveTo>
                <a:lnTo>
                  <a:pt x="50115" y="1150"/>
                </a:lnTo>
                <a:lnTo>
                  <a:pt x="35671" y="4222"/>
                </a:lnTo>
                <a:lnTo>
                  <a:pt x="22060" y="9342"/>
                </a:lnTo>
                <a:lnTo>
                  <a:pt x="9271" y="16509"/>
                </a:lnTo>
                <a:lnTo>
                  <a:pt x="9271" y="52196"/>
                </a:lnTo>
                <a:lnTo>
                  <a:pt x="20913" y="43529"/>
                </a:lnTo>
                <a:lnTo>
                  <a:pt x="32781" y="37337"/>
                </a:lnTo>
                <a:lnTo>
                  <a:pt x="44864" y="33623"/>
                </a:lnTo>
                <a:lnTo>
                  <a:pt x="57150" y="32384"/>
                </a:lnTo>
                <a:lnTo>
                  <a:pt x="123231" y="32384"/>
                </a:lnTo>
                <a:lnTo>
                  <a:pt x="123078" y="31861"/>
                </a:lnTo>
                <a:lnTo>
                  <a:pt x="90963" y="3746"/>
                </a:lnTo>
                <a:lnTo>
                  <a:pt x="78934" y="1031"/>
                </a:lnTo>
                <a:lnTo>
                  <a:pt x="65405" y="126"/>
                </a:lnTo>
                <a:close/>
              </a:path>
              <a:path w="604519" h="199389">
                <a:moveTo>
                  <a:pt x="223647" y="126"/>
                </a:moveTo>
                <a:lnTo>
                  <a:pt x="180695" y="14968"/>
                </a:lnTo>
                <a:lnTo>
                  <a:pt x="156718" y="58737"/>
                </a:lnTo>
                <a:lnTo>
                  <a:pt x="152146" y="102742"/>
                </a:lnTo>
                <a:lnTo>
                  <a:pt x="156384" y="144988"/>
                </a:lnTo>
                <a:lnTo>
                  <a:pt x="169100" y="175148"/>
                </a:lnTo>
                <a:lnTo>
                  <a:pt x="190293" y="193236"/>
                </a:lnTo>
                <a:lnTo>
                  <a:pt x="219964" y="199262"/>
                </a:lnTo>
                <a:lnTo>
                  <a:pt x="235993" y="197619"/>
                </a:lnTo>
                <a:lnTo>
                  <a:pt x="249999" y="192690"/>
                </a:lnTo>
                <a:lnTo>
                  <a:pt x="262004" y="184475"/>
                </a:lnTo>
                <a:lnTo>
                  <a:pt x="272034" y="172973"/>
                </a:lnTo>
                <a:lnTo>
                  <a:pt x="274506" y="168401"/>
                </a:lnTo>
                <a:lnTo>
                  <a:pt x="221234" y="168401"/>
                </a:lnTo>
                <a:lnTo>
                  <a:pt x="208752" y="164236"/>
                </a:lnTo>
                <a:lnTo>
                  <a:pt x="199866" y="151749"/>
                </a:lnTo>
                <a:lnTo>
                  <a:pt x="194552" y="130950"/>
                </a:lnTo>
                <a:lnTo>
                  <a:pt x="192839" y="102742"/>
                </a:lnTo>
                <a:lnTo>
                  <a:pt x="192904" y="99821"/>
                </a:lnTo>
                <a:lnTo>
                  <a:pt x="194597" y="70850"/>
                </a:lnTo>
                <a:lnTo>
                  <a:pt x="200040" y="48704"/>
                </a:lnTo>
                <a:lnTo>
                  <a:pt x="209127" y="35417"/>
                </a:lnTo>
                <a:lnTo>
                  <a:pt x="221869" y="30987"/>
                </a:lnTo>
                <a:lnTo>
                  <a:pt x="276034" y="30987"/>
                </a:lnTo>
                <a:lnTo>
                  <a:pt x="273478" y="24685"/>
                </a:lnTo>
                <a:lnTo>
                  <a:pt x="252724" y="6268"/>
                </a:lnTo>
                <a:lnTo>
                  <a:pt x="223647" y="126"/>
                </a:lnTo>
                <a:close/>
              </a:path>
              <a:path w="604519" h="199389">
                <a:moveTo>
                  <a:pt x="276034" y="30987"/>
                </a:moveTo>
                <a:lnTo>
                  <a:pt x="221869" y="30987"/>
                </a:lnTo>
                <a:lnTo>
                  <a:pt x="233797" y="35278"/>
                </a:lnTo>
                <a:lnTo>
                  <a:pt x="242331" y="48164"/>
                </a:lnTo>
                <a:lnTo>
                  <a:pt x="247461" y="69671"/>
                </a:lnTo>
                <a:lnTo>
                  <a:pt x="249087" y="98297"/>
                </a:lnTo>
                <a:lnTo>
                  <a:pt x="249054" y="101853"/>
                </a:lnTo>
                <a:lnTo>
                  <a:pt x="247415" y="129825"/>
                </a:lnTo>
                <a:lnTo>
                  <a:pt x="242157" y="151256"/>
                </a:lnTo>
                <a:lnTo>
                  <a:pt x="233422" y="164115"/>
                </a:lnTo>
                <a:lnTo>
                  <a:pt x="221234" y="168401"/>
                </a:lnTo>
                <a:lnTo>
                  <a:pt x="274506" y="168401"/>
                </a:lnTo>
                <a:lnTo>
                  <a:pt x="279888" y="158448"/>
                </a:lnTo>
                <a:lnTo>
                  <a:pt x="285527" y="141160"/>
                </a:lnTo>
                <a:lnTo>
                  <a:pt x="288928" y="121110"/>
                </a:lnTo>
                <a:lnTo>
                  <a:pt x="290068" y="98297"/>
                </a:lnTo>
                <a:lnTo>
                  <a:pt x="285922" y="55366"/>
                </a:lnTo>
                <a:lnTo>
                  <a:pt x="276034" y="30987"/>
                </a:lnTo>
                <a:close/>
              </a:path>
              <a:path w="604519" h="199389">
                <a:moveTo>
                  <a:pt x="442468" y="163956"/>
                </a:moveTo>
                <a:lnTo>
                  <a:pt x="322199" y="163956"/>
                </a:lnTo>
                <a:lnTo>
                  <a:pt x="322199" y="195833"/>
                </a:lnTo>
                <a:lnTo>
                  <a:pt x="442468" y="195833"/>
                </a:lnTo>
                <a:lnTo>
                  <a:pt x="442468" y="163956"/>
                </a:lnTo>
                <a:close/>
              </a:path>
              <a:path w="604519" h="199389">
                <a:moveTo>
                  <a:pt x="402463" y="40766"/>
                </a:moveTo>
                <a:lnTo>
                  <a:pt x="362331" y="40766"/>
                </a:lnTo>
                <a:lnTo>
                  <a:pt x="362331" y="163956"/>
                </a:lnTo>
                <a:lnTo>
                  <a:pt x="402463" y="163956"/>
                </a:lnTo>
                <a:lnTo>
                  <a:pt x="402463" y="40766"/>
                </a:lnTo>
                <a:close/>
              </a:path>
              <a:path w="604519" h="199389">
                <a:moveTo>
                  <a:pt x="402463" y="0"/>
                </a:moveTo>
                <a:lnTo>
                  <a:pt x="321056" y="17144"/>
                </a:lnTo>
                <a:lnTo>
                  <a:pt x="321056" y="50037"/>
                </a:lnTo>
                <a:lnTo>
                  <a:pt x="362331" y="40766"/>
                </a:lnTo>
                <a:lnTo>
                  <a:pt x="402463" y="40766"/>
                </a:lnTo>
                <a:lnTo>
                  <a:pt x="402463" y="0"/>
                </a:lnTo>
                <a:close/>
              </a:path>
              <a:path w="604519" h="199389">
                <a:moveTo>
                  <a:pt x="537591" y="126"/>
                </a:moveTo>
                <a:lnTo>
                  <a:pt x="494639" y="14968"/>
                </a:lnTo>
                <a:lnTo>
                  <a:pt x="470662" y="58737"/>
                </a:lnTo>
                <a:lnTo>
                  <a:pt x="466090" y="102742"/>
                </a:lnTo>
                <a:lnTo>
                  <a:pt x="470328" y="144988"/>
                </a:lnTo>
                <a:lnTo>
                  <a:pt x="483044" y="175148"/>
                </a:lnTo>
                <a:lnTo>
                  <a:pt x="504237" y="193236"/>
                </a:lnTo>
                <a:lnTo>
                  <a:pt x="533908" y="199262"/>
                </a:lnTo>
                <a:lnTo>
                  <a:pt x="549937" y="197619"/>
                </a:lnTo>
                <a:lnTo>
                  <a:pt x="563943" y="192690"/>
                </a:lnTo>
                <a:lnTo>
                  <a:pt x="575948" y="184475"/>
                </a:lnTo>
                <a:lnTo>
                  <a:pt x="585978" y="172973"/>
                </a:lnTo>
                <a:lnTo>
                  <a:pt x="588450" y="168401"/>
                </a:lnTo>
                <a:lnTo>
                  <a:pt x="535178" y="168401"/>
                </a:lnTo>
                <a:lnTo>
                  <a:pt x="522696" y="164236"/>
                </a:lnTo>
                <a:lnTo>
                  <a:pt x="513810" y="151749"/>
                </a:lnTo>
                <a:lnTo>
                  <a:pt x="508496" y="130950"/>
                </a:lnTo>
                <a:lnTo>
                  <a:pt x="506783" y="102742"/>
                </a:lnTo>
                <a:lnTo>
                  <a:pt x="506848" y="99821"/>
                </a:lnTo>
                <a:lnTo>
                  <a:pt x="508541" y="70850"/>
                </a:lnTo>
                <a:lnTo>
                  <a:pt x="513984" y="48704"/>
                </a:lnTo>
                <a:lnTo>
                  <a:pt x="523071" y="35417"/>
                </a:lnTo>
                <a:lnTo>
                  <a:pt x="535813" y="30987"/>
                </a:lnTo>
                <a:lnTo>
                  <a:pt x="589978" y="30987"/>
                </a:lnTo>
                <a:lnTo>
                  <a:pt x="587422" y="24685"/>
                </a:lnTo>
                <a:lnTo>
                  <a:pt x="566668" y="6268"/>
                </a:lnTo>
                <a:lnTo>
                  <a:pt x="537591" y="126"/>
                </a:lnTo>
                <a:close/>
              </a:path>
              <a:path w="604519" h="199389">
                <a:moveTo>
                  <a:pt x="589978" y="30987"/>
                </a:moveTo>
                <a:lnTo>
                  <a:pt x="535813" y="30987"/>
                </a:lnTo>
                <a:lnTo>
                  <a:pt x="547741" y="35278"/>
                </a:lnTo>
                <a:lnTo>
                  <a:pt x="556275" y="48164"/>
                </a:lnTo>
                <a:lnTo>
                  <a:pt x="561405" y="69671"/>
                </a:lnTo>
                <a:lnTo>
                  <a:pt x="563031" y="98297"/>
                </a:lnTo>
                <a:lnTo>
                  <a:pt x="562998" y="101853"/>
                </a:lnTo>
                <a:lnTo>
                  <a:pt x="561359" y="129825"/>
                </a:lnTo>
                <a:lnTo>
                  <a:pt x="556101" y="151256"/>
                </a:lnTo>
                <a:lnTo>
                  <a:pt x="547366" y="164115"/>
                </a:lnTo>
                <a:lnTo>
                  <a:pt x="535178" y="168401"/>
                </a:lnTo>
                <a:lnTo>
                  <a:pt x="588450" y="168401"/>
                </a:lnTo>
                <a:lnTo>
                  <a:pt x="593832" y="158448"/>
                </a:lnTo>
                <a:lnTo>
                  <a:pt x="599471" y="141160"/>
                </a:lnTo>
                <a:lnTo>
                  <a:pt x="602872" y="121110"/>
                </a:lnTo>
                <a:lnTo>
                  <a:pt x="604012" y="98297"/>
                </a:lnTo>
                <a:lnTo>
                  <a:pt x="599866" y="55366"/>
                </a:lnTo>
                <a:lnTo>
                  <a:pt x="589978" y="30987"/>
                </a:lnTo>
                <a:close/>
              </a:path>
            </a:pathLst>
          </a:custGeom>
          <a:solidFill>
            <a:srgbClr val="585858"/>
          </a:solidFill>
        </p:spPr>
        <p:txBody>
          <a:bodyPr wrap="square" lIns="0" tIns="0" rIns="0" bIns="0" rtlCol="0"/>
          <a:lstStyle/>
          <a:p>
            <a:endParaRPr/>
          </a:p>
        </p:txBody>
      </p:sp>
      <p:sp>
        <p:nvSpPr>
          <p:cNvPr id="5" name="object 3"/>
          <p:cNvSpPr/>
          <p:nvPr/>
        </p:nvSpPr>
        <p:spPr>
          <a:xfrm>
            <a:off x="503720" y="5084748"/>
            <a:ext cx="2221318" cy="197992"/>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518934" y="5385736"/>
            <a:ext cx="2206104" cy="198119"/>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515175" y="5677328"/>
            <a:ext cx="2136203" cy="199580"/>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515569" y="5970978"/>
            <a:ext cx="2223439" cy="197942"/>
          </a:xfrm>
          <a:prstGeom prst="rect">
            <a:avLst/>
          </a:prstGeom>
          <a:blipFill>
            <a:blip r:embed="rId5" cstate="print"/>
            <a:stretch>
              <a:fillRect/>
            </a:stretch>
          </a:blipFill>
        </p:spPr>
        <p:txBody>
          <a:bodyPr wrap="square" lIns="0" tIns="0" rIns="0" bIns="0" rtlCol="0"/>
          <a:lstStyle/>
          <a:p>
            <a:endParaRPr/>
          </a:p>
        </p:txBody>
      </p:sp>
      <p:sp>
        <p:nvSpPr>
          <p:cNvPr id="9" name="object 7"/>
          <p:cNvSpPr/>
          <p:nvPr/>
        </p:nvSpPr>
        <p:spPr>
          <a:xfrm>
            <a:off x="516953" y="6276057"/>
            <a:ext cx="303441" cy="171818"/>
          </a:xfrm>
          <a:prstGeom prst="rect">
            <a:avLst/>
          </a:prstGeom>
          <a:blipFill>
            <a:blip r:embed="rId6" cstate="print"/>
            <a:stretch>
              <a:fillRect/>
            </a:stretch>
          </a:blipFill>
        </p:spPr>
        <p:txBody>
          <a:bodyPr wrap="square" lIns="0" tIns="0" rIns="0" bIns="0" rtlCol="0"/>
          <a:lstStyle/>
          <a:p>
            <a:endParaRPr/>
          </a:p>
        </p:txBody>
      </p:sp>
      <p:sp>
        <p:nvSpPr>
          <p:cNvPr id="10" name="object 8"/>
          <p:cNvSpPr/>
          <p:nvPr/>
        </p:nvSpPr>
        <p:spPr>
          <a:xfrm>
            <a:off x="837920" y="6263395"/>
            <a:ext cx="261620" cy="197485"/>
          </a:xfrm>
          <a:custGeom>
            <a:avLst/>
            <a:gdLst/>
            <a:ahLst/>
            <a:cxnLst/>
            <a:rect l="l" t="t" r="r" b="b"/>
            <a:pathLst>
              <a:path w="261619" h="197485">
                <a:moveTo>
                  <a:pt x="117983" y="143903"/>
                </a:moveTo>
                <a:lnTo>
                  <a:pt x="101942" y="143903"/>
                </a:lnTo>
                <a:lnTo>
                  <a:pt x="101942" y="197345"/>
                </a:lnTo>
                <a:lnTo>
                  <a:pt x="117983" y="197345"/>
                </a:lnTo>
                <a:lnTo>
                  <a:pt x="117983" y="143903"/>
                </a:lnTo>
                <a:close/>
              </a:path>
              <a:path w="261619" h="197485">
                <a:moveTo>
                  <a:pt x="196367" y="129654"/>
                </a:moveTo>
                <a:lnTo>
                  <a:pt x="0" y="129654"/>
                </a:lnTo>
                <a:lnTo>
                  <a:pt x="0" y="143903"/>
                </a:lnTo>
                <a:lnTo>
                  <a:pt x="196367" y="143903"/>
                </a:lnTo>
                <a:lnTo>
                  <a:pt x="196367" y="129654"/>
                </a:lnTo>
                <a:close/>
              </a:path>
              <a:path w="261619" h="197485">
                <a:moveTo>
                  <a:pt x="184086" y="73037"/>
                </a:moveTo>
                <a:lnTo>
                  <a:pt x="31877" y="73037"/>
                </a:lnTo>
                <a:lnTo>
                  <a:pt x="31877" y="129654"/>
                </a:lnTo>
                <a:lnTo>
                  <a:pt x="47510" y="129654"/>
                </a:lnTo>
                <a:lnTo>
                  <a:pt x="47510" y="86893"/>
                </a:lnTo>
                <a:lnTo>
                  <a:pt x="184086" y="86893"/>
                </a:lnTo>
                <a:lnTo>
                  <a:pt x="184086" y="73037"/>
                </a:lnTo>
                <a:close/>
              </a:path>
              <a:path w="261619" h="197485">
                <a:moveTo>
                  <a:pt x="117983" y="86893"/>
                </a:moveTo>
                <a:lnTo>
                  <a:pt x="101942" y="86893"/>
                </a:lnTo>
                <a:lnTo>
                  <a:pt x="101942" y="129654"/>
                </a:lnTo>
                <a:lnTo>
                  <a:pt x="117983" y="129654"/>
                </a:lnTo>
                <a:lnTo>
                  <a:pt x="117983" y="86893"/>
                </a:lnTo>
                <a:close/>
              </a:path>
              <a:path w="261619" h="197485">
                <a:moveTo>
                  <a:pt x="43751" y="0"/>
                </a:moveTo>
                <a:lnTo>
                  <a:pt x="35845" y="19214"/>
                </a:lnTo>
                <a:lnTo>
                  <a:pt x="26184" y="37461"/>
                </a:lnTo>
                <a:lnTo>
                  <a:pt x="14765" y="54742"/>
                </a:lnTo>
                <a:lnTo>
                  <a:pt x="1587" y="71056"/>
                </a:lnTo>
                <a:lnTo>
                  <a:pt x="6337" y="74752"/>
                </a:lnTo>
                <a:lnTo>
                  <a:pt x="10426" y="78447"/>
                </a:lnTo>
                <a:lnTo>
                  <a:pt x="13855" y="82143"/>
                </a:lnTo>
                <a:lnTo>
                  <a:pt x="21925" y="71763"/>
                </a:lnTo>
                <a:lnTo>
                  <a:pt x="29598" y="60913"/>
                </a:lnTo>
                <a:lnTo>
                  <a:pt x="36874" y="49594"/>
                </a:lnTo>
                <a:lnTo>
                  <a:pt x="43751" y="37807"/>
                </a:lnTo>
                <a:lnTo>
                  <a:pt x="187452" y="37807"/>
                </a:lnTo>
                <a:lnTo>
                  <a:pt x="187452" y="23558"/>
                </a:lnTo>
                <a:lnTo>
                  <a:pt x="51269" y="23558"/>
                </a:lnTo>
                <a:lnTo>
                  <a:pt x="54305" y="17411"/>
                </a:lnTo>
                <a:lnTo>
                  <a:pt x="57213" y="11087"/>
                </a:lnTo>
                <a:lnTo>
                  <a:pt x="59982" y="4546"/>
                </a:lnTo>
                <a:lnTo>
                  <a:pt x="43751" y="0"/>
                </a:lnTo>
                <a:close/>
              </a:path>
              <a:path w="261619" h="197485">
                <a:moveTo>
                  <a:pt x="117983" y="37807"/>
                </a:moveTo>
                <a:lnTo>
                  <a:pt x="101942" y="37807"/>
                </a:lnTo>
                <a:lnTo>
                  <a:pt x="101942" y="73037"/>
                </a:lnTo>
                <a:lnTo>
                  <a:pt x="117983" y="73037"/>
                </a:lnTo>
                <a:lnTo>
                  <a:pt x="117983" y="37807"/>
                </a:lnTo>
                <a:close/>
              </a:path>
              <a:path w="261619" h="197485">
                <a:moveTo>
                  <a:pt x="244005" y="142811"/>
                </a:moveTo>
                <a:lnTo>
                  <a:pt x="230873" y="142811"/>
                </a:lnTo>
                <a:lnTo>
                  <a:pt x="224929" y="145186"/>
                </a:lnTo>
                <a:lnTo>
                  <a:pt x="214503" y="154685"/>
                </a:lnTo>
                <a:lnTo>
                  <a:pt x="211899" y="160731"/>
                </a:lnTo>
                <a:lnTo>
                  <a:pt x="211951" y="175374"/>
                </a:lnTo>
                <a:lnTo>
                  <a:pt x="214363" y="181241"/>
                </a:lnTo>
                <a:lnTo>
                  <a:pt x="224193" y="190880"/>
                </a:lnTo>
                <a:lnTo>
                  <a:pt x="230047" y="193281"/>
                </a:lnTo>
                <a:lnTo>
                  <a:pt x="243636" y="193281"/>
                </a:lnTo>
                <a:lnTo>
                  <a:pt x="249440" y="190931"/>
                </a:lnTo>
                <a:lnTo>
                  <a:pt x="259080" y="181495"/>
                </a:lnTo>
                <a:lnTo>
                  <a:pt x="260120" y="178841"/>
                </a:lnTo>
                <a:lnTo>
                  <a:pt x="234734" y="178841"/>
                </a:lnTo>
                <a:lnTo>
                  <a:pt x="232270" y="177914"/>
                </a:lnTo>
                <a:lnTo>
                  <a:pt x="227457" y="174218"/>
                </a:lnTo>
                <a:lnTo>
                  <a:pt x="226250" y="171678"/>
                </a:lnTo>
                <a:lnTo>
                  <a:pt x="226250" y="165150"/>
                </a:lnTo>
                <a:lnTo>
                  <a:pt x="227279" y="162496"/>
                </a:lnTo>
                <a:lnTo>
                  <a:pt x="231368" y="158470"/>
                </a:lnTo>
                <a:lnTo>
                  <a:pt x="233807" y="157454"/>
                </a:lnTo>
                <a:lnTo>
                  <a:pt x="259962" y="157454"/>
                </a:lnTo>
                <a:lnTo>
                  <a:pt x="259105" y="155346"/>
                </a:lnTo>
                <a:lnTo>
                  <a:pt x="249605" y="145313"/>
                </a:lnTo>
                <a:lnTo>
                  <a:pt x="244005" y="142811"/>
                </a:lnTo>
                <a:close/>
              </a:path>
              <a:path w="261619" h="197485">
                <a:moveTo>
                  <a:pt x="259962" y="157454"/>
                </a:moveTo>
                <a:lnTo>
                  <a:pt x="239674" y="157454"/>
                </a:lnTo>
                <a:lnTo>
                  <a:pt x="242252" y="158470"/>
                </a:lnTo>
                <a:lnTo>
                  <a:pt x="246481" y="162496"/>
                </a:lnTo>
                <a:lnTo>
                  <a:pt x="247525" y="165150"/>
                </a:lnTo>
                <a:lnTo>
                  <a:pt x="247490" y="171678"/>
                </a:lnTo>
                <a:lnTo>
                  <a:pt x="246443" y="174053"/>
                </a:lnTo>
                <a:lnTo>
                  <a:pt x="242087" y="177876"/>
                </a:lnTo>
                <a:lnTo>
                  <a:pt x="239750" y="178841"/>
                </a:lnTo>
                <a:lnTo>
                  <a:pt x="260120" y="178841"/>
                </a:lnTo>
                <a:lnTo>
                  <a:pt x="261480" y="175374"/>
                </a:lnTo>
                <a:lnTo>
                  <a:pt x="261480" y="161188"/>
                </a:lnTo>
                <a:lnTo>
                  <a:pt x="259962" y="157454"/>
                </a:lnTo>
                <a:close/>
              </a:path>
            </a:pathLst>
          </a:custGeom>
          <a:solidFill>
            <a:srgbClr val="000000"/>
          </a:solidFill>
        </p:spPr>
        <p:txBody>
          <a:bodyPr wrap="square" lIns="0" tIns="0" rIns="0" bIns="0" rtlCol="0"/>
          <a:lstStyle/>
          <a:p>
            <a:endParaRPr/>
          </a:p>
        </p:txBody>
      </p:sp>
      <p:sp>
        <p:nvSpPr>
          <p:cNvPr id="11" name="object 9"/>
          <p:cNvSpPr/>
          <p:nvPr/>
        </p:nvSpPr>
        <p:spPr>
          <a:xfrm>
            <a:off x="3051048" y="1643705"/>
            <a:ext cx="2831211" cy="197865"/>
          </a:xfrm>
          <a:prstGeom prst="rect">
            <a:avLst/>
          </a:prstGeom>
          <a:blipFill>
            <a:blip r:embed="rId7" cstate="print"/>
            <a:stretch>
              <a:fillRect/>
            </a:stretch>
          </a:blipFill>
        </p:spPr>
        <p:txBody>
          <a:bodyPr wrap="square" lIns="0" tIns="0" rIns="0" bIns="0" rtlCol="0"/>
          <a:lstStyle/>
          <a:p>
            <a:endParaRPr/>
          </a:p>
        </p:txBody>
      </p:sp>
      <p:sp>
        <p:nvSpPr>
          <p:cNvPr id="12" name="object 10"/>
          <p:cNvSpPr/>
          <p:nvPr/>
        </p:nvSpPr>
        <p:spPr>
          <a:xfrm>
            <a:off x="3049523" y="1936439"/>
            <a:ext cx="2821813" cy="198501"/>
          </a:xfrm>
          <a:prstGeom prst="rect">
            <a:avLst/>
          </a:prstGeom>
          <a:blipFill>
            <a:blip r:embed="rId8" cstate="print"/>
            <a:stretch>
              <a:fillRect/>
            </a:stretch>
          </a:blipFill>
        </p:spPr>
        <p:txBody>
          <a:bodyPr wrap="square" lIns="0" tIns="0" rIns="0" bIns="0" rtlCol="0"/>
          <a:lstStyle/>
          <a:p>
            <a:endParaRPr/>
          </a:p>
        </p:txBody>
      </p:sp>
      <p:sp>
        <p:nvSpPr>
          <p:cNvPr id="13" name="object 11"/>
          <p:cNvSpPr/>
          <p:nvPr/>
        </p:nvSpPr>
        <p:spPr>
          <a:xfrm>
            <a:off x="3049270" y="2228920"/>
            <a:ext cx="2829433" cy="198627"/>
          </a:xfrm>
          <a:prstGeom prst="rect">
            <a:avLst/>
          </a:prstGeom>
          <a:blipFill>
            <a:blip r:embed="rId9" cstate="print"/>
            <a:stretch>
              <a:fillRect/>
            </a:stretch>
          </a:blipFill>
        </p:spPr>
        <p:txBody>
          <a:bodyPr wrap="square" lIns="0" tIns="0" rIns="0" bIns="0" rtlCol="0"/>
          <a:lstStyle/>
          <a:p>
            <a:endParaRPr/>
          </a:p>
        </p:txBody>
      </p:sp>
      <p:sp>
        <p:nvSpPr>
          <p:cNvPr id="14" name="object 12"/>
          <p:cNvSpPr/>
          <p:nvPr/>
        </p:nvSpPr>
        <p:spPr>
          <a:xfrm>
            <a:off x="3050032" y="2521910"/>
            <a:ext cx="1000125" cy="198755"/>
          </a:xfrm>
          <a:custGeom>
            <a:avLst/>
            <a:gdLst/>
            <a:ahLst/>
            <a:cxnLst/>
            <a:rect l="l" t="t" r="r" b="b"/>
            <a:pathLst>
              <a:path w="1000125" h="198755">
                <a:moveTo>
                  <a:pt x="186562" y="18541"/>
                </a:moveTo>
                <a:lnTo>
                  <a:pt x="86360" y="18541"/>
                </a:lnTo>
                <a:lnTo>
                  <a:pt x="86360" y="121665"/>
                </a:lnTo>
                <a:lnTo>
                  <a:pt x="101345" y="121665"/>
                </a:lnTo>
                <a:lnTo>
                  <a:pt x="101345" y="112140"/>
                </a:lnTo>
                <a:lnTo>
                  <a:pt x="186562" y="112140"/>
                </a:lnTo>
                <a:lnTo>
                  <a:pt x="186562" y="98678"/>
                </a:lnTo>
                <a:lnTo>
                  <a:pt x="101345" y="98678"/>
                </a:lnTo>
                <a:lnTo>
                  <a:pt x="101345" y="32003"/>
                </a:lnTo>
                <a:lnTo>
                  <a:pt x="186562" y="32003"/>
                </a:lnTo>
                <a:lnTo>
                  <a:pt x="186562" y="18541"/>
                </a:lnTo>
                <a:close/>
              </a:path>
              <a:path w="1000125" h="198755">
                <a:moveTo>
                  <a:pt x="186562" y="112140"/>
                </a:moveTo>
                <a:lnTo>
                  <a:pt x="171450" y="112140"/>
                </a:lnTo>
                <a:lnTo>
                  <a:pt x="171450" y="121665"/>
                </a:lnTo>
                <a:lnTo>
                  <a:pt x="186562" y="121665"/>
                </a:lnTo>
                <a:lnTo>
                  <a:pt x="186562" y="112140"/>
                </a:lnTo>
                <a:close/>
              </a:path>
              <a:path w="1000125" h="198755">
                <a:moveTo>
                  <a:pt x="186562" y="32003"/>
                </a:moveTo>
                <a:lnTo>
                  <a:pt x="171450" y="32003"/>
                </a:lnTo>
                <a:lnTo>
                  <a:pt x="171450" y="98678"/>
                </a:lnTo>
                <a:lnTo>
                  <a:pt x="186562" y="98678"/>
                </a:lnTo>
                <a:lnTo>
                  <a:pt x="186562" y="32003"/>
                </a:lnTo>
                <a:close/>
              </a:path>
              <a:path w="1000125" h="198755">
                <a:moveTo>
                  <a:pt x="47370" y="108965"/>
                </a:moveTo>
                <a:lnTo>
                  <a:pt x="32766" y="108965"/>
                </a:lnTo>
                <a:lnTo>
                  <a:pt x="32766" y="197103"/>
                </a:lnTo>
                <a:lnTo>
                  <a:pt x="47370" y="197103"/>
                </a:lnTo>
                <a:lnTo>
                  <a:pt x="47370" y="108965"/>
                </a:lnTo>
                <a:close/>
              </a:path>
              <a:path w="1000125" h="198755">
                <a:moveTo>
                  <a:pt x="107315" y="134365"/>
                </a:moveTo>
                <a:lnTo>
                  <a:pt x="98218" y="146631"/>
                </a:lnTo>
                <a:lnTo>
                  <a:pt x="88264" y="158861"/>
                </a:lnTo>
                <a:lnTo>
                  <a:pt x="77454" y="171067"/>
                </a:lnTo>
                <a:lnTo>
                  <a:pt x="65786" y="183261"/>
                </a:lnTo>
                <a:lnTo>
                  <a:pt x="70104" y="187071"/>
                </a:lnTo>
                <a:lnTo>
                  <a:pt x="73913" y="190753"/>
                </a:lnTo>
                <a:lnTo>
                  <a:pt x="77088" y="194183"/>
                </a:lnTo>
                <a:lnTo>
                  <a:pt x="87588" y="182749"/>
                </a:lnTo>
                <a:lnTo>
                  <a:pt x="98313" y="170529"/>
                </a:lnTo>
                <a:lnTo>
                  <a:pt x="109253" y="157499"/>
                </a:lnTo>
                <a:lnTo>
                  <a:pt x="120395" y="143637"/>
                </a:lnTo>
                <a:lnTo>
                  <a:pt x="107315" y="134365"/>
                </a:lnTo>
                <a:close/>
              </a:path>
              <a:path w="1000125" h="198755">
                <a:moveTo>
                  <a:pt x="47370" y="76708"/>
                </a:moveTo>
                <a:lnTo>
                  <a:pt x="30734" y="76708"/>
                </a:lnTo>
                <a:lnTo>
                  <a:pt x="24235" y="95355"/>
                </a:lnTo>
                <a:lnTo>
                  <a:pt x="16938" y="112633"/>
                </a:lnTo>
                <a:lnTo>
                  <a:pt x="8856" y="128553"/>
                </a:lnTo>
                <a:lnTo>
                  <a:pt x="0" y="143128"/>
                </a:lnTo>
                <a:lnTo>
                  <a:pt x="2628" y="148810"/>
                </a:lnTo>
                <a:lnTo>
                  <a:pt x="4825" y="154304"/>
                </a:lnTo>
                <a:lnTo>
                  <a:pt x="6985" y="160147"/>
                </a:lnTo>
                <a:lnTo>
                  <a:pt x="14227" y="148810"/>
                </a:lnTo>
                <a:lnTo>
                  <a:pt x="20923" y="136509"/>
                </a:lnTo>
                <a:lnTo>
                  <a:pt x="27094" y="123231"/>
                </a:lnTo>
                <a:lnTo>
                  <a:pt x="32766" y="108965"/>
                </a:lnTo>
                <a:lnTo>
                  <a:pt x="47370" y="108965"/>
                </a:lnTo>
                <a:lnTo>
                  <a:pt x="66578" y="108838"/>
                </a:lnTo>
                <a:lnTo>
                  <a:pt x="62545" y="104648"/>
                </a:lnTo>
                <a:lnTo>
                  <a:pt x="47370" y="104648"/>
                </a:lnTo>
                <a:lnTo>
                  <a:pt x="47370" y="76708"/>
                </a:lnTo>
                <a:close/>
              </a:path>
              <a:path w="1000125" h="198755">
                <a:moveTo>
                  <a:pt x="66578" y="108838"/>
                </a:moveTo>
                <a:lnTo>
                  <a:pt x="47370" y="108838"/>
                </a:lnTo>
                <a:lnTo>
                  <a:pt x="53131" y="115077"/>
                </a:lnTo>
                <a:lnTo>
                  <a:pt x="58785" y="121412"/>
                </a:lnTo>
                <a:lnTo>
                  <a:pt x="64319" y="127841"/>
                </a:lnTo>
                <a:lnTo>
                  <a:pt x="69723" y="134365"/>
                </a:lnTo>
                <a:lnTo>
                  <a:pt x="81025" y="124460"/>
                </a:lnTo>
                <a:lnTo>
                  <a:pt x="74283" y="117052"/>
                </a:lnTo>
                <a:lnTo>
                  <a:pt x="67754" y="110061"/>
                </a:lnTo>
                <a:lnTo>
                  <a:pt x="66578" y="108838"/>
                </a:lnTo>
                <a:close/>
              </a:path>
              <a:path w="1000125" h="198755">
                <a:moveTo>
                  <a:pt x="55244" y="97282"/>
                </a:moveTo>
                <a:lnTo>
                  <a:pt x="47370" y="104648"/>
                </a:lnTo>
                <a:lnTo>
                  <a:pt x="62545" y="104648"/>
                </a:lnTo>
                <a:lnTo>
                  <a:pt x="61416" y="103475"/>
                </a:lnTo>
                <a:lnTo>
                  <a:pt x="55244" y="97282"/>
                </a:lnTo>
                <a:close/>
              </a:path>
              <a:path w="1000125" h="198755">
                <a:moveTo>
                  <a:pt x="76835" y="62864"/>
                </a:moveTo>
                <a:lnTo>
                  <a:pt x="1016" y="62864"/>
                </a:lnTo>
                <a:lnTo>
                  <a:pt x="1016" y="76708"/>
                </a:lnTo>
                <a:lnTo>
                  <a:pt x="76835" y="76708"/>
                </a:lnTo>
                <a:lnTo>
                  <a:pt x="76835" y="62864"/>
                </a:lnTo>
                <a:close/>
              </a:path>
              <a:path w="1000125" h="198755">
                <a:moveTo>
                  <a:pt x="47370" y="31369"/>
                </a:moveTo>
                <a:lnTo>
                  <a:pt x="32766" y="31369"/>
                </a:lnTo>
                <a:lnTo>
                  <a:pt x="32766" y="62864"/>
                </a:lnTo>
                <a:lnTo>
                  <a:pt x="47370" y="62864"/>
                </a:lnTo>
                <a:lnTo>
                  <a:pt x="47370" y="31369"/>
                </a:lnTo>
                <a:close/>
              </a:path>
              <a:path w="1000125" h="198755">
                <a:moveTo>
                  <a:pt x="72517" y="12446"/>
                </a:moveTo>
                <a:lnTo>
                  <a:pt x="56824" y="14493"/>
                </a:lnTo>
                <a:lnTo>
                  <a:pt x="39846" y="16256"/>
                </a:lnTo>
                <a:lnTo>
                  <a:pt x="21582" y="17732"/>
                </a:lnTo>
                <a:lnTo>
                  <a:pt x="2031" y="18923"/>
                </a:lnTo>
                <a:lnTo>
                  <a:pt x="3301" y="23875"/>
                </a:lnTo>
                <a:lnTo>
                  <a:pt x="4318" y="28701"/>
                </a:lnTo>
                <a:lnTo>
                  <a:pt x="4953" y="33400"/>
                </a:lnTo>
                <a:lnTo>
                  <a:pt x="26169" y="31918"/>
                </a:lnTo>
                <a:lnTo>
                  <a:pt x="32766" y="31369"/>
                </a:lnTo>
                <a:lnTo>
                  <a:pt x="47370" y="31369"/>
                </a:lnTo>
                <a:lnTo>
                  <a:pt x="47370" y="30225"/>
                </a:lnTo>
                <a:lnTo>
                  <a:pt x="62864" y="28876"/>
                </a:lnTo>
                <a:lnTo>
                  <a:pt x="69766" y="28172"/>
                </a:lnTo>
                <a:lnTo>
                  <a:pt x="76073" y="27432"/>
                </a:lnTo>
                <a:lnTo>
                  <a:pt x="72517" y="12446"/>
                </a:lnTo>
                <a:close/>
              </a:path>
              <a:path w="1000125" h="198755">
                <a:moveTo>
                  <a:pt x="160781" y="135382"/>
                </a:moveTo>
                <a:lnTo>
                  <a:pt x="148462" y="143890"/>
                </a:lnTo>
                <a:lnTo>
                  <a:pt x="157799" y="155436"/>
                </a:lnTo>
                <a:lnTo>
                  <a:pt x="166957" y="167386"/>
                </a:lnTo>
                <a:lnTo>
                  <a:pt x="175948" y="179716"/>
                </a:lnTo>
                <a:lnTo>
                  <a:pt x="184785" y="192404"/>
                </a:lnTo>
                <a:lnTo>
                  <a:pt x="198628" y="181863"/>
                </a:lnTo>
                <a:lnTo>
                  <a:pt x="188910" y="169314"/>
                </a:lnTo>
                <a:lnTo>
                  <a:pt x="179371" y="157384"/>
                </a:lnTo>
                <a:lnTo>
                  <a:pt x="169999" y="146073"/>
                </a:lnTo>
                <a:lnTo>
                  <a:pt x="160781" y="135382"/>
                </a:lnTo>
                <a:close/>
              </a:path>
              <a:path w="1000125" h="198755">
                <a:moveTo>
                  <a:pt x="373760" y="47878"/>
                </a:moveTo>
                <a:lnTo>
                  <a:pt x="274193" y="47878"/>
                </a:lnTo>
                <a:lnTo>
                  <a:pt x="274193" y="91948"/>
                </a:lnTo>
                <a:lnTo>
                  <a:pt x="288035" y="91948"/>
                </a:lnTo>
                <a:lnTo>
                  <a:pt x="288035" y="86613"/>
                </a:lnTo>
                <a:lnTo>
                  <a:pt x="373760" y="86613"/>
                </a:lnTo>
                <a:lnTo>
                  <a:pt x="373760" y="74802"/>
                </a:lnTo>
                <a:lnTo>
                  <a:pt x="288035" y="74802"/>
                </a:lnTo>
                <a:lnTo>
                  <a:pt x="288035" y="59689"/>
                </a:lnTo>
                <a:lnTo>
                  <a:pt x="373760" y="59689"/>
                </a:lnTo>
                <a:lnTo>
                  <a:pt x="373760" y="47878"/>
                </a:lnTo>
                <a:close/>
              </a:path>
              <a:path w="1000125" h="198755">
                <a:moveTo>
                  <a:pt x="373760" y="86613"/>
                </a:moveTo>
                <a:lnTo>
                  <a:pt x="359918" y="86613"/>
                </a:lnTo>
                <a:lnTo>
                  <a:pt x="359918" y="91948"/>
                </a:lnTo>
                <a:lnTo>
                  <a:pt x="373760" y="91948"/>
                </a:lnTo>
                <a:lnTo>
                  <a:pt x="373760" y="86613"/>
                </a:lnTo>
                <a:close/>
              </a:path>
              <a:path w="1000125" h="198755">
                <a:moveTo>
                  <a:pt x="373760" y="59689"/>
                </a:moveTo>
                <a:lnTo>
                  <a:pt x="359918" y="59689"/>
                </a:lnTo>
                <a:lnTo>
                  <a:pt x="359918" y="74802"/>
                </a:lnTo>
                <a:lnTo>
                  <a:pt x="373760" y="74802"/>
                </a:lnTo>
                <a:lnTo>
                  <a:pt x="373760" y="59689"/>
                </a:lnTo>
                <a:close/>
              </a:path>
              <a:path w="1000125" h="198755">
                <a:moveTo>
                  <a:pt x="241554" y="81534"/>
                </a:moveTo>
                <a:lnTo>
                  <a:pt x="228092" y="81534"/>
                </a:lnTo>
                <a:lnTo>
                  <a:pt x="228092" y="195707"/>
                </a:lnTo>
                <a:lnTo>
                  <a:pt x="241554" y="195707"/>
                </a:lnTo>
                <a:lnTo>
                  <a:pt x="241554" y="81534"/>
                </a:lnTo>
                <a:close/>
              </a:path>
              <a:path w="1000125" h="198755">
                <a:moveTo>
                  <a:pt x="288417" y="177673"/>
                </a:moveTo>
                <a:lnTo>
                  <a:pt x="289814" y="183261"/>
                </a:lnTo>
                <a:lnTo>
                  <a:pt x="290830" y="188340"/>
                </a:lnTo>
                <a:lnTo>
                  <a:pt x="291592" y="193166"/>
                </a:lnTo>
                <a:lnTo>
                  <a:pt x="301879" y="193421"/>
                </a:lnTo>
                <a:lnTo>
                  <a:pt x="310260" y="193421"/>
                </a:lnTo>
                <a:lnTo>
                  <a:pt x="316610" y="193294"/>
                </a:lnTo>
                <a:lnTo>
                  <a:pt x="325945" y="191789"/>
                </a:lnTo>
                <a:lnTo>
                  <a:pt x="332612" y="187452"/>
                </a:lnTo>
                <a:lnTo>
                  <a:pt x="336613" y="180256"/>
                </a:lnTo>
                <a:lnTo>
                  <a:pt x="336770" y="179070"/>
                </a:lnTo>
                <a:lnTo>
                  <a:pt x="304927" y="179070"/>
                </a:lnTo>
                <a:lnTo>
                  <a:pt x="297053" y="178688"/>
                </a:lnTo>
                <a:lnTo>
                  <a:pt x="288417" y="177673"/>
                </a:lnTo>
                <a:close/>
              </a:path>
              <a:path w="1000125" h="198755">
                <a:moveTo>
                  <a:pt x="337946" y="141477"/>
                </a:moveTo>
                <a:lnTo>
                  <a:pt x="323722" y="141477"/>
                </a:lnTo>
                <a:lnTo>
                  <a:pt x="323722" y="174751"/>
                </a:lnTo>
                <a:lnTo>
                  <a:pt x="319913" y="179070"/>
                </a:lnTo>
                <a:lnTo>
                  <a:pt x="336770" y="179070"/>
                </a:lnTo>
                <a:lnTo>
                  <a:pt x="337946" y="170179"/>
                </a:lnTo>
                <a:lnTo>
                  <a:pt x="337946" y="141477"/>
                </a:lnTo>
                <a:close/>
              </a:path>
              <a:path w="1000125" h="198755">
                <a:moveTo>
                  <a:pt x="376681" y="128777"/>
                </a:moveTo>
                <a:lnTo>
                  <a:pt x="272415" y="128777"/>
                </a:lnTo>
                <a:lnTo>
                  <a:pt x="272415" y="141477"/>
                </a:lnTo>
                <a:lnTo>
                  <a:pt x="376681" y="141477"/>
                </a:lnTo>
                <a:lnTo>
                  <a:pt x="376681" y="128777"/>
                </a:lnTo>
                <a:close/>
              </a:path>
              <a:path w="1000125" h="198755">
                <a:moveTo>
                  <a:pt x="396875" y="99568"/>
                </a:moveTo>
                <a:lnTo>
                  <a:pt x="252603" y="99568"/>
                </a:lnTo>
                <a:lnTo>
                  <a:pt x="252603" y="130556"/>
                </a:lnTo>
                <a:lnTo>
                  <a:pt x="266445" y="130556"/>
                </a:lnTo>
                <a:lnTo>
                  <a:pt x="266445" y="112140"/>
                </a:lnTo>
                <a:lnTo>
                  <a:pt x="396875" y="112140"/>
                </a:lnTo>
                <a:lnTo>
                  <a:pt x="396875" y="99568"/>
                </a:lnTo>
                <a:close/>
              </a:path>
              <a:path w="1000125" h="198755">
                <a:moveTo>
                  <a:pt x="396875" y="112140"/>
                </a:moveTo>
                <a:lnTo>
                  <a:pt x="383031" y="112140"/>
                </a:lnTo>
                <a:lnTo>
                  <a:pt x="383031" y="130556"/>
                </a:lnTo>
                <a:lnTo>
                  <a:pt x="396875" y="130556"/>
                </a:lnTo>
                <a:lnTo>
                  <a:pt x="396875" y="112140"/>
                </a:lnTo>
                <a:close/>
              </a:path>
              <a:path w="1000125" h="198755">
                <a:moveTo>
                  <a:pt x="242696" y="1904"/>
                </a:moveTo>
                <a:lnTo>
                  <a:pt x="235529" y="27459"/>
                </a:lnTo>
                <a:lnTo>
                  <a:pt x="226409" y="51943"/>
                </a:lnTo>
                <a:lnTo>
                  <a:pt x="215336" y="75378"/>
                </a:lnTo>
                <a:lnTo>
                  <a:pt x="202310" y="97789"/>
                </a:lnTo>
                <a:lnTo>
                  <a:pt x="204596" y="102870"/>
                </a:lnTo>
                <a:lnTo>
                  <a:pt x="206756" y="108331"/>
                </a:lnTo>
                <a:lnTo>
                  <a:pt x="208660" y="114173"/>
                </a:lnTo>
                <a:lnTo>
                  <a:pt x="213733" y="106626"/>
                </a:lnTo>
                <a:lnTo>
                  <a:pt x="218662" y="98663"/>
                </a:lnTo>
                <a:lnTo>
                  <a:pt x="223448" y="90295"/>
                </a:lnTo>
                <a:lnTo>
                  <a:pt x="228092" y="81534"/>
                </a:lnTo>
                <a:lnTo>
                  <a:pt x="241554" y="81534"/>
                </a:lnTo>
                <a:lnTo>
                  <a:pt x="241554" y="51688"/>
                </a:lnTo>
                <a:lnTo>
                  <a:pt x="245748" y="40804"/>
                </a:lnTo>
                <a:lnTo>
                  <a:pt x="249777" y="29479"/>
                </a:lnTo>
                <a:lnTo>
                  <a:pt x="253718" y="17520"/>
                </a:lnTo>
                <a:lnTo>
                  <a:pt x="257429" y="5461"/>
                </a:lnTo>
                <a:lnTo>
                  <a:pt x="242696" y="1904"/>
                </a:lnTo>
                <a:close/>
              </a:path>
              <a:path w="1000125" h="198755">
                <a:moveTo>
                  <a:pt x="394716" y="23495"/>
                </a:moveTo>
                <a:lnTo>
                  <a:pt x="257809" y="23495"/>
                </a:lnTo>
                <a:lnTo>
                  <a:pt x="257809" y="36195"/>
                </a:lnTo>
                <a:lnTo>
                  <a:pt x="394716" y="36195"/>
                </a:lnTo>
                <a:lnTo>
                  <a:pt x="394716" y="23495"/>
                </a:lnTo>
                <a:close/>
              </a:path>
              <a:path w="1000125" h="198755">
                <a:moveTo>
                  <a:pt x="322071" y="0"/>
                </a:moveTo>
                <a:lnTo>
                  <a:pt x="308609" y="5841"/>
                </a:lnTo>
                <a:lnTo>
                  <a:pt x="312039" y="11684"/>
                </a:lnTo>
                <a:lnTo>
                  <a:pt x="315173" y="17702"/>
                </a:lnTo>
                <a:lnTo>
                  <a:pt x="318007" y="23495"/>
                </a:lnTo>
                <a:lnTo>
                  <a:pt x="334137" y="23495"/>
                </a:lnTo>
                <a:lnTo>
                  <a:pt x="331323" y="17520"/>
                </a:lnTo>
                <a:lnTo>
                  <a:pt x="328390" y="11604"/>
                </a:lnTo>
                <a:lnTo>
                  <a:pt x="325314" y="5760"/>
                </a:lnTo>
                <a:lnTo>
                  <a:pt x="322071" y="0"/>
                </a:lnTo>
                <a:close/>
              </a:path>
              <a:path w="1000125" h="198755">
                <a:moveTo>
                  <a:pt x="504952" y="138937"/>
                </a:moveTo>
                <a:lnTo>
                  <a:pt x="488569" y="138937"/>
                </a:lnTo>
                <a:lnTo>
                  <a:pt x="488569" y="161925"/>
                </a:lnTo>
                <a:lnTo>
                  <a:pt x="490309" y="173853"/>
                </a:lnTo>
                <a:lnTo>
                  <a:pt x="495538" y="182387"/>
                </a:lnTo>
                <a:lnTo>
                  <a:pt x="504267" y="187517"/>
                </a:lnTo>
                <a:lnTo>
                  <a:pt x="516508" y="189229"/>
                </a:lnTo>
                <a:lnTo>
                  <a:pt x="569087" y="189229"/>
                </a:lnTo>
                <a:lnTo>
                  <a:pt x="579044" y="188063"/>
                </a:lnTo>
                <a:lnTo>
                  <a:pt x="586835" y="184562"/>
                </a:lnTo>
                <a:lnTo>
                  <a:pt x="592482" y="178728"/>
                </a:lnTo>
                <a:lnTo>
                  <a:pt x="594474" y="174116"/>
                </a:lnTo>
                <a:lnTo>
                  <a:pt x="509269" y="174116"/>
                </a:lnTo>
                <a:lnTo>
                  <a:pt x="504952" y="170179"/>
                </a:lnTo>
                <a:lnTo>
                  <a:pt x="504952" y="138937"/>
                </a:lnTo>
                <a:close/>
              </a:path>
              <a:path w="1000125" h="198755">
                <a:moveTo>
                  <a:pt x="584962" y="137287"/>
                </a:moveTo>
                <a:lnTo>
                  <a:pt x="573023" y="174116"/>
                </a:lnTo>
                <a:lnTo>
                  <a:pt x="594474" y="174116"/>
                </a:lnTo>
                <a:lnTo>
                  <a:pt x="601344" y="143510"/>
                </a:lnTo>
                <a:lnTo>
                  <a:pt x="594232" y="141097"/>
                </a:lnTo>
                <a:lnTo>
                  <a:pt x="588771" y="139064"/>
                </a:lnTo>
                <a:lnTo>
                  <a:pt x="584962" y="137287"/>
                </a:lnTo>
                <a:close/>
              </a:path>
              <a:path w="1000125" h="198755">
                <a:moveTo>
                  <a:pt x="578231" y="27686"/>
                </a:moveTo>
                <a:lnTo>
                  <a:pt x="415544" y="27686"/>
                </a:lnTo>
                <a:lnTo>
                  <a:pt x="415544" y="152526"/>
                </a:lnTo>
                <a:lnTo>
                  <a:pt x="431927" y="152526"/>
                </a:lnTo>
                <a:lnTo>
                  <a:pt x="431927" y="138937"/>
                </a:lnTo>
                <a:lnTo>
                  <a:pt x="578231" y="138937"/>
                </a:lnTo>
                <a:lnTo>
                  <a:pt x="578231" y="124078"/>
                </a:lnTo>
                <a:lnTo>
                  <a:pt x="431927" y="124078"/>
                </a:lnTo>
                <a:lnTo>
                  <a:pt x="431927" y="90170"/>
                </a:lnTo>
                <a:lnTo>
                  <a:pt x="578231" y="90170"/>
                </a:lnTo>
                <a:lnTo>
                  <a:pt x="578231" y="76200"/>
                </a:lnTo>
                <a:lnTo>
                  <a:pt x="431927" y="76200"/>
                </a:lnTo>
                <a:lnTo>
                  <a:pt x="431927" y="42545"/>
                </a:lnTo>
                <a:lnTo>
                  <a:pt x="578231" y="42545"/>
                </a:lnTo>
                <a:lnTo>
                  <a:pt x="578231" y="27686"/>
                </a:lnTo>
                <a:close/>
              </a:path>
              <a:path w="1000125" h="198755">
                <a:moveTo>
                  <a:pt x="504952" y="90170"/>
                </a:moveTo>
                <a:lnTo>
                  <a:pt x="488569" y="90170"/>
                </a:lnTo>
                <a:lnTo>
                  <a:pt x="488569" y="124078"/>
                </a:lnTo>
                <a:lnTo>
                  <a:pt x="504952" y="124078"/>
                </a:lnTo>
                <a:lnTo>
                  <a:pt x="504952" y="90170"/>
                </a:lnTo>
                <a:close/>
              </a:path>
              <a:path w="1000125" h="198755">
                <a:moveTo>
                  <a:pt x="578231" y="90170"/>
                </a:moveTo>
                <a:lnTo>
                  <a:pt x="561847" y="90170"/>
                </a:lnTo>
                <a:lnTo>
                  <a:pt x="561847" y="124078"/>
                </a:lnTo>
                <a:lnTo>
                  <a:pt x="578231" y="124078"/>
                </a:lnTo>
                <a:lnTo>
                  <a:pt x="578231" y="90170"/>
                </a:lnTo>
                <a:close/>
              </a:path>
              <a:path w="1000125" h="198755">
                <a:moveTo>
                  <a:pt x="504952" y="42545"/>
                </a:moveTo>
                <a:lnTo>
                  <a:pt x="488569" y="42545"/>
                </a:lnTo>
                <a:lnTo>
                  <a:pt x="488569" y="76200"/>
                </a:lnTo>
                <a:lnTo>
                  <a:pt x="504952" y="76200"/>
                </a:lnTo>
                <a:lnTo>
                  <a:pt x="504952" y="42545"/>
                </a:lnTo>
                <a:close/>
              </a:path>
              <a:path w="1000125" h="198755">
                <a:moveTo>
                  <a:pt x="578231" y="42545"/>
                </a:moveTo>
                <a:lnTo>
                  <a:pt x="561847" y="42545"/>
                </a:lnTo>
                <a:lnTo>
                  <a:pt x="561847" y="76200"/>
                </a:lnTo>
                <a:lnTo>
                  <a:pt x="578231" y="76200"/>
                </a:lnTo>
                <a:lnTo>
                  <a:pt x="578231" y="42545"/>
                </a:lnTo>
                <a:close/>
              </a:path>
              <a:path w="1000125" h="198755">
                <a:moveTo>
                  <a:pt x="504952" y="2286"/>
                </a:moveTo>
                <a:lnTo>
                  <a:pt x="488569" y="2286"/>
                </a:lnTo>
                <a:lnTo>
                  <a:pt x="488569" y="27686"/>
                </a:lnTo>
                <a:lnTo>
                  <a:pt x="504952" y="27686"/>
                </a:lnTo>
                <a:lnTo>
                  <a:pt x="504952" y="2286"/>
                </a:lnTo>
                <a:close/>
              </a:path>
              <a:path w="1000125" h="198755">
                <a:moveTo>
                  <a:pt x="717169" y="145541"/>
                </a:moveTo>
                <a:lnTo>
                  <a:pt x="698754" y="145541"/>
                </a:lnTo>
                <a:lnTo>
                  <a:pt x="686562" y="198247"/>
                </a:lnTo>
                <a:lnTo>
                  <a:pt x="700532" y="198247"/>
                </a:lnTo>
                <a:lnTo>
                  <a:pt x="717169" y="145541"/>
                </a:lnTo>
                <a:close/>
              </a:path>
              <a:path w="1000125" h="198755">
                <a:moveTo>
                  <a:pt x="918464" y="172593"/>
                </a:moveTo>
                <a:lnTo>
                  <a:pt x="919988" y="179324"/>
                </a:lnTo>
                <a:lnTo>
                  <a:pt x="921131" y="185165"/>
                </a:lnTo>
                <a:lnTo>
                  <a:pt x="922019" y="190373"/>
                </a:lnTo>
                <a:lnTo>
                  <a:pt x="932354" y="190873"/>
                </a:lnTo>
                <a:lnTo>
                  <a:pt x="942403" y="191230"/>
                </a:lnTo>
                <a:lnTo>
                  <a:pt x="952166" y="191444"/>
                </a:lnTo>
                <a:lnTo>
                  <a:pt x="961644" y="191515"/>
                </a:lnTo>
                <a:lnTo>
                  <a:pt x="975689" y="189561"/>
                </a:lnTo>
                <a:lnTo>
                  <a:pt x="985996" y="183689"/>
                </a:lnTo>
                <a:lnTo>
                  <a:pt x="991540" y="175387"/>
                </a:lnTo>
                <a:lnTo>
                  <a:pt x="959866" y="175387"/>
                </a:lnTo>
                <a:lnTo>
                  <a:pt x="950217" y="175200"/>
                </a:lnTo>
                <a:lnTo>
                  <a:pt x="940117" y="174656"/>
                </a:lnTo>
                <a:lnTo>
                  <a:pt x="929540" y="173779"/>
                </a:lnTo>
                <a:lnTo>
                  <a:pt x="918464" y="172593"/>
                </a:lnTo>
                <a:close/>
              </a:path>
              <a:path w="1000125" h="198755">
                <a:moveTo>
                  <a:pt x="892556" y="154686"/>
                </a:moveTo>
                <a:lnTo>
                  <a:pt x="873486" y="157950"/>
                </a:lnTo>
                <a:lnTo>
                  <a:pt x="853630" y="161083"/>
                </a:lnTo>
                <a:lnTo>
                  <a:pt x="833012" y="164097"/>
                </a:lnTo>
                <a:lnTo>
                  <a:pt x="811657" y="167004"/>
                </a:lnTo>
                <a:lnTo>
                  <a:pt x="815213" y="182499"/>
                </a:lnTo>
                <a:lnTo>
                  <a:pt x="836477" y="178591"/>
                </a:lnTo>
                <a:lnTo>
                  <a:pt x="856265" y="175244"/>
                </a:lnTo>
                <a:lnTo>
                  <a:pt x="874577" y="172444"/>
                </a:lnTo>
                <a:lnTo>
                  <a:pt x="891413" y="170179"/>
                </a:lnTo>
                <a:lnTo>
                  <a:pt x="891667" y="165226"/>
                </a:lnTo>
                <a:lnTo>
                  <a:pt x="892047" y="160020"/>
                </a:lnTo>
                <a:lnTo>
                  <a:pt x="892556" y="154686"/>
                </a:lnTo>
                <a:close/>
              </a:path>
              <a:path w="1000125" h="198755">
                <a:moveTo>
                  <a:pt x="999388" y="48006"/>
                </a:moveTo>
                <a:lnTo>
                  <a:pt x="982853" y="48006"/>
                </a:lnTo>
                <a:lnTo>
                  <a:pt x="981911" y="84335"/>
                </a:lnTo>
                <a:lnTo>
                  <a:pt x="980944" y="114744"/>
                </a:lnTo>
                <a:lnTo>
                  <a:pt x="978916" y="156083"/>
                </a:lnTo>
                <a:lnTo>
                  <a:pt x="959866" y="175387"/>
                </a:lnTo>
                <a:lnTo>
                  <a:pt x="991540" y="175387"/>
                </a:lnTo>
                <a:lnTo>
                  <a:pt x="992540" y="173888"/>
                </a:lnTo>
                <a:lnTo>
                  <a:pt x="995298" y="160147"/>
                </a:lnTo>
                <a:lnTo>
                  <a:pt x="997299" y="110029"/>
                </a:lnTo>
                <a:lnTo>
                  <a:pt x="999388" y="48006"/>
                </a:lnTo>
                <a:close/>
              </a:path>
              <a:path w="1000125" h="198755">
                <a:moveTo>
                  <a:pt x="866693" y="82550"/>
                </a:moveTo>
                <a:lnTo>
                  <a:pt x="849503" y="82550"/>
                </a:lnTo>
                <a:lnTo>
                  <a:pt x="841144" y="95170"/>
                </a:lnTo>
                <a:lnTo>
                  <a:pt x="833024" y="106362"/>
                </a:lnTo>
                <a:lnTo>
                  <a:pt x="825142" y="116125"/>
                </a:lnTo>
                <a:lnTo>
                  <a:pt x="817498" y="124460"/>
                </a:lnTo>
                <a:lnTo>
                  <a:pt x="821055" y="139064"/>
                </a:lnTo>
                <a:lnTo>
                  <a:pt x="854567" y="133826"/>
                </a:lnTo>
                <a:lnTo>
                  <a:pt x="887221" y="129159"/>
                </a:lnTo>
                <a:lnTo>
                  <a:pt x="887414" y="125602"/>
                </a:lnTo>
                <a:lnTo>
                  <a:pt x="887527" y="124055"/>
                </a:lnTo>
                <a:lnTo>
                  <a:pt x="887850" y="121538"/>
                </a:lnTo>
                <a:lnTo>
                  <a:pt x="839089" y="121538"/>
                </a:lnTo>
                <a:lnTo>
                  <a:pt x="851092" y="105374"/>
                </a:lnTo>
                <a:lnTo>
                  <a:pt x="863298" y="87756"/>
                </a:lnTo>
                <a:lnTo>
                  <a:pt x="866693" y="82550"/>
                </a:lnTo>
                <a:close/>
              </a:path>
              <a:path w="1000125" h="198755">
                <a:moveTo>
                  <a:pt x="920242" y="79883"/>
                </a:moveTo>
                <a:lnTo>
                  <a:pt x="907669" y="88264"/>
                </a:lnTo>
                <a:lnTo>
                  <a:pt x="916336" y="100623"/>
                </a:lnTo>
                <a:lnTo>
                  <a:pt x="924432" y="112553"/>
                </a:lnTo>
                <a:lnTo>
                  <a:pt x="931957" y="124055"/>
                </a:lnTo>
                <a:lnTo>
                  <a:pt x="938910" y="135127"/>
                </a:lnTo>
                <a:lnTo>
                  <a:pt x="953769" y="125602"/>
                </a:lnTo>
                <a:lnTo>
                  <a:pt x="946245" y="114744"/>
                </a:lnTo>
                <a:lnTo>
                  <a:pt x="938149" y="103504"/>
                </a:lnTo>
                <a:lnTo>
                  <a:pt x="929481" y="91884"/>
                </a:lnTo>
                <a:lnTo>
                  <a:pt x="920242" y="79883"/>
                </a:lnTo>
                <a:close/>
              </a:path>
              <a:path w="1000125" h="198755">
                <a:moveTo>
                  <a:pt x="889000" y="114173"/>
                </a:moveTo>
                <a:lnTo>
                  <a:pt x="878522" y="115841"/>
                </a:lnTo>
                <a:lnTo>
                  <a:pt x="853567" y="119512"/>
                </a:lnTo>
                <a:lnTo>
                  <a:pt x="839089" y="121538"/>
                </a:lnTo>
                <a:lnTo>
                  <a:pt x="887850" y="121538"/>
                </a:lnTo>
                <a:lnTo>
                  <a:pt x="888110" y="119507"/>
                </a:lnTo>
                <a:lnTo>
                  <a:pt x="889000" y="114173"/>
                </a:lnTo>
                <a:close/>
              </a:path>
              <a:path w="1000125" h="198755">
                <a:moveTo>
                  <a:pt x="917702" y="888"/>
                </a:moveTo>
                <a:lnTo>
                  <a:pt x="910538" y="21179"/>
                </a:lnTo>
                <a:lnTo>
                  <a:pt x="901827" y="40909"/>
                </a:lnTo>
                <a:lnTo>
                  <a:pt x="891591" y="60092"/>
                </a:lnTo>
                <a:lnTo>
                  <a:pt x="879856" y="78739"/>
                </a:lnTo>
                <a:lnTo>
                  <a:pt x="885190" y="81407"/>
                </a:lnTo>
                <a:lnTo>
                  <a:pt x="889889" y="83947"/>
                </a:lnTo>
                <a:lnTo>
                  <a:pt x="894207" y="86487"/>
                </a:lnTo>
                <a:lnTo>
                  <a:pt x="899469" y="78009"/>
                </a:lnTo>
                <a:lnTo>
                  <a:pt x="904811" y="68710"/>
                </a:lnTo>
                <a:lnTo>
                  <a:pt x="910137" y="58769"/>
                </a:lnTo>
                <a:lnTo>
                  <a:pt x="915543" y="48006"/>
                </a:lnTo>
                <a:lnTo>
                  <a:pt x="999388" y="48006"/>
                </a:lnTo>
                <a:lnTo>
                  <a:pt x="999870" y="33147"/>
                </a:lnTo>
                <a:lnTo>
                  <a:pt x="922401" y="33147"/>
                </a:lnTo>
                <a:lnTo>
                  <a:pt x="925333" y="26570"/>
                </a:lnTo>
                <a:lnTo>
                  <a:pt x="928243" y="19780"/>
                </a:lnTo>
                <a:lnTo>
                  <a:pt x="931152" y="12751"/>
                </a:lnTo>
                <a:lnTo>
                  <a:pt x="934084" y="5461"/>
                </a:lnTo>
                <a:lnTo>
                  <a:pt x="917702" y="888"/>
                </a:lnTo>
                <a:close/>
              </a:path>
              <a:path w="1000125" h="198755">
                <a:moveTo>
                  <a:pt x="852169" y="762"/>
                </a:moveTo>
                <a:lnTo>
                  <a:pt x="842791" y="20831"/>
                </a:lnTo>
                <a:lnTo>
                  <a:pt x="832961" y="39306"/>
                </a:lnTo>
                <a:lnTo>
                  <a:pt x="822702" y="56161"/>
                </a:lnTo>
                <a:lnTo>
                  <a:pt x="812038" y="71374"/>
                </a:lnTo>
                <a:lnTo>
                  <a:pt x="815720" y="84836"/>
                </a:lnTo>
                <a:lnTo>
                  <a:pt x="849503" y="82550"/>
                </a:lnTo>
                <a:lnTo>
                  <a:pt x="866693" y="82550"/>
                </a:lnTo>
                <a:lnTo>
                  <a:pt x="874727" y="70231"/>
                </a:lnTo>
                <a:lnTo>
                  <a:pt x="829818" y="70231"/>
                </a:lnTo>
                <a:lnTo>
                  <a:pt x="839154" y="56040"/>
                </a:lnTo>
                <a:lnTo>
                  <a:pt x="848502" y="40719"/>
                </a:lnTo>
                <a:lnTo>
                  <a:pt x="857875" y="24278"/>
                </a:lnTo>
                <a:lnTo>
                  <a:pt x="867282" y="6731"/>
                </a:lnTo>
                <a:lnTo>
                  <a:pt x="852169" y="762"/>
                </a:lnTo>
                <a:close/>
              </a:path>
              <a:path w="1000125" h="198755">
                <a:moveTo>
                  <a:pt x="873759" y="40894"/>
                </a:moveTo>
                <a:lnTo>
                  <a:pt x="829818" y="70231"/>
                </a:lnTo>
                <a:lnTo>
                  <a:pt x="874727" y="70231"/>
                </a:lnTo>
                <a:lnTo>
                  <a:pt x="875718" y="68710"/>
                </a:lnTo>
                <a:lnTo>
                  <a:pt x="888365" y="48260"/>
                </a:lnTo>
                <a:lnTo>
                  <a:pt x="873759" y="40894"/>
                </a:lnTo>
                <a:close/>
              </a:path>
            </a:pathLst>
          </a:custGeom>
          <a:solidFill>
            <a:srgbClr val="000000"/>
          </a:solidFill>
        </p:spPr>
        <p:txBody>
          <a:bodyPr wrap="square" lIns="0" tIns="0" rIns="0" bIns="0" rtlCol="0"/>
          <a:lstStyle/>
          <a:p>
            <a:endParaRPr/>
          </a:p>
        </p:txBody>
      </p:sp>
      <p:sp>
        <p:nvSpPr>
          <p:cNvPr id="15" name="object 13"/>
          <p:cNvSpPr/>
          <p:nvPr/>
        </p:nvSpPr>
        <p:spPr>
          <a:xfrm>
            <a:off x="4078604" y="2523434"/>
            <a:ext cx="1617472" cy="196596"/>
          </a:xfrm>
          <a:prstGeom prst="rect">
            <a:avLst/>
          </a:prstGeom>
          <a:blipFill>
            <a:blip r:embed="rId10" cstate="print"/>
            <a:stretch>
              <a:fillRect/>
            </a:stretch>
          </a:blipFill>
        </p:spPr>
        <p:txBody>
          <a:bodyPr wrap="square" lIns="0" tIns="0" rIns="0" bIns="0" rtlCol="0"/>
          <a:lstStyle/>
          <a:p>
            <a:endParaRPr/>
          </a:p>
        </p:txBody>
      </p:sp>
      <p:sp>
        <p:nvSpPr>
          <p:cNvPr id="16" name="object 14"/>
          <p:cNvSpPr/>
          <p:nvPr/>
        </p:nvSpPr>
        <p:spPr>
          <a:xfrm>
            <a:off x="4226178" y="2843601"/>
            <a:ext cx="598170" cy="199390"/>
          </a:xfrm>
          <a:custGeom>
            <a:avLst/>
            <a:gdLst/>
            <a:ahLst/>
            <a:cxnLst/>
            <a:rect l="l" t="t" r="r" b="b"/>
            <a:pathLst>
              <a:path w="598170" h="199389">
                <a:moveTo>
                  <a:pt x="123231" y="32385"/>
                </a:moveTo>
                <a:lnTo>
                  <a:pt x="57150" y="32385"/>
                </a:lnTo>
                <a:lnTo>
                  <a:pt x="70058" y="34099"/>
                </a:lnTo>
                <a:lnTo>
                  <a:pt x="79263" y="39243"/>
                </a:lnTo>
                <a:lnTo>
                  <a:pt x="84778" y="47815"/>
                </a:lnTo>
                <a:lnTo>
                  <a:pt x="86613" y="59817"/>
                </a:lnTo>
                <a:lnTo>
                  <a:pt x="86613" y="67945"/>
                </a:lnTo>
                <a:lnTo>
                  <a:pt x="63394" y="103225"/>
                </a:lnTo>
                <a:lnTo>
                  <a:pt x="0" y="164337"/>
                </a:lnTo>
                <a:lnTo>
                  <a:pt x="0" y="195834"/>
                </a:lnTo>
                <a:lnTo>
                  <a:pt x="125475" y="195834"/>
                </a:lnTo>
                <a:lnTo>
                  <a:pt x="125475" y="162433"/>
                </a:lnTo>
                <a:lnTo>
                  <a:pt x="46100" y="162433"/>
                </a:lnTo>
                <a:lnTo>
                  <a:pt x="46100" y="161671"/>
                </a:lnTo>
                <a:lnTo>
                  <a:pt x="86233" y="125475"/>
                </a:lnTo>
                <a:lnTo>
                  <a:pt x="116995" y="89267"/>
                </a:lnTo>
                <a:lnTo>
                  <a:pt x="127254" y="54737"/>
                </a:lnTo>
                <a:lnTo>
                  <a:pt x="126208" y="42590"/>
                </a:lnTo>
                <a:lnTo>
                  <a:pt x="123231" y="32385"/>
                </a:lnTo>
                <a:close/>
              </a:path>
              <a:path w="598170" h="199389">
                <a:moveTo>
                  <a:pt x="65532" y="127"/>
                </a:moveTo>
                <a:lnTo>
                  <a:pt x="50222" y="1150"/>
                </a:lnTo>
                <a:lnTo>
                  <a:pt x="35734" y="4222"/>
                </a:lnTo>
                <a:lnTo>
                  <a:pt x="22080" y="9342"/>
                </a:lnTo>
                <a:lnTo>
                  <a:pt x="9271" y="16510"/>
                </a:lnTo>
                <a:lnTo>
                  <a:pt x="9271" y="52197"/>
                </a:lnTo>
                <a:lnTo>
                  <a:pt x="20966" y="43529"/>
                </a:lnTo>
                <a:lnTo>
                  <a:pt x="32829" y="37338"/>
                </a:lnTo>
                <a:lnTo>
                  <a:pt x="44882" y="33623"/>
                </a:lnTo>
                <a:lnTo>
                  <a:pt x="57150" y="32385"/>
                </a:lnTo>
                <a:lnTo>
                  <a:pt x="123231" y="32385"/>
                </a:lnTo>
                <a:lnTo>
                  <a:pt x="123078" y="31861"/>
                </a:lnTo>
                <a:lnTo>
                  <a:pt x="91027" y="3746"/>
                </a:lnTo>
                <a:lnTo>
                  <a:pt x="79005" y="1031"/>
                </a:lnTo>
                <a:lnTo>
                  <a:pt x="65532" y="127"/>
                </a:lnTo>
                <a:close/>
              </a:path>
              <a:path w="598170" h="199389">
                <a:moveTo>
                  <a:pt x="223774" y="127"/>
                </a:moveTo>
                <a:lnTo>
                  <a:pt x="180750" y="14968"/>
                </a:lnTo>
                <a:lnTo>
                  <a:pt x="156733" y="58737"/>
                </a:lnTo>
                <a:lnTo>
                  <a:pt x="152146" y="102743"/>
                </a:lnTo>
                <a:lnTo>
                  <a:pt x="156384" y="144988"/>
                </a:lnTo>
                <a:lnTo>
                  <a:pt x="169100" y="175148"/>
                </a:lnTo>
                <a:lnTo>
                  <a:pt x="190293" y="193236"/>
                </a:lnTo>
                <a:lnTo>
                  <a:pt x="219963" y="199262"/>
                </a:lnTo>
                <a:lnTo>
                  <a:pt x="236011" y="197619"/>
                </a:lnTo>
                <a:lnTo>
                  <a:pt x="250047" y="192690"/>
                </a:lnTo>
                <a:lnTo>
                  <a:pt x="262058" y="184475"/>
                </a:lnTo>
                <a:lnTo>
                  <a:pt x="272034" y="172974"/>
                </a:lnTo>
                <a:lnTo>
                  <a:pt x="274522" y="168402"/>
                </a:lnTo>
                <a:lnTo>
                  <a:pt x="221234" y="168402"/>
                </a:lnTo>
                <a:lnTo>
                  <a:pt x="208805" y="164236"/>
                </a:lnTo>
                <a:lnTo>
                  <a:pt x="199913" y="151749"/>
                </a:lnTo>
                <a:lnTo>
                  <a:pt x="194569" y="130950"/>
                </a:lnTo>
                <a:lnTo>
                  <a:pt x="192840" y="102743"/>
                </a:lnTo>
                <a:lnTo>
                  <a:pt x="192906" y="99822"/>
                </a:lnTo>
                <a:lnTo>
                  <a:pt x="194617" y="70850"/>
                </a:lnTo>
                <a:lnTo>
                  <a:pt x="200104" y="48704"/>
                </a:lnTo>
                <a:lnTo>
                  <a:pt x="209234" y="35417"/>
                </a:lnTo>
                <a:lnTo>
                  <a:pt x="221996" y="30987"/>
                </a:lnTo>
                <a:lnTo>
                  <a:pt x="276047" y="30987"/>
                </a:lnTo>
                <a:lnTo>
                  <a:pt x="273494" y="24685"/>
                </a:lnTo>
                <a:lnTo>
                  <a:pt x="252777" y="6268"/>
                </a:lnTo>
                <a:lnTo>
                  <a:pt x="223774" y="127"/>
                </a:lnTo>
                <a:close/>
              </a:path>
              <a:path w="598170" h="199389">
                <a:moveTo>
                  <a:pt x="276047" y="30987"/>
                </a:moveTo>
                <a:lnTo>
                  <a:pt x="221996" y="30987"/>
                </a:lnTo>
                <a:lnTo>
                  <a:pt x="233904" y="35278"/>
                </a:lnTo>
                <a:lnTo>
                  <a:pt x="242395" y="48164"/>
                </a:lnTo>
                <a:lnTo>
                  <a:pt x="247481" y="69671"/>
                </a:lnTo>
                <a:lnTo>
                  <a:pt x="249088" y="98298"/>
                </a:lnTo>
                <a:lnTo>
                  <a:pt x="249056" y="101854"/>
                </a:lnTo>
                <a:lnTo>
                  <a:pt x="247433" y="129825"/>
                </a:lnTo>
                <a:lnTo>
                  <a:pt x="242204" y="151257"/>
                </a:lnTo>
                <a:lnTo>
                  <a:pt x="233475" y="164115"/>
                </a:lnTo>
                <a:lnTo>
                  <a:pt x="221234" y="168402"/>
                </a:lnTo>
                <a:lnTo>
                  <a:pt x="274522" y="168402"/>
                </a:lnTo>
                <a:lnTo>
                  <a:pt x="279941" y="158448"/>
                </a:lnTo>
                <a:lnTo>
                  <a:pt x="285575" y="141160"/>
                </a:lnTo>
                <a:lnTo>
                  <a:pt x="288946" y="121110"/>
                </a:lnTo>
                <a:lnTo>
                  <a:pt x="290068" y="98298"/>
                </a:lnTo>
                <a:lnTo>
                  <a:pt x="285924" y="55366"/>
                </a:lnTo>
                <a:lnTo>
                  <a:pt x="276047" y="30987"/>
                </a:lnTo>
                <a:close/>
              </a:path>
              <a:path w="598170" h="199389">
                <a:moveTo>
                  <a:pt x="442468" y="163957"/>
                </a:moveTo>
                <a:lnTo>
                  <a:pt x="322325" y="163957"/>
                </a:lnTo>
                <a:lnTo>
                  <a:pt x="322325" y="195834"/>
                </a:lnTo>
                <a:lnTo>
                  <a:pt x="442468" y="195834"/>
                </a:lnTo>
                <a:lnTo>
                  <a:pt x="442468" y="163957"/>
                </a:lnTo>
                <a:close/>
              </a:path>
              <a:path w="598170" h="199389">
                <a:moveTo>
                  <a:pt x="402590" y="40767"/>
                </a:moveTo>
                <a:lnTo>
                  <a:pt x="362458" y="40767"/>
                </a:lnTo>
                <a:lnTo>
                  <a:pt x="362458" y="163957"/>
                </a:lnTo>
                <a:lnTo>
                  <a:pt x="402590" y="163957"/>
                </a:lnTo>
                <a:lnTo>
                  <a:pt x="402590" y="40767"/>
                </a:lnTo>
                <a:close/>
              </a:path>
              <a:path w="598170" h="199389">
                <a:moveTo>
                  <a:pt x="402590" y="0"/>
                </a:moveTo>
                <a:lnTo>
                  <a:pt x="321183" y="17145"/>
                </a:lnTo>
                <a:lnTo>
                  <a:pt x="321183" y="50037"/>
                </a:lnTo>
                <a:lnTo>
                  <a:pt x="362458" y="40767"/>
                </a:lnTo>
                <a:lnTo>
                  <a:pt x="402590" y="40767"/>
                </a:lnTo>
                <a:lnTo>
                  <a:pt x="402590" y="0"/>
                </a:lnTo>
                <a:close/>
              </a:path>
              <a:path w="598170" h="199389">
                <a:moveTo>
                  <a:pt x="478282" y="156083"/>
                </a:moveTo>
                <a:lnTo>
                  <a:pt x="478282" y="190881"/>
                </a:lnTo>
                <a:lnTo>
                  <a:pt x="487947" y="194548"/>
                </a:lnTo>
                <a:lnTo>
                  <a:pt x="498840" y="197167"/>
                </a:lnTo>
                <a:lnTo>
                  <a:pt x="510946" y="198739"/>
                </a:lnTo>
                <a:lnTo>
                  <a:pt x="524256" y="199262"/>
                </a:lnTo>
                <a:lnTo>
                  <a:pt x="540091" y="198145"/>
                </a:lnTo>
                <a:lnTo>
                  <a:pt x="577596" y="181483"/>
                </a:lnTo>
                <a:lnTo>
                  <a:pt x="588301" y="168402"/>
                </a:lnTo>
                <a:lnTo>
                  <a:pt x="520065" y="168402"/>
                </a:lnTo>
                <a:lnTo>
                  <a:pt x="509250" y="167638"/>
                </a:lnTo>
                <a:lnTo>
                  <a:pt x="498697" y="165338"/>
                </a:lnTo>
                <a:lnTo>
                  <a:pt x="488382" y="161490"/>
                </a:lnTo>
                <a:lnTo>
                  <a:pt x="478282" y="156083"/>
                </a:lnTo>
                <a:close/>
              </a:path>
              <a:path w="598170" h="199389">
                <a:moveTo>
                  <a:pt x="592133" y="107442"/>
                </a:moveTo>
                <a:lnTo>
                  <a:pt x="515366" y="107442"/>
                </a:lnTo>
                <a:lnTo>
                  <a:pt x="533515" y="109299"/>
                </a:lnTo>
                <a:lnTo>
                  <a:pt x="546449" y="114871"/>
                </a:lnTo>
                <a:lnTo>
                  <a:pt x="554192" y="124158"/>
                </a:lnTo>
                <a:lnTo>
                  <a:pt x="556768" y="137160"/>
                </a:lnTo>
                <a:lnTo>
                  <a:pt x="556768" y="146938"/>
                </a:lnTo>
                <a:lnTo>
                  <a:pt x="520065" y="168402"/>
                </a:lnTo>
                <a:lnTo>
                  <a:pt x="588301" y="168402"/>
                </a:lnTo>
                <a:lnTo>
                  <a:pt x="592629" y="160702"/>
                </a:lnTo>
                <a:lnTo>
                  <a:pt x="596401" y="147996"/>
                </a:lnTo>
                <a:lnTo>
                  <a:pt x="597662" y="133731"/>
                </a:lnTo>
                <a:lnTo>
                  <a:pt x="596590" y="121015"/>
                </a:lnTo>
                <a:lnTo>
                  <a:pt x="593375" y="109728"/>
                </a:lnTo>
                <a:lnTo>
                  <a:pt x="592133" y="107442"/>
                </a:lnTo>
                <a:close/>
              </a:path>
              <a:path w="598170" h="199389">
                <a:moveTo>
                  <a:pt x="588899" y="3429"/>
                </a:moveTo>
                <a:lnTo>
                  <a:pt x="483870" y="3429"/>
                </a:lnTo>
                <a:lnTo>
                  <a:pt x="483870" y="109600"/>
                </a:lnTo>
                <a:lnTo>
                  <a:pt x="492988" y="108620"/>
                </a:lnTo>
                <a:lnTo>
                  <a:pt x="501284" y="107950"/>
                </a:lnTo>
                <a:lnTo>
                  <a:pt x="508748" y="107565"/>
                </a:lnTo>
                <a:lnTo>
                  <a:pt x="515366" y="107442"/>
                </a:lnTo>
                <a:lnTo>
                  <a:pt x="592133" y="107442"/>
                </a:lnTo>
                <a:lnTo>
                  <a:pt x="588017" y="99869"/>
                </a:lnTo>
                <a:lnTo>
                  <a:pt x="548155" y="77027"/>
                </a:lnTo>
                <a:lnTo>
                  <a:pt x="547213" y="76962"/>
                </a:lnTo>
                <a:lnTo>
                  <a:pt x="518413" y="76962"/>
                </a:lnTo>
                <a:lnTo>
                  <a:pt x="518413" y="36449"/>
                </a:lnTo>
                <a:lnTo>
                  <a:pt x="588899" y="36449"/>
                </a:lnTo>
                <a:lnTo>
                  <a:pt x="588899" y="3429"/>
                </a:lnTo>
                <a:close/>
              </a:path>
              <a:path w="598170" h="199389">
                <a:moveTo>
                  <a:pt x="534416" y="76073"/>
                </a:moveTo>
                <a:lnTo>
                  <a:pt x="528574" y="76073"/>
                </a:lnTo>
                <a:lnTo>
                  <a:pt x="523240" y="76327"/>
                </a:lnTo>
                <a:lnTo>
                  <a:pt x="518413" y="76962"/>
                </a:lnTo>
                <a:lnTo>
                  <a:pt x="547213" y="76962"/>
                </a:lnTo>
                <a:lnTo>
                  <a:pt x="534416" y="76073"/>
                </a:lnTo>
                <a:close/>
              </a:path>
            </a:pathLst>
          </a:custGeom>
          <a:solidFill>
            <a:srgbClr val="585858"/>
          </a:solidFill>
        </p:spPr>
        <p:txBody>
          <a:bodyPr wrap="square" lIns="0" tIns="0" rIns="0" bIns="0" rtlCol="0"/>
          <a:lstStyle/>
          <a:p>
            <a:endParaRPr/>
          </a:p>
        </p:txBody>
      </p:sp>
      <p:sp>
        <p:nvSpPr>
          <p:cNvPr id="17" name="object 15"/>
          <p:cNvSpPr/>
          <p:nvPr/>
        </p:nvSpPr>
        <p:spPr>
          <a:xfrm>
            <a:off x="7125339" y="4735979"/>
            <a:ext cx="604520" cy="199390"/>
          </a:xfrm>
          <a:custGeom>
            <a:avLst/>
            <a:gdLst/>
            <a:ahLst/>
            <a:cxnLst/>
            <a:rect l="l" t="t" r="r" b="b"/>
            <a:pathLst>
              <a:path w="604520" h="199389">
                <a:moveTo>
                  <a:pt x="123264" y="32385"/>
                </a:moveTo>
                <a:lnTo>
                  <a:pt x="57150" y="32385"/>
                </a:lnTo>
                <a:lnTo>
                  <a:pt x="70058" y="34099"/>
                </a:lnTo>
                <a:lnTo>
                  <a:pt x="79263" y="39243"/>
                </a:lnTo>
                <a:lnTo>
                  <a:pt x="84778" y="47815"/>
                </a:lnTo>
                <a:lnTo>
                  <a:pt x="86614" y="59817"/>
                </a:lnTo>
                <a:lnTo>
                  <a:pt x="86614" y="67945"/>
                </a:lnTo>
                <a:lnTo>
                  <a:pt x="63396" y="103278"/>
                </a:lnTo>
                <a:lnTo>
                  <a:pt x="0" y="164338"/>
                </a:lnTo>
                <a:lnTo>
                  <a:pt x="0" y="195834"/>
                </a:lnTo>
                <a:lnTo>
                  <a:pt x="125602" y="195834"/>
                </a:lnTo>
                <a:lnTo>
                  <a:pt x="125602" y="162433"/>
                </a:lnTo>
                <a:lnTo>
                  <a:pt x="46100" y="162433"/>
                </a:lnTo>
                <a:lnTo>
                  <a:pt x="46100" y="161671"/>
                </a:lnTo>
                <a:lnTo>
                  <a:pt x="86233" y="125603"/>
                </a:lnTo>
                <a:lnTo>
                  <a:pt x="117042" y="89284"/>
                </a:lnTo>
                <a:lnTo>
                  <a:pt x="127254" y="54737"/>
                </a:lnTo>
                <a:lnTo>
                  <a:pt x="126226" y="42644"/>
                </a:lnTo>
                <a:lnTo>
                  <a:pt x="123264" y="32385"/>
                </a:lnTo>
                <a:close/>
              </a:path>
              <a:path w="604520" h="199389">
                <a:moveTo>
                  <a:pt x="65532" y="127"/>
                </a:moveTo>
                <a:lnTo>
                  <a:pt x="50224" y="1150"/>
                </a:lnTo>
                <a:lnTo>
                  <a:pt x="35750" y="4222"/>
                </a:lnTo>
                <a:lnTo>
                  <a:pt x="22133" y="9342"/>
                </a:lnTo>
                <a:lnTo>
                  <a:pt x="9398" y="16510"/>
                </a:lnTo>
                <a:lnTo>
                  <a:pt x="9398" y="52197"/>
                </a:lnTo>
                <a:lnTo>
                  <a:pt x="21038" y="43529"/>
                </a:lnTo>
                <a:lnTo>
                  <a:pt x="32893" y="37337"/>
                </a:lnTo>
                <a:lnTo>
                  <a:pt x="44938" y="33623"/>
                </a:lnTo>
                <a:lnTo>
                  <a:pt x="57150" y="32385"/>
                </a:lnTo>
                <a:lnTo>
                  <a:pt x="123264" y="32385"/>
                </a:lnTo>
                <a:lnTo>
                  <a:pt x="123126" y="31908"/>
                </a:lnTo>
                <a:lnTo>
                  <a:pt x="91027" y="3746"/>
                </a:lnTo>
                <a:lnTo>
                  <a:pt x="79005" y="1031"/>
                </a:lnTo>
                <a:lnTo>
                  <a:pt x="65532" y="127"/>
                </a:lnTo>
                <a:close/>
              </a:path>
              <a:path w="604520" h="199389">
                <a:moveTo>
                  <a:pt x="223774" y="127"/>
                </a:moveTo>
                <a:lnTo>
                  <a:pt x="180750" y="14968"/>
                </a:lnTo>
                <a:lnTo>
                  <a:pt x="156733" y="58753"/>
                </a:lnTo>
                <a:lnTo>
                  <a:pt x="152146" y="102870"/>
                </a:lnTo>
                <a:lnTo>
                  <a:pt x="156384" y="145041"/>
                </a:lnTo>
                <a:lnTo>
                  <a:pt x="169100" y="175164"/>
                </a:lnTo>
                <a:lnTo>
                  <a:pt x="190293" y="193238"/>
                </a:lnTo>
                <a:lnTo>
                  <a:pt x="219964" y="199263"/>
                </a:lnTo>
                <a:lnTo>
                  <a:pt x="236011" y="197619"/>
                </a:lnTo>
                <a:lnTo>
                  <a:pt x="250047" y="192690"/>
                </a:lnTo>
                <a:lnTo>
                  <a:pt x="262058" y="184475"/>
                </a:lnTo>
                <a:lnTo>
                  <a:pt x="272034" y="172974"/>
                </a:lnTo>
                <a:lnTo>
                  <a:pt x="274522" y="168402"/>
                </a:lnTo>
                <a:lnTo>
                  <a:pt x="221234" y="168402"/>
                </a:lnTo>
                <a:lnTo>
                  <a:pt x="208805" y="164236"/>
                </a:lnTo>
                <a:lnTo>
                  <a:pt x="199913" y="151749"/>
                </a:lnTo>
                <a:lnTo>
                  <a:pt x="194569" y="130950"/>
                </a:lnTo>
                <a:lnTo>
                  <a:pt x="192848" y="102870"/>
                </a:lnTo>
                <a:lnTo>
                  <a:pt x="192906" y="99822"/>
                </a:lnTo>
                <a:lnTo>
                  <a:pt x="194617" y="70850"/>
                </a:lnTo>
                <a:lnTo>
                  <a:pt x="200104" y="48704"/>
                </a:lnTo>
                <a:lnTo>
                  <a:pt x="209234" y="35417"/>
                </a:lnTo>
                <a:lnTo>
                  <a:pt x="221996" y="30988"/>
                </a:lnTo>
                <a:lnTo>
                  <a:pt x="276047" y="30988"/>
                </a:lnTo>
                <a:lnTo>
                  <a:pt x="273494" y="24685"/>
                </a:lnTo>
                <a:lnTo>
                  <a:pt x="252777" y="6268"/>
                </a:lnTo>
                <a:lnTo>
                  <a:pt x="223774" y="127"/>
                </a:lnTo>
                <a:close/>
              </a:path>
              <a:path w="604520" h="199389">
                <a:moveTo>
                  <a:pt x="276047" y="30988"/>
                </a:moveTo>
                <a:lnTo>
                  <a:pt x="221996" y="30988"/>
                </a:lnTo>
                <a:lnTo>
                  <a:pt x="233904" y="35296"/>
                </a:lnTo>
                <a:lnTo>
                  <a:pt x="242395" y="48212"/>
                </a:lnTo>
                <a:lnTo>
                  <a:pt x="247481" y="69724"/>
                </a:lnTo>
                <a:lnTo>
                  <a:pt x="249088" y="98298"/>
                </a:lnTo>
                <a:lnTo>
                  <a:pt x="249056" y="101854"/>
                </a:lnTo>
                <a:lnTo>
                  <a:pt x="247433" y="129825"/>
                </a:lnTo>
                <a:lnTo>
                  <a:pt x="242204" y="151256"/>
                </a:lnTo>
                <a:lnTo>
                  <a:pt x="233475" y="164115"/>
                </a:lnTo>
                <a:lnTo>
                  <a:pt x="221234" y="168402"/>
                </a:lnTo>
                <a:lnTo>
                  <a:pt x="274522" y="168402"/>
                </a:lnTo>
                <a:lnTo>
                  <a:pt x="279941" y="158448"/>
                </a:lnTo>
                <a:lnTo>
                  <a:pt x="285575" y="141160"/>
                </a:lnTo>
                <a:lnTo>
                  <a:pt x="288946" y="121110"/>
                </a:lnTo>
                <a:lnTo>
                  <a:pt x="290068" y="98298"/>
                </a:lnTo>
                <a:lnTo>
                  <a:pt x="285924" y="55366"/>
                </a:lnTo>
                <a:lnTo>
                  <a:pt x="276047" y="30988"/>
                </a:lnTo>
                <a:close/>
              </a:path>
              <a:path w="604520" h="199389">
                <a:moveTo>
                  <a:pt x="442468" y="163957"/>
                </a:moveTo>
                <a:lnTo>
                  <a:pt x="322325" y="163957"/>
                </a:lnTo>
                <a:lnTo>
                  <a:pt x="322325" y="195834"/>
                </a:lnTo>
                <a:lnTo>
                  <a:pt x="442468" y="195834"/>
                </a:lnTo>
                <a:lnTo>
                  <a:pt x="442468" y="163957"/>
                </a:lnTo>
                <a:close/>
              </a:path>
              <a:path w="604520" h="199389">
                <a:moveTo>
                  <a:pt x="402590" y="40767"/>
                </a:moveTo>
                <a:lnTo>
                  <a:pt x="362458" y="40767"/>
                </a:lnTo>
                <a:lnTo>
                  <a:pt x="362458" y="163957"/>
                </a:lnTo>
                <a:lnTo>
                  <a:pt x="402590" y="163957"/>
                </a:lnTo>
                <a:lnTo>
                  <a:pt x="402590" y="40767"/>
                </a:lnTo>
                <a:close/>
              </a:path>
              <a:path w="604520" h="199389">
                <a:moveTo>
                  <a:pt x="402590" y="0"/>
                </a:moveTo>
                <a:lnTo>
                  <a:pt x="321183" y="17145"/>
                </a:lnTo>
                <a:lnTo>
                  <a:pt x="321183" y="50165"/>
                </a:lnTo>
                <a:lnTo>
                  <a:pt x="362458" y="40767"/>
                </a:lnTo>
                <a:lnTo>
                  <a:pt x="402590" y="40767"/>
                </a:lnTo>
                <a:lnTo>
                  <a:pt x="402590" y="0"/>
                </a:lnTo>
                <a:close/>
              </a:path>
              <a:path w="604520" h="199389">
                <a:moveTo>
                  <a:pt x="556387" y="127"/>
                </a:moveTo>
                <a:lnTo>
                  <a:pt x="505416" y="17325"/>
                </a:lnTo>
                <a:lnTo>
                  <a:pt x="475741" y="65786"/>
                </a:lnTo>
                <a:lnTo>
                  <a:pt x="470137" y="108188"/>
                </a:lnTo>
                <a:lnTo>
                  <a:pt x="470084" y="110998"/>
                </a:lnTo>
                <a:lnTo>
                  <a:pt x="471142" y="129649"/>
                </a:lnTo>
                <a:lnTo>
                  <a:pt x="487680" y="175387"/>
                </a:lnTo>
                <a:lnTo>
                  <a:pt x="522755" y="197764"/>
                </a:lnTo>
                <a:lnTo>
                  <a:pt x="538352" y="199263"/>
                </a:lnTo>
                <a:lnTo>
                  <a:pt x="552092" y="198074"/>
                </a:lnTo>
                <a:lnTo>
                  <a:pt x="593744" y="170193"/>
                </a:lnTo>
                <a:lnTo>
                  <a:pt x="594655" y="168402"/>
                </a:lnTo>
                <a:lnTo>
                  <a:pt x="530225" y="168402"/>
                </a:lnTo>
                <a:lnTo>
                  <a:pt x="523621" y="164973"/>
                </a:lnTo>
                <a:lnTo>
                  <a:pt x="511175" y="132588"/>
                </a:lnTo>
                <a:lnTo>
                  <a:pt x="511175" y="123952"/>
                </a:lnTo>
                <a:lnTo>
                  <a:pt x="513715" y="116713"/>
                </a:lnTo>
                <a:lnTo>
                  <a:pt x="518668" y="110998"/>
                </a:lnTo>
                <a:lnTo>
                  <a:pt x="523494" y="105283"/>
                </a:lnTo>
                <a:lnTo>
                  <a:pt x="529971" y="102489"/>
                </a:lnTo>
                <a:lnTo>
                  <a:pt x="598111" y="102489"/>
                </a:lnTo>
                <a:lnTo>
                  <a:pt x="596155" y="98006"/>
                </a:lnTo>
                <a:lnTo>
                  <a:pt x="593092" y="93599"/>
                </a:lnTo>
                <a:lnTo>
                  <a:pt x="509905" y="93599"/>
                </a:lnTo>
                <a:lnTo>
                  <a:pt x="510738" y="80408"/>
                </a:lnTo>
                <a:lnTo>
                  <a:pt x="530457" y="40792"/>
                </a:lnTo>
                <a:lnTo>
                  <a:pt x="558800" y="30988"/>
                </a:lnTo>
                <a:lnTo>
                  <a:pt x="590804" y="30988"/>
                </a:lnTo>
                <a:lnTo>
                  <a:pt x="590804" y="5334"/>
                </a:lnTo>
                <a:lnTo>
                  <a:pt x="583926" y="3073"/>
                </a:lnTo>
                <a:lnTo>
                  <a:pt x="575881" y="1444"/>
                </a:lnTo>
                <a:lnTo>
                  <a:pt x="566693" y="458"/>
                </a:lnTo>
                <a:lnTo>
                  <a:pt x="556387" y="127"/>
                </a:lnTo>
                <a:close/>
              </a:path>
              <a:path w="604520" h="199389">
                <a:moveTo>
                  <a:pt x="598111" y="102489"/>
                </a:moveTo>
                <a:lnTo>
                  <a:pt x="538099" y="102489"/>
                </a:lnTo>
                <a:lnTo>
                  <a:pt x="549767" y="104513"/>
                </a:lnTo>
                <a:lnTo>
                  <a:pt x="558101" y="110585"/>
                </a:lnTo>
                <a:lnTo>
                  <a:pt x="563102" y="120705"/>
                </a:lnTo>
                <a:lnTo>
                  <a:pt x="564769" y="134874"/>
                </a:lnTo>
                <a:lnTo>
                  <a:pt x="564769" y="144526"/>
                </a:lnTo>
                <a:lnTo>
                  <a:pt x="562356" y="152527"/>
                </a:lnTo>
                <a:lnTo>
                  <a:pt x="552958" y="165227"/>
                </a:lnTo>
                <a:lnTo>
                  <a:pt x="546481" y="168402"/>
                </a:lnTo>
                <a:lnTo>
                  <a:pt x="594655" y="168402"/>
                </a:lnTo>
                <a:lnTo>
                  <a:pt x="599535" y="158797"/>
                </a:lnTo>
                <a:lnTo>
                  <a:pt x="602992" y="146139"/>
                </a:lnTo>
                <a:lnTo>
                  <a:pt x="604139" y="132207"/>
                </a:lnTo>
                <a:lnTo>
                  <a:pt x="603255" y="119584"/>
                </a:lnTo>
                <a:lnTo>
                  <a:pt x="600598" y="108188"/>
                </a:lnTo>
                <a:lnTo>
                  <a:pt x="598111" y="102489"/>
                </a:lnTo>
                <a:close/>
              </a:path>
              <a:path w="604520" h="199389">
                <a:moveTo>
                  <a:pt x="551434" y="72517"/>
                </a:moveTo>
                <a:lnTo>
                  <a:pt x="538739" y="73828"/>
                </a:lnTo>
                <a:lnTo>
                  <a:pt x="527700" y="77771"/>
                </a:lnTo>
                <a:lnTo>
                  <a:pt x="518304" y="84357"/>
                </a:lnTo>
                <a:lnTo>
                  <a:pt x="510540" y="93599"/>
                </a:lnTo>
                <a:lnTo>
                  <a:pt x="593092" y="93599"/>
                </a:lnTo>
                <a:lnTo>
                  <a:pt x="551434" y="72517"/>
                </a:lnTo>
                <a:close/>
              </a:path>
              <a:path w="604520" h="199389">
                <a:moveTo>
                  <a:pt x="590804" y="30988"/>
                </a:moveTo>
                <a:lnTo>
                  <a:pt x="558800" y="30988"/>
                </a:lnTo>
                <a:lnTo>
                  <a:pt x="567301" y="31511"/>
                </a:lnTo>
                <a:lnTo>
                  <a:pt x="575468" y="33083"/>
                </a:lnTo>
                <a:lnTo>
                  <a:pt x="583303" y="35702"/>
                </a:lnTo>
                <a:lnTo>
                  <a:pt x="590804" y="39370"/>
                </a:lnTo>
                <a:lnTo>
                  <a:pt x="590804" y="30988"/>
                </a:lnTo>
                <a:close/>
              </a:path>
            </a:pathLst>
          </a:custGeom>
          <a:solidFill>
            <a:srgbClr val="585858"/>
          </a:solidFill>
        </p:spPr>
        <p:txBody>
          <a:bodyPr wrap="square" lIns="0" tIns="0" rIns="0" bIns="0" rtlCol="0"/>
          <a:lstStyle/>
          <a:p>
            <a:endParaRPr/>
          </a:p>
        </p:txBody>
      </p:sp>
      <p:sp>
        <p:nvSpPr>
          <p:cNvPr id="18" name="object 16"/>
          <p:cNvSpPr/>
          <p:nvPr/>
        </p:nvSpPr>
        <p:spPr>
          <a:xfrm>
            <a:off x="5818890" y="5072783"/>
            <a:ext cx="3181858" cy="198374"/>
          </a:xfrm>
          <a:prstGeom prst="rect">
            <a:avLst/>
          </a:prstGeom>
          <a:blipFill>
            <a:blip r:embed="rId11" cstate="print"/>
            <a:stretch>
              <a:fillRect/>
            </a:stretch>
          </a:blipFill>
        </p:spPr>
        <p:txBody>
          <a:bodyPr wrap="square" lIns="0" tIns="0" rIns="0" bIns="0" rtlCol="0"/>
          <a:lstStyle/>
          <a:p>
            <a:endParaRPr/>
          </a:p>
        </p:txBody>
      </p:sp>
      <p:sp>
        <p:nvSpPr>
          <p:cNvPr id="19" name="object 17"/>
          <p:cNvSpPr/>
          <p:nvPr/>
        </p:nvSpPr>
        <p:spPr>
          <a:xfrm>
            <a:off x="5821303" y="5364502"/>
            <a:ext cx="3033776" cy="198501"/>
          </a:xfrm>
          <a:prstGeom prst="rect">
            <a:avLst/>
          </a:prstGeom>
          <a:blipFill>
            <a:blip r:embed="rId12" cstate="print"/>
            <a:stretch>
              <a:fillRect/>
            </a:stretch>
          </a:blipFill>
        </p:spPr>
        <p:txBody>
          <a:bodyPr wrap="square" lIns="0" tIns="0" rIns="0" bIns="0" rtlCol="0"/>
          <a:lstStyle/>
          <a:p>
            <a:endParaRPr/>
          </a:p>
        </p:txBody>
      </p:sp>
      <p:sp>
        <p:nvSpPr>
          <p:cNvPr id="20" name="object 18"/>
          <p:cNvSpPr/>
          <p:nvPr/>
        </p:nvSpPr>
        <p:spPr>
          <a:xfrm>
            <a:off x="5821431" y="5658887"/>
            <a:ext cx="1400810" cy="198120"/>
          </a:xfrm>
          <a:custGeom>
            <a:avLst/>
            <a:gdLst/>
            <a:ahLst/>
            <a:cxnLst/>
            <a:rect l="l" t="t" r="r" b="b"/>
            <a:pathLst>
              <a:path w="1400809" h="198120">
                <a:moveTo>
                  <a:pt x="135000" y="147421"/>
                </a:moveTo>
                <a:lnTo>
                  <a:pt x="105283" y="147421"/>
                </a:lnTo>
                <a:lnTo>
                  <a:pt x="94855" y="159325"/>
                </a:lnTo>
                <a:lnTo>
                  <a:pt x="80532" y="169299"/>
                </a:lnTo>
                <a:lnTo>
                  <a:pt x="62331" y="177341"/>
                </a:lnTo>
                <a:lnTo>
                  <a:pt x="40259" y="183451"/>
                </a:lnTo>
                <a:lnTo>
                  <a:pt x="44450" y="187934"/>
                </a:lnTo>
                <a:lnTo>
                  <a:pt x="47751" y="192557"/>
                </a:lnTo>
                <a:lnTo>
                  <a:pt x="50037" y="197307"/>
                </a:lnTo>
                <a:lnTo>
                  <a:pt x="74634" y="188867"/>
                </a:lnTo>
                <a:lnTo>
                  <a:pt x="94694" y="178006"/>
                </a:lnTo>
                <a:lnTo>
                  <a:pt x="110206" y="164720"/>
                </a:lnTo>
                <a:lnTo>
                  <a:pt x="121158" y="149009"/>
                </a:lnTo>
                <a:lnTo>
                  <a:pt x="136495" y="149009"/>
                </a:lnTo>
                <a:lnTo>
                  <a:pt x="135000" y="147421"/>
                </a:lnTo>
                <a:close/>
              </a:path>
              <a:path w="1400809" h="198120">
                <a:moveTo>
                  <a:pt x="136495" y="149009"/>
                </a:moveTo>
                <a:lnTo>
                  <a:pt x="121158" y="149009"/>
                </a:lnTo>
                <a:lnTo>
                  <a:pt x="132280" y="164594"/>
                </a:lnTo>
                <a:lnTo>
                  <a:pt x="146796" y="177707"/>
                </a:lnTo>
                <a:lnTo>
                  <a:pt x="164717" y="188349"/>
                </a:lnTo>
                <a:lnTo>
                  <a:pt x="186054" y="196519"/>
                </a:lnTo>
                <a:lnTo>
                  <a:pt x="189102" y="192163"/>
                </a:lnTo>
                <a:lnTo>
                  <a:pt x="192912" y="187337"/>
                </a:lnTo>
                <a:lnTo>
                  <a:pt x="197358" y="182067"/>
                </a:lnTo>
                <a:lnTo>
                  <a:pt x="177809" y="177080"/>
                </a:lnTo>
                <a:lnTo>
                  <a:pt x="160893" y="169645"/>
                </a:lnTo>
                <a:lnTo>
                  <a:pt x="146619" y="159759"/>
                </a:lnTo>
                <a:lnTo>
                  <a:pt x="136495" y="149009"/>
                </a:lnTo>
                <a:close/>
              </a:path>
              <a:path w="1400809" h="198120">
                <a:moveTo>
                  <a:pt x="42533" y="118529"/>
                </a:moveTo>
                <a:lnTo>
                  <a:pt x="27686" y="118529"/>
                </a:lnTo>
                <a:lnTo>
                  <a:pt x="24501" y="137829"/>
                </a:lnTo>
                <a:lnTo>
                  <a:pt x="19161" y="154752"/>
                </a:lnTo>
                <a:lnTo>
                  <a:pt x="11701" y="169299"/>
                </a:lnTo>
                <a:lnTo>
                  <a:pt x="2159" y="181470"/>
                </a:lnTo>
                <a:lnTo>
                  <a:pt x="6476" y="185826"/>
                </a:lnTo>
                <a:lnTo>
                  <a:pt x="10033" y="190182"/>
                </a:lnTo>
                <a:lnTo>
                  <a:pt x="13080" y="194538"/>
                </a:lnTo>
                <a:lnTo>
                  <a:pt x="26582" y="176335"/>
                </a:lnTo>
                <a:lnTo>
                  <a:pt x="36226" y="153806"/>
                </a:lnTo>
                <a:lnTo>
                  <a:pt x="42013" y="126948"/>
                </a:lnTo>
                <a:lnTo>
                  <a:pt x="42533" y="118529"/>
                </a:lnTo>
                <a:close/>
              </a:path>
              <a:path w="1400809" h="198120">
                <a:moveTo>
                  <a:pt x="196723" y="134365"/>
                </a:moveTo>
                <a:lnTo>
                  <a:pt x="47498" y="134365"/>
                </a:lnTo>
                <a:lnTo>
                  <a:pt x="47498" y="147421"/>
                </a:lnTo>
                <a:lnTo>
                  <a:pt x="196723" y="147421"/>
                </a:lnTo>
                <a:lnTo>
                  <a:pt x="196723" y="134365"/>
                </a:lnTo>
                <a:close/>
              </a:path>
              <a:path w="1400809" h="198120">
                <a:moveTo>
                  <a:pt x="178942" y="92595"/>
                </a:moveTo>
                <a:lnTo>
                  <a:pt x="65532" y="92595"/>
                </a:lnTo>
                <a:lnTo>
                  <a:pt x="65532" y="134365"/>
                </a:lnTo>
                <a:lnTo>
                  <a:pt x="79628" y="134365"/>
                </a:lnTo>
                <a:lnTo>
                  <a:pt x="79628" y="100114"/>
                </a:lnTo>
                <a:lnTo>
                  <a:pt x="178942" y="100114"/>
                </a:lnTo>
                <a:lnTo>
                  <a:pt x="178942" y="92595"/>
                </a:lnTo>
                <a:close/>
              </a:path>
              <a:path w="1400809" h="198120">
                <a:moveTo>
                  <a:pt x="129286" y="100114"/>
                </a:moveTo>
                <a:lnTo>
                  <a:pt x="115188" y="100114"/>
                </a:lnTo>
                <a:lnTo>
                  <a:pt x="114877" y="110125"/>
                </a:lnTo>
                <a:lnTo>
                  <a:pt x="114125" y="119168"/>
                </a:lnTo>
                <a:lnTo>
                  <a:pt x="112920" y="127247"/>
                </a:lnTo>
                <a:lnTo>
                  <a:pt x="111251" y="134365"/>
                </a:lnTo>
                <a:lnTo>
                  <a:pt x="126111" y="134365"/>
                </a:lnTo>
                <a:lnTo>
                  <a:pt x="127455" y="126948"/>
                </a:lnTo>
                <a:lnTo>
                  <a:pt x="128377" y="119168"/>
                </a:lnTo>
                <a:lnTo>
                  <a:pt x="129006" y="110125"/>
                </a:lnTo>
                <a:lnTo>
                  <a:pt x="129286" y="100114"/>
                </a:lnTo>
                <a:close/>
              </a:path>
              <a:path w="1400809" h="198120">
                <a:moveTo>
                  <a:pt x="178942" y="100114"/>
                </a:moveTo>
                <a:lnTo>
                  <a:pt x="164846" y="100114"/>
                </a:lnTo>
                <a:lnTo>
                  <a:pt x="164846" y="134365"/>
                </a:lnTo>
                <a:lnTo>
                  <a:pt x="178942" y="134365"/>
                </a:lnTo>
                <a:lnTo>
                  <a:pt x="178942" y="100114"/>
                </a:lnTo>
                <a:close/>
              </a:path>
              <a:path w="1400809" h="198120">
                <a:moveTo>
                  <a:pt x="193421" y="24765"/>
                </a:moveTo>
                <a:lnTo>
                  <a:pt x="29083" y="24765"/>
                </a:lnTo>
                <a:lnTo>
                  <a:pt x="29083" y="101307"/>
                </a:lnTo>
                <a:lnTo>
                  <a:pt x="22252" y="105238"/>
                </a:lnTo>
                <a:lnTo>
                  <a:pt x="15112" y="109123"/>
                </a:lnTo>
                <a:lnTo>
                  <a:pt x="7687" y="112957"/>
                </a:lnTo>
                <a:lnTo>
                  <a:pt x="0" y="116738"/>
                </a:lnTo>
                <a:lnTo>
                  <a:pt x="3810" y="133375"/>
                </a:lnTo>
                <a:lnTo>
                  <a:pt x="27686" y="118529"/>
                </a:lnTo>
                <a:lnTo>
                  <a:pt x="42533" y="118529"/>
                </a:lnTo>
                <a:lnTo>
                  <a:pt x="43860" y="97078"/>
                </a:lnTo>
                <a:lnTo>
                  <a:pt x="43941" y="38100"/>
                </a:lnTo>
                <a:lnTo>
                  <a:pt x="193421" y="38100"/>
                </a:lnTo>
                <a:lnTo>
                  <a:pt x="193421" y="24765"/>
                </a:lnTo>
                <a:close/>
              </a:path>
              <a:path w="1400809" h="198120">
                <a:moveTo>
                  <a:pt x="89535" y="41528"/>
                </a:moveTo>
                <a:lnTo>
                  <a:pt x="80698" y="55154"/>
                </a:lnTo>
                <a:lnTo>
                  <a:pt x="70754" y="67662"/>
                </a:lnTo>
                <a:lnTo>
                  <a:pt x="59691" y="79080"/>
                </a:lnTo>
                <a:lnTo>
                  <a:pt x="47498" y="89433"/>
                </a:lnTo>
                <a:lnTo>
                  <a:pt x="51435" y="93129"/>
                </a:lnTo>
                <a:lnTo>
                  <a:pt x="54863" y="96418"/>
                </a:lnTo>
                <a:lnTo>
                  <a:pt x="57785" y="99326"/>
                </a:lnTo>
                <a:lnTo>
                  <a:pt x="60451" y="97078"/>
                </a:lnTo>
                <a:lnTo>
                  <a:pt x="65532" y="92595"/>
                </a:lnTo>
                <a:lnTo>
                  <a:pt x="178942" y="92595"/>
                </a:lnTo>
                <a:lnTo>
                  <a:pt x="178942" y="86994"/>
                </a:lnTo>
                <a:lnTo>
                  <a:pt x="71120" y="86994"/>
                </a:lnTo>
                <a:lnTo>
                  <a:pt x="77342" y="81153"/>
                </a:lnTo>
                <a:lnTo>
                  <a:pt x="82930" y="74929"/>
                </a:lnTo>
                <a:lnTo>
                  <a:pt x="87884" y="68706"/>
                </a:lnTo>
                <a:lnTo>
                  <a:pt x="161364" y="68706"/>
                </a:lnTo>
                <a:lnTo>
                  <a:pt x="161798" y="68199"/>
                </a:lnTo>
                <a:lnTo>
                  <a:pt x="161798" y="55625"/>
                </a:lnTo>
                <a:lnTo>
                  <a:pt x="97662" y="55625"/>
                </a:lnTo>
                <a:lnTo>
                  <a:pt x="99695" y="52578"/>
                </a:lnTo>
                <a:lnTo>
                  <a:pt x="101726" y="49403"/>
                </a:lnTo>
                <a:lnTo>
                  <a:pt x="103759" y="46100"/>
                </a:lnTo>
                <a:lnTo>
                  <a:pt x="89535" y="41528"/>
                </a:lnTo>
                <a:close/>
              </a:path>
              <a:path w="1400809" h="198120">
                <a:moveTo>
                  <a:pt x="15494" y="44450"/>
                </a:moveTo>
                <a:lnTo>
                  <a:pt x="2539" y="48513"/>
                </a:lnTo>
                <a:lnTo>
                  <a:pt x="4776" y="56465"/>
                </a:lnTo>
                <a:lnTo>
                  <a:pt x="7096" y="65643"/>
                </a:lnTo>
                <a:lnTo>
                  <a:pt x="9487" y="76035"/>
                </a:lnTo>
                <a:lnTo>
                  <a:pt x="11937" y="87629"/>
                </a:lnTo>
                <a:lnTo>
                  <a:pt x="26162" y="83438"/>
                </a:lnTo>
                <a:lnTo>
                  <a:pt x="23709" y="73578"/>
                </a:lnTo>
                <a:lnTo>
                  <a:pt x="21113" y="63801"/>
                </a:lnTo>
                <a:lnTo>
                  <a:pt x="18375" y="54096"/>
                </a:lnTo>
                <a:lnTo>
                  <a:pt x="15494" y="44450"/>
                </a:lnTo>
                <a:close/>
              </a:path>
              <a:path w="1400809" h="198120">
                <a:moveTo>
                  <a:pt x="161364" y="68706"/>
                </a:moveTo>
                <a:lnTo>
                  <a:pt x="144145" y="68706"/>
                </a:lnTo>
                <a:lnTo>
                  <a:pt x="140208" y="73787"/>
                </a:lnTo>
                <a:lnTo>
                  <a:pt x="135127" y="79882"/>
                </a:lnTo>
                <a:lnTo>
                  <a:pt x="129032" y="86994"/>
                </a:lnTo>
                <a:lnTo>
                  <a:pt x="145541" y="86994"/>
                </a:lnTo>
                <a:lnTo>
                  <a:pt x="151129" y="80644"/>
                </a:lnTo>
                <a:lnTo>
                  <a:pt x="161364" y="68706"/>
                </a:lnTo>
                <a:close/>
              </a:path>
              <a:path w="1400809" h="198120">
                <a:moveTo>
                  <a:pt x="108076" y="0"/>
                </a:moveTo>
                <a:lnTo>
                  <a:pt x="94996" y="7493"/>
                </a:lnTo>
                <a:lnTo>
                  <a:pt x="99567" y="13588"/>
                </a:lnTo>
                <a:lnTo>
                  <a:pt x="103504" y="19303"/>
                </a:lnTo>
                <a:lnTo>
                  <a:pt x="106934" y="24765"/>
                </a:lnTo>
                <a:lnTo>
                  <a:pt x="114808" y="24765"/>
                </a:lnTo>
                <a:lnTo>
                  <a:pt x="122554" y="19938"/>
                </a:lnTo>
                <a:lnTo>
                  <a:pt x="118617" y="13588"/>
                </a:lnTo>
                <a:lnTo>
                  <a:pt x="113791" y="6984"/>
                </a:lnTo>
                <a:lnTo>
                  <a:pt x="108076" y="0"/>
                </a:lnTo>
                <a:close/>
              </a:path>
              <a:path w="1400809" h="198120">
                <a:moveTo>
                  <a:pt x="244855" y="141782"/>
                </a:moveTo>
                <a:lnTo>
                  <a:pt x="231648" y="141782"/>
                </a:lnTo>
                <a:lnTo>
                  <a:pt x="225678" y="144157"/>
                </a:lnTo>
                <a:lnTo>
                  <a:pt x="215264" y="153657"/>
                </a:lnTo>
                <a:lnTo>
                  <a:pt x="212831" y="159448"/>
                </a:lnTo>
                <a:lnTo>
                  <a:pt x="212776" y="174345"/>
                </a:lnTo>
                <a:lnTo>
                  <a:pt x="215137" y="180212"/>
                </a:lnTo>
                <a:lnTo>
                  <a:pt x="225044" y="189852"/>
                </a:lnTo>
                <a:lnTo>
                  <a:pt x="230886" y="192252"/>
                </a:lnTo>
                <a:lnTo>
                  <a:pt x="244475" y="192252"/>
                </a:lnTo>
                <a:lnTo>
                  <a:pt x="250189" y="189903"/>
                </a:lnTo>
                <a:lnTo>
                  <a:pt x="259841" y="180466"/>
                </a:lnTo>
                <a:lnTo>
                  <a:pt x="260888" y="177812"/>
                </a:lnTo>
                <a:lnTo>
                  <a:pt x="235585" y="177812"/>
                </a:lnTo>
                <a:lnTo>
                  <a:pt x="233045" y="176885"/>
                </a:lnTo>
                <a:lnTo>
                  <a:pt x="228219" y="173189"/>
                </a:lnTo>
                <a:lnTo>
                  <a:pt x="227075" y="170649"/>
                </a:lnTo>
                <a:lnTo>
                  <a:pt x="227075" y="164122"/>
                </a:lnTo>
                <a:lnTo>
                  <a:pt x="228091" y="161467"/>
                </a:lnTo>
                <a:lnTo>
                  <a:pt x="232155" y="157441"/>
                </a:lnTo>
                <a:lnTo>
                  <a:pt x="234569" y="156425"/>
                </a:lnTo>
                <a:lnTo>
                  <a:pt x="260793" y="156425"/>
                </a:lnTo>
                <a:lnTo>
                  <a:pt x="259969" y="154317"/>
                </a:lnTo>
                <a:lnTo>
                  <a:pt x="255142" y="149301"/>
                </a:lnTo>
                <a:lnTo>
                  <a:pt x="250444" y="144297"/>
                </a:lnTo>
                <a:lnTo>
                  <a:pt x="244855" y="141782"/>
                </a:lnTo>
                <a:close/>
              </a:path>
              <a:path w="1400809" h="198120">
                <a:moveTo>
                  <a:pt x="260793" y="156425"/>
                </a:moveTo>
                <a:lnTo>
                  <a:pt x="240537" y="156425"/>
                </a:lnTo>
                <a:lnTo>
                  <a:pt x="243077" y="157441"/>
                </a:lnTo>
                <a:lnTo>
                  <a:pt x="245110" y="159448"/>
                </a:lnTo>
                <a:lnTo>
                  <a:pt x="247269" y="161467"/>
                </a:lnTo>
                <a:lnTo>
                  <a:pt x="248275" y="164122"/>
                </a:lnTo>
                <a:lnTo>
                  <a:pt x="248243" y="170649"/>
                </a:lnTo>
                <a:lnTo>
                  <a:pt x="247269" y="173024"/>
                </a:lnTo>
                <a:lnTo>
                  <a:pt x="242950" y="176847"/>
                </a:lnTo>
                <a:lnTo>
                  <a:pt x="240537" y="177812"/>
                </a:lnTo>
                <a:lnTo>
                  <a:pt x="260888" y="177812"/>
                </a:lnTo>
                <a:lnTo>
                  <a:pt x="262254" y="174345"/>
                </a:lnTo>
                <a:lnTo>
                  <a:pt x="262254" y="160159"/>
                </a:lnTo>
                <a:lnTo>
                  <a:pt x="260793" y="156425"/>
                </a:lnTo>
                <a:close/>
              </a:path>
              <a:path w="1400809" h="198120">
                <a:moveTo>
                  <a:pt x="514425" y="77597"/>
                </a:moveTo>
                <a:lnTo>
                  <a:pt x="499363" y="77597"/>
                </a:lnTo>
                <a:lnTo>
                  <a:pt x="504102" y="96367"/>
                </a:lnTo>
                <a:lnTo>
                  <a:pt x="510317" y="113755"/>
                </a:lnTo>
                <a:lnTo>
                  <a:pt x="518009" y="129755"/>
                </a:lnTo>
                <a:lnTo>
                  <a:pt x="527176" y="144360"/>
                </a:lnTo>
                <a:lnTo>
                  <a:pt x="514677" y="155636"/>
                </a:lnTo>
                <a:lnTo>
                  <a:pt x="500427" y="165709"/>
                </a:lnTo>
                <a:lnTo>
                  <a:pt x="484439" y="174582"/>
                </a:lnTo>
                <a:lnTo>
                  <a:pt x="466725" y="182257"/>
                </a:lnTo>
                <a:lnTo>
                  <a:pt x="470788" y="185953"/>
                </a:lnTo>
                <a:lnTo>
                  <a:pt x="474599" y="190703"/>
                </a:lnTo>
                <a:lnTo>
                  <a:pt x="478282" y="196519"/>
                </a:lnTo>
                <a:lnTo>
                  <a:pt x="495377" y="188347"/>
                </a:lnTo>
                <a:lnTo>
                  <a:pt x="511032" y="179073"/>
                </a:lnTo>
                <a:lnTo>
                  <a:pt x="525234" y="168698"/>
                </a:lnTo>
                <a:lnTo>
                  <a:pt x="537972" y="157225"/>
                </a:lnTo>
                <a:lnTo>
                  <a:pt x="563443" y="157225"/>
                </a:lnTo>
                <a:lnTo>
                  <a:pt x="560058" y="154820"/>
                </a:lnTo>
                <a:lnTo>
                  <a:pt x="548894" y="144653"/>
                </a:lnTo>
                <a:lnTo>
                  <a:pt x="557078" y="131787"/>
                </a:lnTo>
                <a:lnTo>
                  <a:pt x="538226" y="131787"/>
                </a:lnTo>
                <a:lnTo>
                  <a:pt x="528339" y="115629"/>
                </a:lnTo>
                <a:lnTo>
                  <a:pt x="520382" y="97453"/>
                </a:lnTo>
                <a:lnTo>
                  <a:pt x="514425" y="77597"/>
                </a:lnTo>
                <a:close/>
              </a:path>
              <a:path w="1400809" h="198120">
                <a:moveTo>
                  <a:pt x="563443" y="157225"/>
                </a:moveTo>
                <a:lnTo>
                  <a:pt x="537972" y="157225"/>
                </a:lnTo>
                <a:lnTo>
                  <a:pt x="549140" y="167834"/>
                </a:lnTo>
                <a:lnTo>
                  <a:pt x="561689" y="177488"/>
                </a:lnTo>
                <a:lnTo>
                  <a:pt x="575619" y="186190"/>
                </a:lnTo>
                <a:lnTo>
                  <a:pt x="590930" y="193941"/>
                </a:lnTo>
                <a:lnTo>
                  <a:pt x="593089" y="190639"/>
                </a:lnTo>
                <a:lnTo>
                  <a:pt x="597026" y="185496"/>
                </a:lnTo>
                <a:lnTo>
                  <a:pt x="602741" y="178498"/>
                </a:lnTo>
                <a:lnTo>
                  <a:pt x="587005" y="171745"/>
                </a:lnTo>
                <a:lnTo>
                  <a:pt x="572770" y="163852"/>
                </a:lnTo>
                <a:lnTo>
                  <a:pt x="563443" y="157225"/>
                </a:lnTo>
                <a:close/>
              </a:path>
              <a:path w="1400809" h="198120">
                <a:moveTo>
                  <a:pt x="453136" y="41147"/>
                </a:moveTo>
                <a:lnTo>
                  <a:pt x="437134" y="41147"/>
                </a:lnTo>
                <a:lnTo>
                  <a:pt x="437134" y="143763"/>
                </a:lnTo>
                <a:lnTo>
                  <a:pt x="405257" y="150596"/>
                </a:lnTo>
                <a:lnTo>
                  <a:pt x="409701" y="167411"/>
                </a:lnTo>
                <a:lnTo>
                  <a:pt x="470352" y="151864"/>
                </a:lnTo>
                <a:lnTo>
                  <a:pt x="488569" y="147421"/>
                </a:lnTo>
                <a:lnTo>
                  <a:pt x="487934" y="143725"/>
                </a:lnTo>
                <a:lnTo>
                  <a:pt x="487579" y="140004"/>
                </a:lnTo>
                <a:lnTo>
                  <a:pt x="453136" y="140004"/>
                </a:lnTo>
                <a:lnTo>
                  <a:pt x="453136" y="41147"/>
                </a:lnTo>
                <a:close/>
              </a:path>
              <a:path w="1400809" h="198120">
                <a:moveTo>
                  <a:pt x="487172" y="131394"/>
                </a:moveTo>
                <a:lnTo>
                  <a:pt x="453136" y="140004"/>
                </a:lnTo>
                <a:lnTo>
                  <a:pt x="487579" y="140004"/>
                </a:lnTo>
                <a:lnTo>
                  <a:pt x="487425" y="138391"/>
                </a:lnTo>
                <a:lnTo>
                  <a:pt x="487172" y="131394"/>
                </a:lnTo>
                <a:close/>
              </a:path>
              <a:path w="1400809" h="198120">
                <a:moveTo>
                  <a:pt x="583819" y="50037"/>
                </a:moveTo>
                <a:lnTo>
                  <a:pt x="567563" y="50037"/>
                </a:lnTo>
                <a:lnTo>
                  <a:pt x="563514" y="74077"/>
                </a:lnTo>
                <a:lnTo>
                  <a:pt x="557276" y="95713"/>
                </a:lnTo>
                <a:lnTo>
                  <a:pt x="548846" y="114949"/>
                </a:lnTo>
                <a:lnTo>
                  <a:pt x="538226" y="131787"/>
                </a:lnTo>
                <a:lnTo>
                  <a:pt x="557078" y="131787"/>
                </a:lnTo>
                <a:lnTo>
                  <a:pt x="561155" y="125379"/>
                </a:lnTo>
                <a:lnTo>
                  <a:pt x="571071" y="103184"/>
                </a:lnTo>
                <a:lnTo>
                  <a:pt x="578629" y="78069"/>
                </a:lnTo>
                <a:lnTo>
                  <a:pt x="583819" y="50037"/>
                </a:lnTo>
                <a:close/>
              </a:path>
              <a:path w="1400809" h="198120">
                <a:moveTo>
                  <a:pt x="510666" y="3682"/>
                </a:moveTo>
                <a:lnTo>
                  <a:pt x="503808" y="27709"/>
                </a:lnTo>
                <a:lnTo>
                  <a:pt x="495617" y="49307"/>
                </a:lnTo>
                <a:lnTo>
                  <a:pt x="486092" y="68476"/>
                </a:lnTo>
                <a:lnTo>
                  <a:pt x="475234" y="85216"/>
                </a:lnTo>
                <a:lnTo>
                  <a:pt x="478536" y="90017"/>
                </a:lnTo>
                <a:lnTo>
                  <a:pt x="481457" y="95300"/>
                </a:lnTo>
                <a:lnTo>
                  <a:pt x="483997" y="101104"/>
                </a:lnTo>
                <a:lnTo>
                  <a:pt x="488142" y="95713"/>
                </a:lnTo>
                <a:lnTo>
                  <a:pt x="491918" y="90231"/>
                </a:lnTo>
                <a:lnTo>
                  <a:pt x="495694" y="84136"/>
                </a:lnTo>
                <a:lnTo>
                  <a:pt x="499363" y="77597"/>
                </a:lnTo>
                <a:lnTo>
                  <a:pt x="514425" y="77597"/>
                </a:lnTo>
                <a:lnTo>
                  <a:pt x="514330" y="77277"/>
                </a:lnTo>
                <a:lnTo>
                  <a:pt x="510159" y="55118"/>
                </a:lnTo>
                <a:lnTo>
                  <a:pt x="511683" y="51815"/>
                </a:lnTo>
                <a:lnTo>
                  <a:pt x="512445" y="50037"/>
                </a:lnTo>
                <a:lnTo>
                  <a:pt x="598804" y="50037"/>
                </a:lnTo>
                <a:lnTo>
                  <a:pt x="598804" y="35051"/>
                </a:lnTo>
                <a:lnTo>
                  <a:pt x="518033" y="35051"/>
                </a:lnTo>
                <a:lnTo>
                  <a:pt x="520295" y="28573"/>
                </a:lnTo>
                <a:lnTo>
                  <a:pt x="522509" y="21891"/>
                </a:lnTo>
                <a:lnTo>
                  <a:pt x="524676" y="14995"/>
                </a:lnTo>
                <a:lnTo>
                  <a:pt x="526796" y="7874"/>
                </a:lnTo>
                <a:lnTo>
                  <a:pt x="510666" y="3682"/>
                </a:lnTo>
                <a:close/>
              </a:path>
              <a:path w="1400809" h="198120">
                <a:moveTo>
                  <a:pt x="483362" y="25653"/>
                </a:moveTo>
                <a:lnTo>
                  <a:pt x="408432" y="25653"/>
                </a:lnTo>
                <a:lnTo>
                  <a:pt x="408432" y="41147"/>
                </a:lnTo>
                <a:lnTo>
                  <a:pt x="483362" y="41147"/>
                </a:lnTo>
                <a:lnTo>
                  <a:pt x="483362" y="25653"/>
                </a:lnTo>
                <a:close/>
              </a:path>
              <a:path w="1400809" h="198120">
                <a:moveTo>
                  <a:pt x="645540" y="118922"/>
                </a:moveTo>
                <a:lnTo>
                  <a:pt x="628523" y="118922"/>
                </a:lnTo>
                <a:lnTo>
                  <a:pt x="628523" y="186423"/>
                </a:lnTo>
                <a:lnTo>
                  <a:pt x="768223" y="186423"/>
                </a:lnTo>
                <a:lnTo>
                  <a:pt x="768223" y="194932"/>
                </a:lnTo>
                <a:lnTo>
                  <a:pt x="785241" y="194932"/>
                </a:lnTo>
                <a:lnTo>
                  <a:pt x="785241" y="171373"/>
                </a:lnTo>
                <a:lnTo>
                  <a:pt x="645540" y="171373"/>
                </a:lnTo>
                <a:lnTo>
                  <a:pt x="645540" y="118922"/>
                </a:lnTo>
                <a:close/>
              </a:path>
              <a:path w="1400809" h="198120">
                <a:moveTo>
                  <a:pt x="715137" y="101904"/>
                </a:moveTo>
                <a:lnTo>
                  <a:pt x="697738" y="101904"/>
                </a:lnTo>
                <a:lnTo>
                  <a:pt x="697738" y="171373"/>
                </a:lnTo>
                <a:lnTo>
                  <a:pt x="715137" y="171373"/>
                </a:lnTo>
                <a:lnTo>
                  <a:pt x="715137" y="101904"/>
                </a:lnTo>
                <a:close/>
              </a:path>
              <a:path w="1400809" h="198120">
                <a:moveTo>
                  <a:pt x="785241" y="118922"/>
                </a:moveTo>
                <a:lnTo>
                  <a:pt x="768223" y="118922"/>
                </a:lnTo>
                <a:lnTo>
                  <a:pt x="768223" y="171373"/>
                </a:lnTo>
                <a:lnTo>
                  <a:pt x="785241" y="171373"/>
                </a:lnTo>
                <a:lnTo>
                  <a:pt x="785241" y="118922"/>
                </a:lnTo>
                <a:close/>
              </a:path>
              <a:path w="1400809" h="198120">
                <a:moveTo>
                  <a:pt x="803275" y="86868"/>
                </a:moveTo>
                <a:lnTo>
                  <a:pt x="609473" y="86868"/>
                </a:lnTo>
                <a:lnTo>
                  <a:pt x="609473" y="101904"/>
                </a:lnTo>
                <a:lnTo>
                  <a:pt x="803275" y="101904"/>
                </a:lnTo>
                <a:lnTo>
                  <a:pt x="803275" y="86868"/>
                </a:lnTo>
                <a:close/>
              </a:path>
              <a:path w="1400809" h="198120">
                <a:moveTo>
                  <a:pt x="715137" y="51181"/>
                </a:moveTo>
                <a:lnTo>
                  <a:pt x="697738" y="51181"/>
                </a:lnTo>
                <a:lnTo>
                  <a:pt x="697738" y="86868"/>
                </a:lnTo>
                <a:lnTo>
                  <a:pt x="715137" y="86868"/>
                </a:lnTo>
                <a:lnTo>
                  <a:pt x="715137" y="51181"/>
                </a:lnTo>
                <a:close/>
              </a:path>
              <a:path w="1400809" h="198120">
                <a:moveTo>
                  <a:pt x="789813" y="36194"/>
                </a:moveTo>
                <a:lnTo>
                  <a:pt x="623697" y="36194"/>
                </a:lnTo>
                <a:lnTo>
                  <a:pt x="623697" y="51181"/>
                </a:lnTo>
                <a:lnTo>
                  <a:pt x="789813" y="51181"/>
                </a:lnTo>
                <a:lnTo>
                  <a:pt x="789813" y="36194"/>
                </a:lnTo>
                <a:close/>
              </a:path>
              <a:path w="1400809" h="198120">
                <a:moveTo>
                  <a:pt x="715137" y="762"/>
                </a:moveTo>
                <a:lnTo>
                  <a:pt x="697738" y="762"/>
                </a:lnTo>
                <a:lnTo>
                  <a:pt x="697738" y="36194"/>
                </a:lnTo>
                <a:lnTo>
                  <a:pt x="715137" y="36194"/>
                </a:lnTo>
                <a:lnTo>
                  <a:pt x="715137" y="762"/>
                </a:lnTo>
                <a:close/>
              </a:path>
              <a:path w="1400809" h="198120">
                <a:moveTo>
                  <a:pt x="867155" y="121691"/>
                </a:moveTo>
                <a:lnTo>
                  <a:pt x="851789" y="121691"/>
                </a:lnTo>
                <a:lnTo>
                  <a:pt x="851789" y="195122"/>
                </a:lnTo>
                <a:lnTo>
                  <a:pt x="867155" y="195122"/>
                </a:lnTo>
                <a:lnTo>
                  <a:pt x="867155" y="183451"/>
                </a:lnTo>
                <a:lnTo>
                  <a:pt x="974344" y="183451"/>
                </a:lnTo>
                <a:lnTo>
                  <a:pt x="974344" y="170383"/>
                </a:lnTo>
                <a:lnTo>
                  <a:pt x="867155" y="170383"/>
                </a:lnTo>
                <a:lnTo>
                  <a:pt x="867155" y="147624"/>
                </a:lnTo>
                <a:lnTo>
                  <a:pt x="974344" y="147624"/>
                </a:lnTo>
                <a:lnTo>
                  <a:pt x="974344" y="135356"/>
                </a:lnTo>
                <a:lnTo>
                  <a:pt x="867155" y="135356"/>
                </a:lnTo>
                <a:lnTo>
                  <a:pt x="867155" y="121691"/>
                </a:lnTo>
                <a:close/>
              </a:path>
              <a:path w="1400809" h="198120">
                <a:moveTo>
                  <a:pt x="974344" y="183451"/>
                </a:moveTo>
                <a:lnTo>
                  <a:pt x="958850" y="183451"/>
                </a:lnTo>
                <a:lnTo>
                  <a:pt x="958850" y="195122"/>
                </a:lnTo>
                <a:lnTo>
                  <a:pt x="974344" y="195122"/>
                </a:lnTo>
                <a:lnTo>
                  <a:pt x="974344" y="183451"/>
                </a:lnTo>
                <a:close/>
              </a:path>
              <a:path w="1400809" h="198120">
                <a:moveTo>
                  <a:pt x="974344" y="147624"/>
                </a:moveTo>
                <a:lnTo>
                  <a:pt x="958850" y="147624"/>
                </a:lnTo>
                <a:lnTo>
                  <a:pt x="958850" y="170383"/>
                </a:lnTo>
                <a:lnTo>
                  <a:pt x="974344" y="170383"/>
                </a:lnTo>
                <a:lnTo>
                  <a:pt x="974344" y="147624"/>
                </a:lnTo>
                <a:close/>
              </a:path>
              <a:path w="1400809" h="198120">
                <a:moveTo>
                  <a:pt x="930909" y="77978"/>
                </a:moveTo>
                <a:lnTo>
                  <a:pt x="903858" y="77978"/>
                </a:lnTo>
                <a:lnTo>
                  <a:pt x="882856" y="89800"/>
                </a:lnTo>
                <a:lnTo>
                  <a:pt x="860043" y="100961"/>
                </a:lnTo>
                <a:lnTo>
                  <a:pt x="835421" y="111460"/>
                </a:lnTo>
                <a:lnTo>
                  <a:pt x="808990" y="121297"/>
                </a:lnTo>
                <a:lnTo>
                  <a:pt x="812673" y="126834"/>
                </a:lnTo>
                <a:lnTo>
                  <a:pt x="815721" y="131660"/>
                </a:lnTo>
                <a:lnTo>
                  <a:pt x="817879" y="135750"/>
                </a:lnTo>
                <a:lnTo>
                  <a:pt x="826643" y="132307"/>
                </a:lnTo>
                <a:lnTo>
                  <a:pt x="835215" y="128816"/>
                </a:lnTo>
                <a:lnTo>
                  <a:pt x="843597" y="125277"/>
                </a:lnTo>
                <a:lnTo>
                  <a:pt x="851789" y="121691"/>
                </a:lnTo>
                <a:lnTo>
                  <a:pt x="867155" y="121691"/>
                </a:lnTo>
                <a:lnTo>
                  <a:pt x="867155" y="114566"/>
                </a:lnTo>
                <a:lnTo>
                  <a:pt x="868426" y="113969"/>
                </a:lnTo>
                <a:lnTo>
                  <a:pt x="870711" y="112788"/>
                </a:lnTo>
                <a:lnTo>
                  <a:pt x="974344" y="112788"/>
                </a:lnTo>
                <a:lnTo>
                  <a:pt x="974344" y="99720"/>
                </a:lnTo>
                <a:lnTo>
                  <a:pt x="895857" y="99720"/>
                </a:lnTo>
                <a:lnTo>
                  <a:pt x="905067" y="94424"/>
                </a:lnTo>
                <a:lnTo>
                  <a:pt x="914003" y="89034"/>
                </a:lnTo>
                <a:lnTo>
                  <a:pt x="922629" y="83552"/>
                </a:lnTo>
                <a:lnTo>
                  <a:pt x="930909" y="77978"/>
                </a:lnTo>
                <a:close/>
              </a:path>
              <a:path w="1400809" h="198120">
                <a:moveTo>
                  <a:pt x="974344" y="112788"/>
                </a:moveTo>
                <a:lnTo>
                  <a:pt x="958850" y="112788"/>
                </a:lnTo>
                <a:lnTo>
                  <a:pt x="958850" y="135356"/>
                </a:lnTo>
                <a:lnTo>
                  <a:pt x="974344" y="135356"/>
                </a:lnTo>
                <a:lnTo>
                  <a:pt x="974344" y="112788"/>
                </a:lnTo>
                <a:close/>
              </a:path>
              <a:path w="1400809" h="198120">
                <a:moveTo>
                  <a:pt x="1005967" y="64515"/>
                </a:moveTo>
                <a:lnTo>
                  <a:pt x="813943" y="64515"/>
                </a:lnTo>
                <a:lnTo>
                  <a:pt x="813943" y="77978"/>
                </a:lnTo>
                <a:lnTo>
                  <a:pt x="1005967" y="77978"/>
                </a:lnTo>
                <a:lnTo>
                  <a:pt x="1005967" y="64515"/>
                </a:lnTo>
                <a:close/>
              </a:path>
              <a:path w="1400809" h="198120">
                <a:moveTo>
                  <a:pt x="905001" y="39496"/>
                </a:moveTo>
                <a:lnTo>
                  <a:pt x="889126" y="39496"/>
                </a:lnTo>
                <a:lnTo>
                  <a:pt x="889126" y="64515"/>
                </a:lnTo>
                <a:lnTo>
                  <a:pt x="905001" y="64515"/>
                </a:lnTo>
                <a:lnTo>
                  <a:pt x="905001" y="39496"/>
                </a:lnTo>
                <a:close/>
              </a:path>
              <a:path w="1400809" h="198120">
                <a:moveTo>
                  <a:pt x="977646" y="14224"/>
                </a:moveTo>
                <a:lnTo>
                  <a:pt x="966527" y="27582"/>
                </a:lnTo>
                <a:lnTo>
                  <a:pt x="953944" y="40417"/>
                </a:lnTo>
                <a:lnTo>
                  <a:pt x="939909" y="52728"/>
                </a:lnTo>
                <a:lnTo>
                  <a:pt x="924432" y="64515"/>
                </a:lnTo>
                <a:lnTo>
                  <a:pt x="949198" y="64515"/>
                </a:lnTo>
                <a:lnTo>
                  <a:pt x="961078" y="54681"/>
                </a:lnTo>
                <a:lnTo>
                  <a:pt x="972137" y="44608"/>
                </a:lnTo>
                <a:lnTo>
                  <a:pt x="982362" y="34297"/>
                </a:lnTo>
                <a:lnTo>
                  <a:pt x="991743" y="23749"/>
                </a:lnTo>
                <a:lnTo>
                  <a:pt x="977646" y="14224"/>
                </a:lnTo>
                <a:close/>
              </a:path>
              <a:path w="1400809" h="198120">
                <a:moveTo>
                  <a:pt x="953516" y="26034"/>
                </a:moveTo>
                <a:lnTo>
                  <a:pt x="833501" y="26034"/>
                </a:lnTo>
                <a:lnTo>
                  <a:pt x="833501" y="39496"/>
                </a:lnTo>
                <a:lnTo>
                  <a:pt x="953516" y="39496"/>
                </a:lnTo>
                <a:lnTo>
                  <a:pt x="953516" y="26034"/>
                </a:lnTo>
                <a:close/>
              </a:path>
              <a:path w="1400809" h="198120">
                <a:moveTo>
                  <a:pt x="905001" y="888"/>
                </a:moveTo>
                <a:lnTo>
                  <a:pt x="889126" y="888"/>
                </a:lnTo>
                <a:lnTo>
                  <a:pt x="889126" y="26034"/>
                </a:lnTo>
                <a:lnTo>
                  <a:pt x="905001" y="26034"/>
                </a:lnTo>
                <a:lnTo>
                  <a:pt x="905001" y="888"/>
                </a:lnTo>
                <a:close/>
              </a:path>
              <a:path w="1400809" h="198120">
                <a:moveTo>
                  <a:pt x="1076452" y="96354"/>
                </a:moveTo>
                <a:lnTo>
                  <a:pt x="1061339" y="96354"/>
                </a:lnTo>
                <a:lnTo>
                  <a:pt x="1061339" y="195325"/>
                </a:lnTo>
                <a:lnTo>
                  <a:pt x="1076452" y="195325"/>
                </a:lnTo>
                <a:lnTo>
                  <a:pt x="1076452" y="104076"/>
                </a:lnTo>
                <a:lnTo>
                  <a:pt x="1098408" y="104076"/>
                </a:lnTo>
                <a:lnTo>
                  <a:pt x="1094675" y="100710"/>
                </a:lnTo>
                <a:lnTo>
                  <a:pt x="1076452" y="100710"/>
                </a:lnTo>
                <a:lnTo>
                  <a:pt x="1076452" y="96354"/>
                </a:lnTo>
                <a:close/>
              </a:path>
              <a:path w="1400809" h="198120">
                <a:moveTo>
                  <a:pt x="1076452" y="74168"/>
                </a:moveTo>
                <a:lnTo>
                  <a:pt x="1057655" y="74168"/>
                </a:lnTo>
                <a:lnTo>
                  <a:pt x="1048007" y="94601"/>
                </a:lnTo>
                <a:lnTo>
                  <a:pt x="1037335" y="113325"/>
                </a:lnTo>
                <a:lnTo>
                  <a:pt x="1025616" y="130339"/>
                </a:lnTo>
                <a:lnTo>
                  <a:pt x="1012825" y="145643"/>
                </a:lnTo>
                <a:lnTo>
                  <a:pt x="1014602" y="148945"/>
                </a:lnTo>
                <a:lnTo>
                  <a:pt x="1017270" y="154876"/>
                </a:lnTo>
                <a:lnTo>
                  <a:pt x="1020826" y="163461"/>
                </a:lnTo>
                <a:lnTo>
                  <a:pt x="1032156" y="148502"/>
                </a:lnTo>
                <a:lnTo>
                  <a:pt x="1042701" y="132332"/>
                </a:lnTo>
                <a:lnTo>
                  <a:pt x="1052437" y="114950"/>
                </a:lnTo>
                <a:lnTo>
                  <a:pt x="1061339" y="96354"/>
                </a:lnTo>
                <a:lnTo>
                  <a:pt x="1076452" y="96354"/>
                </a:lnTo>
                <a:lnTo>
                  <a:pt x="1076452" y="74168"/>
                </a:lnTo>
                <a:close/>
              </a:path>
              <a:path w="1400809" h="198120">
                <a:moveTo>
                  <a:pt x="1098408" y="104076"/>
                </a:moveTo>
                <a:lnTo>
                  <a:pt x="1076452" y="104076"/>
                </a:lnTo>
                <a:lnTo>
                  <a:pt x="1086621" y="113963"/>
                </a:lnTo>
                <a:lnTo>
                  <a:pt x="1095613" y="123031"/>
                </a:lnTo>
                <a:lnTo>
                  <a:pt x="1103437" y="131279"/>
                </a:lnTo>
                <a:lnTo>
                  <a:pt x="1110106" y="138709"/>
                </a:lnTo>
                <a:lnTo>
                  <a:pt x="1122172" y="126441"/>
                </a:lnTo>
                <a:lnTo>
                  <a:pt x="1112930" y="117484"/>
                </a:lnTo>
                <a:lnTo>
                  <a:pt x="1103677" y="108826"/>
                </a:lnTo>
                <a:lnTo>
                  <a:pt x="1098408" y="104076"/>
                </a:lnTo>
                <a:close/>
              </a:path>
              <a:path w="1400809" h="198120">
                <a:moveTo>
                  <a:pt x="1085088" y="92392"/>
                </a:moveTo>
                <a:lnTo>
                  <a:pt x="1076452" y="100710"/>
                </a:lnTo>
                <a:lnTo>
                  <a:pt x="1094675" y="100710"/>
                </a:lnTo>
                <a:lnTo>
                  <a:pt x="1085088" y="92392"/>
                </a:lnTo>
                <a:close/>
              </a:path>
              <a:path w="1400809" h="198120">
                <a:moveTo>
                  <a:pt x="1121409" y="59690"/>
                </a:moveTo>
                <a:lnTo>
                  <a:pt x="1013841" y="59690"/>
                </a:lnTo>
                <a:lnTo>
                  <a:pt x="1013841" y="74168"/>
                </a:lnTo>
                <a:lnTo>
                  <a:pt x="1121409" y="74168"/>
                </a:lnTo>
                <a:lnTo>
                  <a:pt x="1121409" y="59690"/>
                </a:lnTo>
                <a:close/>
              </a:path>
              <a:path w="1400809" h="198120">
                <a:moveTo>
                  <a:pt x="1076452" y="30099"/>
                </a:moveTo>
                <a:lnTo>
                  <a:pt x="1061339" y="30099"/>
                </a:lnTo>
                <a:lnTo>
                  <a:pt x="1061339" y="59690"/>
                </a:lnTo>
                <a:lnTo>
                  <a:pt x="1076452" y="59690"/>
                </a:lnTo>
                <a:lnTo>
                  <a:pt x="1076452" y="30099"/>
                </a:lnTo>
                <a:close/>
              </a:path>
              <a:path w="1400809" h="198120">
                <a:moveTo>
                  <a:pt x="1114044" y="8635"/>
                </a:moveTo>
                <a:lnTo>
                  <a:pt x="1089417" y="11687"/>
                </a:lnTo>
                <a:lnTo>
                  <a:pt x="1065053" y="14382"/>
                </a:lnTo>
                <a:lnTo>
                  <a:pt x="1040927" y="16744"/>
                </a:lnTo>
                <a:lnTo>
                  <a:pt x="1017016" y="18796"/>
                </a:lnTo>
                <a:lnTo>
                  <a:pt x="1018794" y="23875"/>
                </a:lnTo>
                <a:lnTo>
                  <a:pt x="1020064" y="28956"/>
                </a:lnTo>
                <a:lnTo>
                  <a:pt x="1020952" y="33781"/>
                </a:lnTo>
                <a:lnTo>
                  <a:pt x="1061339" y="30099"/>
                </a:lnTo>
                <a:lnTo>
                  <a:pt x="1076452" y="30099"/>
                </a:lnTo>
                <a:lnTo>
                  <a:pt x="1076452" y="28447"/>
                </a:lnTo>
                <a:lnTo>
                  <a:pt x="1117980" y="23749"/>
                </a:lnTo>
                <a:lnTo>
                  <a:pt x="1114044" y="8635"/>
                </a:lnTo>
                <a:close/>
              </a:path>
              <a:path w="1400809" h="198120">
                <a:moveTo>
                  <a:pt x="1143889" y="176326"/>
                </a:moveTo>
                <a:lnTo>
                  <a:pt x="1145158" y="182791"/>
                </a:lnTo>
                <a:lnTo>
                  <a:pt x="1146048" y="188734"/>
                </a:lnTo>
                <a:lnTo>
                  <a:pt x="1146936" y="194144"/>
                </a:lnTo>
                <a:lnTo>
                  <a:pt x="1192196" y="188202"/>
                </a:lnTo>
                <a:lnTo>
                  <a:pt x="1197233" y="178231"/>
                </a:lnTo>
                <a:lnTo>
                  <a:pt x="1178052" y="178231"/>
                </a:lnTo>
                <a:lnTo>
                  <a:pt x="1168273" y="178104"/>
                </a:lnTo>
                <a:lnTo>
                  <a:pt x="1162684" y="178104"/>
                </a:lnTo>
                <a:lnTo>
                  <a:pt x="1154556" y="177507"/>
                </a:lnTo>
                <a:lnTo>
                  <a:pt x="1143889" y="176326"/>
                </a:lnTo>
                <a:close/>
              </a:path>
              <a:path w="1400809" h="198120">
                <a:moveTo>
                  <a:pt x="1198499" y="4571"/>
                </a:moveTo>
                <a:lnTo>
                  <a:pt x="1182877" y="4571"/>
                </a:lnTo>
                <a:lnTo>
                  <a:pt x="1182877" y="173291"/>
                </a:lnTo>
                <a:lnTo>
                  <a:pt x="1178052" y="178231"/>
                </a:lnTo>
                <a:lnTo>
                  <a:pt x="1197233" y="178231"/>
                </a:lnTo>
                <a:lnTo>
                  <a:pt x="1198499" y="169392"/>
                </a:lnTo>
                <a:lnTo>
                  <a:pt x="1198499" y="4571"/>
                </a:lnTo>
                <a:close/>
              </a:path>
              <a:path w="1400809" h="198120">
                <a:moveTo>
                  <a:pt x="1151001" y="24256"/>
                </a:moveTo>
                <a:lnTo>
                  <a:pt x="1136015" y="24256"/>
                </a:lnTo>
                <a:lnTo>
                  <a:pt x="1136015" y="149402"/>
                </a:lnTo>
                <a:lnTo>
                  <a:pt x="1151001" y="149402"/>
                </a:lnTo>
                <a:lnTo>
                  <a:pt x="1151001" y="24256"/>
                </a:lnTo>
                <a:close/>
              </a:path>
              <a:path w="1400809" h="198120">
                <a:moveTo>
                  <a:pt x="1400809" y="12446"/>
                </a:moveTo>
                <a:lnTo>
                  <a:pt x="1239520" y="12446"/>
                </a:lnTo>
                <a:lnTo>
                  <a:pt x="1239454" y="87642"/>
                </a:lnTo>
                <a:lnTo>
                  <a:pt x="1239256" y="101560"/>
                </a:lnTo>
                <a:lnTo>
                  <a:pt x="1235202" y="143662"/>
                </a:lnTo>
                <a:lnTo>
                  <a:pt x="1217802" y="184048"/>
                </a:lnTo>
                <a:lnTo>
                  <a:pt x="1222121" y="188798"/>
                </a:lnTo>
                <a:lnTo>
                  <a:pt x="1226057" y="193344"/>
                </a:lnTo>
                <a:lnTo>
                  <a:pt x="1229486" y="197700"/>
                </a:lnTo>
                <a:lnTo>
                  <a:pt x="1238700" y="183266"/>
                </a:lnTo>
                <a:lnTo>
                  <a:pt x="1245758" y="167071"/>
                </a:lnTo>
                <a:lnTo>
                  <a:pt x="1250650" y="149119"/>
                </a:lnTo>
                <a:lnTo>
                  <a:pt x="1253363" y="129412"/>
                </a:lnTo>
                <a:lnTo>
                  <a:pt x="1400809" y="129412"/>
                </a:lnTo>
                <a:lnTo>
                  <a:pt x="1400809" y="115163"/>
                </a:lnTo>
                <a:lnTo>
                  <a:pt x="1254505" y="115163"/>
                </a:lnTo>
                <a:lnTo>
                  <a:pt x="1255127" y="106169"/>
                </a:lnTo>
                <a:lnTo>
                  <a:pt x="1255474" y="96996"/>
                </a:lnTo>
                <a:lnTo>
                  <a:pt x="1255395" y="78104"/>
                </a:lnTo>
                <a:lnTo>
                  <a:pt x="1400809" y="78104"/>
                </a:lnTo>
                <a:lnTo>
                  <a:pt x="1400809" y="63881"/>
                </a:lnTo>
                <a:lnTo>
                  <a:pt x="1255395" y="63881"/>
                </a:lnTo>
                <a:lnTo>
                  <a:pt x="1255395" y="27050"/>
                </a:lnTo>
                <a:lnTo>
                  <a:pt x="1400809" y="27050"/>
                </a:lnTo>
                <a:lnTo>
                  <a:pt x="1400809" y="12446"/>
                </a:lnTo>
                <a:close/>
              </a:path>
              <a:path w="1400809" h="198120">
                <a:moveTo>
                  <a:pt x="1344802" y="176326"/>
                </a:moveTo>
                <a:lnTo>
                  <a:pt x="1346200" y="182918"/>
                </a:lnTo>
                <a:lnTo>
                  <a:pt x="1347158" y="188798"/>
                </a:lnTo>
                <a:lnTo>
                  <a:pt x="1347851" y="192747"/>
                </a:lnTo>
                <a:lnTo>
                  <a:pt x="1364011" y="193198"/>
                </a:lnTo>
                <a:lnTo>
                  <a:pt x="1378457" y="193344"/>
                </a:lnTo>
                <a:lnTo>
                  <a:pt x="1388272" y="191873"/>
                </a:lnTo>
                <a:lnTo>
                  <a:pt x="1395253" y="187458"/>
                </a:lnTo>
                <a:lnTo>
                  <a:pt x="1399424" y="180100"/>
                </a:lnTo>
                <a:lnTo>
                  <a:pt x="1399773" y="177507"/>
                </a:lnTo>
                <a:lnTo>
                  <a:pt x="1372743" y="177507"/>
                </a:lnTo>
                <a:lnTo>
                  <a:pt x="1367002" y="177434"/>
                </a:lnTo>
                <a:lnTo>
                  <a:pt x="1360439" y="177212"/>
                </a:lnTo>
                <a:lnTo>
                  <a:pt x="1353044" y="176843"/>
                </a:lnTo>
                <a:lnTo>
                  <a:pt x="1344802" y="176326"/>
                </a:lnTo>
                <a:close/>
              </a:path>
              <a:path w="1400809" h="198120">
                <a:moveTo>
                  <a:pt x="1326769" y="129412"/>
                </a:moveTo>
                <a:lnTo>
                  <a:pt x="1311021" y="129412"/>
                </a:lnTo>
                <a:lnTo>
                  <a:pt x="1311021" y="192354"/>
                </a:lnTo>
                <a:lnTo>
                  <a:pt x="1326769" y="192354"/>
                </a:lnTo>
                <a:lnTo>
                  <a:pt x="1326769" y="129412"/>
                </a:lnTo>
                <a:close/>
              </a:path>
              <a:path w="1400809" h="198120">
                <a:moveTo>
                  <a:pt x="1400809" y="129412"/>
                </a:moveTo>
                <a:lnTo>
                  <a:pt x="1385061" y="129412"/>
                </a:lnTo>
                <a:lnTo>
                  <a:pt x="1385061" y="173621"/>
                </a:lnTo>
                <a:lnTo>
                  <a:pt x="1380871" y="177507"/>
                </a:lnTo>
                <a:lnTo>
                  <a:pt x="1399773" y="177507"/>
                </a:lnTo>
                <a:lnTo>
                  <a:pt x="1400809" y="169799"/>
                </a:lnTo>
                <a:lnTo>
                  <a:pt x="1400809" y="129412"/>
                </a:lnTo>
                <a:close/>
              </a:path>
              <a:path w="1400809" h="198120">
                <a:moveTo>
                  <a:pt x="1326769" y="78104"/>
                </a:moveTo>
                <a:lnTo>
                  <a:pt x="1311021" y="78104"/>
                </a:lnTo>
                <a:lnTo>
                  <a:pt x="1311021" y="115163"/>
                </a:lnTo>
                <a:lnTo>
                  <a:pt x="1326769" y="115163"/>
                </a:lnTo>
                <a:lnTo>
                  <a:pt x="1326769" y="78104"/>
                </a:lnTo>
                <a:close/>
              </a:path>
              <a:path w="1400809" h="198120">
                <a:moveTo>
                  <a:pt x="1400809" y="78104"/>
                </a:moveTo>
                <a:lnTo>
                  <a:pt x="1385061" y="78104"/>
                </a:lnTo>
                <a:lnTo>
                  <a:pt x="1385061" y="115163"/>
                </a:lnTo>
                <a:lnTo>
                  <a:pt x="1400809" y="115163"/>
                </a:lnTo>
                <a:lnTo>
                  <a:pt x="1400809" y="78104"/>
                </a:lnTo>
                <a:close/>
              </a:path>
              <a:path w="1400809" h="198120">
                <a:moveTo>
                  <a:pt x="1326769" y="27050"/>
                </a:moveTo>
                <a:lnTo>
                  <a:pt x="1311021" y="27050"/>
                </a:lnTo>
                <a:lnTo>
                  <a:pt x="1311021" y="63881"/>
                </a:lnTo>
                <a:lnTo>
                  <a:pt x="1326769" y="63881"/>
                </a:lnTo>
                <a:lnTo>
                  <a:pt x="1326769" y="27050"/>
                </a:lnTo>
                <a:close/>
              </a:path>
              <a:path w="1400809" h="198120">
                <a:moveTo>
                  <a:pt x="1400809" y="27050"/>
                </a:moveTo>
                <a:lnTo>
                  <a:pt x="1385061" y="27050"/>
                </a:lnTo>
                <a:lnTo>
                  <a:pt x="1385061" y="63881"/>
                </a:lnTo>
                <a:lnTo>
                  <a:pt x="1400809" y="63881"/>
                </a:lnTo>
                <a:lnTo>
                  <a:pt x="1400809" y="27050"/>
                </a:lnTo>
                <a:close/>
              </a:path>
            </a:pathLst>
          </a:custGeom>
          <a:solidFill>
            <a:srgbClr val="000000"/>
          </a:solidFill>
        </p:spPr>
        <p:txBody>
          <a:bodyPr wrap="square" lIns="0" tIns="0" rIns="0" bIns="0" rtlCol="0"/>
          <a:lstStyle/>
          <a:p>
            <a:endParaRPr/>
          </a:p>
        </p:txBody>
      </p:sp>
      <p:sp>
        <p:nvSpPr>
          <p:cNvPr id="21" name="object 19"/>
          <p:cNvSpPr/>
          <p:nvPr/>
        </p:nvSpPr>
        <p:spPr>
          <a:xfrm>
            <a:off x="7250053" y="5658634"/>
            <a:ext cx="1607820" cy="197357"/>
          </a:xfrm>
          <a:prstGeom prst="rect">
            <a:avLst/>
          </a:prstGeom>
          <a:blipFill>
            <a:blip r:embed="rId13" cstate="print"/>
            <a:stretch>
              <a:fillRect/>
            </a:stretch>
          </a:blipFill>
        </p:spPr>
        <p:txBody>
          <a:bodyPr wrap="square" lIns="0" tIns="0" rIns="0" bIns="0" rtlCol="0"/>
          <a:lstStyle/>
          <a:p>
            <a:endParaRPr/>
          </a:p>
        </p:txBody>
      </p:sp>
      <p:sp>
        <p:nvSpPr>
          <p:cNvPr id="22" name="object 20"/>
          <p:cNvSpPr/>
          <p:nvPr/>
        </p:nvSpPr>
        <p:spPr>
          <a:xfrm>
            <a:off x="5820415" y="5950073"/>
            <a:ext cx="2947542" cy="198729"/>
          </a:xfrm>
          <a:prstGeom prst="rect">
            <a:avLst/>
          </a:prstGeom>
          <a:blipFill>
            <a:blip r:embed="rId14" cstate="print"/>
            <a:stretch>
              <a:fillRect/>
            </a:stretch>
          </a:blipFill>
        </p:spPr>
        <p:txBody>
          <a:bodyPr wrap="square" lIns="0" tIns="0" rIns="0" bIns="0" rtlCol="0"/>
          <a:lstStyle/>
          <a:p>
            <a:endParaRPr/>
          </a:p>
        </p:txBody>
      </p:sp>
      <p:sp>
        <p:nvSpPr>
          <p:cNvPr id="23" name="object 21"/>
          <p:cNvSpPr/>
          <p:nvPr/>
        </p:nvSpPr>
        <p:spPr>
          <a:xfrm>
            <a:off x="5822446" y="6242084"/>
            <a:ext cx="2812415" cy="200113"/>
          </a:xfrm>
          <a:prstGeom prst="rect">
            <a:avLst/>
          </a:prstGeom>
          <a:blipFill>
            <a:blip r:embed="rId15" cstate="print"/>
            <a:stretch>
              <a:fillRect/>
            </a:stretch>
          </a:blipFill>
        </p:spPr>
        <p:txBody>
          <a:bodyPr wrap="square" lIns="0" tIns="0" rIns="0" bIns="0" rtlCol="0"/>
          <a:lstStyle/>
          <a:p>
            <a:endParaRPr/>
          </a:p>
        </p:txBody>
      </p:sp>
      <p:sp>
        <p:nvSpPr>
          <p:cNvPr id="24" name="object 25"/>
          <p:cNvSpPr/>
          <p:nvPr/>
        </p:nvSpPr>
        <p:spPr>
          <a:xfrm>
            <a:off x="8735694" y="1596389"/>
            <a:ext cx="2820161" cy="221487"/>
          </a:xfrm>
          <a:prstGeom prst="rect">
            <a:avLst/>
          </a:prstGeom>
          <a:blipFill>
            <a:blip r:embed="rId16" cstate="print"/>
            <a:stretch>
              <a:fillRect/>
            </a:stretch>
          </a:blipFill>
        </p:spPr>
        <p:txBody>
          <a:bodyPr wrap="square" lIns="0" tIns="0" rIns="0" bIns="0" rtlCol="0"/>
          <a:lstStyle/>
          <a:p>
            <a:endParaRPr/>
          </a:p>
        </p:txBody>
      </p:sp>
      <p:sp>
        <p:nvSpPr>
          <p:cNvPr id="25" name="object 26"/>
          <p:cNvSpPr/>
          <p:nvPr/>
        </p:nvSpPr>
        <p:spPr>
          <a:xfrm>
            <a:off x="8735821" y="1893697"/>
            <a:ext cx="189610" cy="191388"/>
          </a:xfrm>
          <a:prstGeom prst="rect">
            <a:avLst/>
          </a:prstGeom>
          <a:blipFill>
            <a:blip r:embed="rId17" cstate="print"/>
            <a:stretch>
              <a:fillRect/>
            </a:stretch>
          </a:blipFill>
        </p:spPr>
        <p:txBody>
          <a:bodyPr wrap="square" lIns="0" tIns="0" rIns="0" bIns="0" rtlCol="0"/>
          <a:lstStyle/>
          <a:p>
            <a:endParaRPr/>
          </a:p>
        </p:txBody>
      </p:sp>
      <p:sp>
        <p:nvSpPr>
          <p:cNvPr id="26" name="object 27"/>
          <p:cNvSpPr/>
          <p:nvPr/>
        </p:nvSpPr>
        <p:spPr>
          <a:xfrm>
            <a:off x="8955531" y="1902332"/>
            <a:ext cx="523875" cy="159385"/>
          </a:xfrm>
          <a:custGeom>
            <a:avLst/>
            <a:gdLst/>
            <a:ahLst/>
            <a:cxnLst/>
            <a:rect l="l" t="t" r="r" b="b"/>
            <a:pathLst>
              <a:path w="523875" h="159385">
                <a:moveTo>
                  <a:pt x="26797" y="3175"/>
                </a:moveTo>
                <a:lnTo>
                  <a:pt x="0" y="3175"/>
                </a:lnTo>
                <a:lnTo>
                  <a:pt x="0" y="156590"/>
                </a:lnTo>
                <a:lnTo>
                  <a:pt x="18923" y="156590"/>
                </a:lnTo>
                <a:lnTo>
                  <a:pt x="18853" y="46285"/>
                </a:lnTo>
                <a:lnTo>
                  <a:pt x="18628" y="37337"/>
                </a:lnTo>
                <a:lnTo>
                  <a:pt x="18333" y="30716"/>
                </a:lnTo>
                <a:lnTo>
                  <a:pt x="17907" y="24764"/>
                </a:lnTo>
                <a:lnTo>
                  <a:pt x="36077" y="24764"/>
                </a:lnTo>
                <a:lnTo>
                  <a:pt x="26797" y="3175"/>
                </a:lnTo>
                <a:close/>
              </a:path>
              <a:path w="523875" h="159385">
                <a:moveTo>
                  <a:pt x="36077" y="24764"/>
                </a:moveTo>
                <a:lnTo>
                  <a:pt x="18415" y="24764"/>
                </a:lnTo>
                <a:lnTo>
                  <a:pt x="20395" y="33291"/>
                </a:lnTo>
                <a:lnTo>
                  <a:pt x="21844" y="38480"/>
                </a:lnTo>
                <a:lnTo>
                  <a:pt x="22993" y="41163"/>
                </a:lnTo>
                <a:lnTo>
                  <a:pt x="73533" y="156590"/>
                </a:lnTo>
                <a:lnTo>
                  <a:pt x="84454" y="156590"/>
                </a:lnTo>
                <a:lnTo>
                  <a:pt x="97257" y="127126"/>
                </a:lnTo>
                <a:lnTo>
                  <a:pt x="78867" y="127126"/>
                </a:lnTo>
                <a:lnTo>
                  <a:pt x="77724" y="122681"/>
                </a:lnTo>
                <a:lnTo>
                  <a:pt x="75438" y="116331"/>
                </a:lnTo>
                <a:lnTo>
                  <a:pt x="36077" y="24764"/>
                </a:lnTo>
                <a:close/>
              </a:path>
              <a:path w="523875" h="159385">
                <a:moveTo>
                  <a:pt x="158369" y="24764"/>
                </a:moveTo>
                <a:lnTo>
                  <a:pt x="140081" y="24764"/>
                </a:lnTo>
                <a:lnTo>
                  <a:pt x="139414" y="33291"/>
                </a:lnTo>
                <a:lnTo>
                  <a:pt x="138938" y="41163"/>
                </a:lnTo>
                <a:lnTo>
                  <a:pt x="138652" y="48392"/>
                </a:lnTo>
                <a:lnTo>
                  <a:pt x="138557" y="156590"/>
                </a:lnTo>
                <a:lnTo>
                  <a:pt x="158369" y="156590"/>
                </a:lnTo>
                <a:lnTo>
                  <a:pt x="158369" y="24764"/>
                </a:lnTo>
                <a:close/>
              </a:path>
              <a:path w="523875" h="159385">
                <a:moveTo>
                  <a:pt x="158369" y="3175"/>
                </a:moveTo>
                <a:lnTo>
                  <a:pt x="132842" y="3175"/>
                </a:lnTo>
                <a:lnTo>
                  <a:pt x="86741" y="107950"/>
                </a:lnTo>
                <a:lnTo>
                  <a:pt x="85344" y="111251"/>
                </a:lnTo>
                <a:lnTo>
                  <a:pt x="82931" y="117728"/>
                </a:lnTo>
                <a:lnTo>
                  <a:pt x="79501" y="127126"/>
                </a:lnTo>
                <a:lnTo>
                  <a:pt x="97257" y="127126"/>
                </a:lnTo>
                <a:lnTo>
                  <a:pt x="135000" y="40258"/>
                </a:lnTo>
                <a:lnTo>
                  <a:pt x="136398" y="37337"/>
                </a:lnTo>
                <a:lnTo>
                  <a:pt x="137922" y="32257"/>
                </a:lnTo>
                <a:lnTo>
                  <a:pt x="139573" y="24764"/>
                </a:lnTo>
                <a:lnTo>
                  <a:pt x="158369" y="24764"/>
                </a:lnTo>
                <a:lnTo>
                  <a:pt x="158369" y="3175"/>
                </a:lnTo>
                <a:close/>
              </a:path>
              <a:path w="523875" h="159385">
                <a:moveTo>
                  <a:pt x="191008" y="127762"/>
                </a:moveTo>
                <a:lnTo>
                  <a:pt x="191008" y="150240"/>
                </a:lnTo>
                <a:lnTo>
                  <a:pt x="194691" y="152780"/>
                </a:lnTo>
                <a:lnTo>
                  <a:pt x="200533" y="154939"/>
                </a:lnTo>
                <a:lnTo>
                  <a:pt x="216662" y="158241"/>
                </a:lnTo>
                <a:lnTo>
                  <a:pt x="223774" y="159130"/>
                </a:lnTo>
                <a:lnTo>
                  <a:pt x="229870" y="159130"/>
                </a:lnTo>
                <a:lnTo>
                  <a:pt x="270510" y="148336"/>
                </a:lnTo>
                <a:lnTo>
                  <a:pt x="277300" y="141731"/>
                </a:lnTo>
                <a:lnTo>
                  <a:pt x="225044" y="141731"/>
                </a:lnTo>
                <a:lnTo>
                  <a:pt x="217550" y="140462"/>
                </a:lnTo>
                <a:lnTo>
                  <a:pt x="209803" y="137794"/>
                </a:lnTo>
                <a:lnTo>
                  <a:pt x="201929" y="135254"/>
                </a:lnTo>
                <a:lnTo>
                  <a:pt x="195579" y="131825"/>
                </a:lnTo>
                <a:lnTo>
                  <a:pt x="191008" y="127762"/>
                </a:lnTo>
                <a:close/>
              </a:path>
              <a:path w="523875" h="159385">
                <a:moveTo>
                  <a:pt x="245110" y="634"/>
                </a:moveTo>
                <a:lnTo>
                  <a:pt x="206375" y="11811"/>
                </a:lnTo>
                <a:lnTo>
                  <a:pt x="191008" y="42163"/>
                </a:lnTo>
                <a:lnTo>
                  <a:pt x="191008" y="50545"/>
                </a:lnTo>
                <a:lnTo>
                  <a:pt x="218180" y="80359"/>
                </a:lnTo>
                <a:lnTo>
                  <a:pt x="236422" y="89812"/>
                </a:lnTo>
                <a:lnTo>
                  <a:pt x="242760" y="93122"/>
                </a:lnTo>
                <a:lnTo>
                  <a:pt x="264414" y="114553"/>
                </a:lnTo>
                <a:lnTo>
                  <a:pt x="264414" y="118871"/>
                </a:lnTo>
                <a:lnTo>
                  <a:pt x="262391" y="128873"/>
                </a:lnTo>
                <a:lnTo>
                  <a:pt x="256333" y="136016"/>
                </a:lnTo>
                <a:lnTo>
                  <a:pt x="246251" y="140303"/>
                </a:lnTo>
                <a:lnTo>
                  <a:pt x="232156" y="141731"/>
                </a:lnTo>
                <a:lnTo>
                  <a:pt x="277300" y="141731"/>
                </a:lnTo>
                <a:lnTo>
                  <a:pt x="281479" y="135175"/>
                </a:lnTo>
                <a:lnTo>
                  <a:pt x="284208" y="126851"/>
                </a:lnTo>
                <a:lnTo>
                  <a:pt x="285115" y="117347"/>
                </a:lnTo>
                <a:lnTo>
                  <a:pt x="284565" y="110771"/>
                </a:lnTo>
                <a:lnTo>
                  <a:pt x="255008" y="76910"/>
                </a:lnTo>
                <a:lnTo>
                  <a:pt x="235237" y="66716"/>
                </a:lnTo>
                <a:lnTo>
                  <a:pt x="227695" y="62468"/>
                </a:lnTo>
                <a:lnTo>
                  <a:pt x="221938" y="58767"/>
                </a:lnTo>
                <a:lnTo>
                  <a:pt x="217932" y="55625"/>
                </a:lnTo>
                <a:lnTo>
                  <a:pt x="213868" y="51688"/>
                </a:lnTo>
                <a:lnTo>
                  <a:pt x="211836" y="46608"/>
                </a:lnTo>
                <a:lnTo>
                  <a:pt x="211836" y="33400"/>
                </a:lnTo>
                <a:lnTo>
                  <a:pt x="214757" y="27939"/>
                </a:lnTo>
                <a:lnTo>
                  <a:pt x="226568" y="20192"/>
                </a:lnTo>
                <a:lnTo>
                  <a:pt x="234188" y="18161"/>
                </a:lnTo>
                <a:lnTo>
                  <a:pt x="278638" y="18161"/>
                </a:lnTo>
                <a:lnTo>
                  <a:pt x="278638" y="6222"/>
                </a:lnTo>
                <a:lnTo>
                  <a:pt x="272542" y="3796"/>
                </a:lnTo>
                <a:lnTo>
                  <a:pt x="264922" y="2047"/>
                </a:lnTo>
                <a:lnTo>
                  <a:pt x="255777" y="990"/>
                </a:lnTo>
                <a:lnTo>
                  <a:pt x="245110" y="634"/>
                </a:lnTo>
                <a:close/>
              </a:path>
              <a:path w="523875" h="159385">
                <a:moveTo>
                  <a:pt x="278638" y="18161"/>
                </a:moveTo>
                <a:lnTo>
                  <a:pt x="243586" y="18161"/>
                </a:lnTo>
                <a:lnTo>
                  <a:pt x="253706" y="18758"/>
                </a:lnTo>
                <a:lnTo>
                  <a:pt x="262921" y="20558"/>
                </a:lnTo>
                <a:lnTo>
                  <a:pt x="271232" y="23572"/>
                </a:lnTo>
                <a:lnTo>
                  <a:pt x="278638" y="27812"/>
                </a:lnTo>
                <a:lnTo>
                  <a:pt x="278638" y="18161"/>
                </a:lnTo>
                <a:close/>
              </a:path>
              <a:path w="523875" h="159385">
                <a:moveTo>
                  <a:pt x="402209" y="139826"/>
                </a:moveTo>
                <a:lnTo>
                  <a:pt x="314325" y="139826"/>
                </a:lnTo>
                <a:lnTo>
                  <a:pt x="314325" y="156590"/>
                </a:lnTo>
                <a:lnTo>
                  <a:pt x="402209" y="156590"/>
                </a:lnTo>
                <a:lnTo>
                  <a:pt x="402209" y="139826"/>
                </a:lnTo>
                <a:close/>
              </a:path>
              <a:path w="523875" h="159385">
                <a:moveTo>
                  <a:pt x="368046" y="23367"/>
                </a:moveTo>
                <a:lnTo>
                  <a:pt x="348742" y="23367"/>
                </a:lnTo>
                <a:lnTo>
                  <a:pt x="348742" y="139826"/>
                </a:lnTo>
                <a:lnTo>
                  <a:pt x="368046" y="139826"/>
                </a:lnTo>
                <a:lnTo>
                  <a:pt x="368046" y="23367"/>
                </a:lnTo>
                <a:close/>
              </a:path>
              <a:path w="523875" h="159385">
                <a:moveTo>
                  <a:pt x="368046" y="0"/>
                </a:moveTo>
                <a:lnTo>
                  <a:pt x="313436" y="15747"/>
                </a:lnTo>
                <a:lnTo>
                  <a:pt x="313436" y="33654"/>
                </a:lnTo>
                <a:lnTo>
                  <a:pt x="348742" y="23367"/>
                </a:lnTo>
                <a:lnTo>
                  <a:pt x="368046" y="23367"/>
                </a:lnTo>
                <a:lnTo>
                  <a:pt x="368046" y="0"/>
                </a:lnTo>
                <a:close/>
              </a:path>
              <a:path w="523875" h="159385">
                <a:moveTo>
                  <a:pt x="523494" y="3175"/>
                </a:moveTo>
                <a:lnTo>
                  <a:pt x="423799" y="3175"/>
                </a:lnTo>
                <a:lnTo>
                  <a:pt x="423799" y="20319"/>
                </a:lnTo>
                <a:lnTo>
                  <a:pt x="500379" y="20319"/>
                </a:lnTo>
                <a:lnTo>
                  <a:pt x="443357" y="156590"/>
                </a:lnTo>
                <a:lnTo>
                  <a:pt x="463550" y="156590"/>
                </a:lnTo>
                <a:lnTo>
                  <a:pt x="523494" y="9905"/>
                </a:lnTo>
                <a:lnTo>
                  <a:pt x="523494" y="3175"/>
                </a:lnTo>
                <a:close/>
              </a:path>
            </a:pathLst>
          </a:custGeom>
          <a:solidFill>
            <a:srgbClr val="000000"/>
          </a:solidFill>
        </p:spPr>
        <p:txBody>
          <a:bodyPr wrap="square" lIns="0" tIns="0" rIns="0" bIns="0" rtlCol="0"/>
          <a:lstStyle/>
          <a:p>
            <a:endParaRPr/>
          </a:p>
        </p:txBody>
      </p:sp>
      <p:sp>
        <p:nvSpPr>
          <p:cNvPr id="27" name="object 28"/>
          <p:cNvSpPr/>
          <p:nvPr/>
        </p:nvSpPr>
        <p:spPr>
          <a:xfrm>
            <a:off x="9504298" y="1990639"/>
            <a:ext cx="58419" cy="15240"/>
          </a:xfrm>
          <a:custGeom>
            <a:avLst/>
            <a:gdLst/>
            <a:ahLst/>
            <a:cxnLst/>
            <a:rect l="l" t="t" r="r" b="b"/>
            <a:pathLst>
              <a:path w="58420" h="15239">
                <a:moveTo>
                  <a:pt x="0" y="14944"/>
                </a:moveTo>
                <a:lnTo>
                  <a:pt x="58294" y="14944"/>
                </a:lnTo>
                <a:lnTo>
                  <a:pt x="58294" y="0"/>
                </a:lnTo>
                <a:lnTo>
                  <a:pt x="0" y="0"/>
                </a:lnTo>
                <a:lnTo>
                  <a:pt x="0" y="14944"/>
                </a:lnTo>
                <a:close/>
              </a:path>
            </a:pathLst>
          </a:custGeom>
          <a:solidFill>
            <a:srgbClr val="000000"/>
          </a:solidFill>
        </p:spPr>
        <p:txBody>
          <a:bodyPr wrap="square" lIns="0" tIns="0" rIns="0" bIns="0" rtlCol="0"/>
          <a:lstStyle/>
          <a:p>
            <a:endParaRPr/>
          </a:p>
        </p:txBody>
      </p:sp>
      <p:sp>
        <p:nvSpPr>
          <p:cNvPr id="28" name="object 29"/>
          <p:cNvSpPr/>
          <p:nvPr/>
        </p:nvSpPr>
        <p:spPr>
          <a:xfrm>
            <a:off x="9586341" y="1902332"/>
            <a:ext cx="339090" cy="159385"/>
          </a:xfrm>
          <a:custGeom>
            <a:avLst/>
            <a:gdLst/>
            <a:ahLst/>
            <a:cxnLst/>
            <a:rect l="l" t="t" r="r" b="b"/>
            <a:pathLst>
              <a:path w="339090" h="159385">
                <a:moveTo>
                  <a:pt x="52450" y="634"/>
                </a:moveTo>
                <a:lnTo>
                  <a:pt x="13461" y="21462"/>
                </a:lnTo>
                <a:lnTo>
                  <a:pt x="835" y="63879"/>
                </a:lnTo>
                <a:lnTo>
                  <a:pt x="0" y="82930"/>
                </a:lnTo>
                <a:lnTo>
                  <a:pt x="789" y="100407"/>
                </a:lnTo>
                <a:lnTo>
                  <a:pt x="12826" y="139572"/>
                </a:lnTo>
                <a:lnTo>
                  <a:pt x="49022" y="159130"/>
                </a:lnTo>
                <a:lnTo>
                  <a:pt x="60640" y="157845"/>
                </a:lnTo>
                <a:lnTo>
                  <a:pt x="70913" y="153987"/>
                </a:lnTo>
                <a:lnTo>
                  <a:pt x="79829" y="147558"/>
                </a:lnTo>
                <a:lnTo>
                  <a:pt x="83542" y="143128"/>
                </a:lnTo>
                <a:lnTo>
                  <a:pt x="50800" y="143128"/>
                </a:lnTo>
                <a:lnTo>
                  <a:pt x="37224" y="139299"/>
                </a:lnTo>
                <a:lnTo>
                  <a:pt x="27543" y="127825"/>
                </a:lnTo>
                <a:lnTo>
                  <a:pt x="21742" y="108731"/>
                </a:lnTo>
                <a:lnTo>
                  <a:pt x="19876" y="82930"/>
                </a:lnTo>
                <a:lnTo>
                  <a:pt x="20003" y="79247"/>
                </a:lnTo>
                <a:lnTo>
                  <a:pt x="21768" y="53465"/>
                </a:lnTo>
                <a:lnTo>
                  <a:pt x="27654" y="33067"/>
                </a:lnTo>
                <a:lnTo>
                  <a:pt x="37492" y="20837"/>
                </a:lnTo>
                <a:lnTo>
                  <a:pt x="51307" y="16763"/>
                </a:lnTo>
                <a:lnTo>
                  <a:pt x="85295" y="16763"/>
                </a:lnTo>
                <a:lnTo>
                  <a:pt x="73713" y="5542"/>
                </a:lnTo>
                <a:lnTo>
                  <a:pt x="52450" y="634"/>
                </a:lnTo>
                <a:close/>
              </a:path>
              <a:path w="339090" h="159385">
                <a:moveTo>
                  <a:pt x="85295" y="16763"/>
                </a:moveTo>
                <a:lnTo>
                  <a:pt x="51307" y="16763"/>
                </a:lnTo>
                <a:lnTo>
                  <a:pt x="64402" y="20786"/>
                </a:lnTo>
                <a:lnTo>
                  <a:pt x="73771" y="32845"/>
                </a:lnTo>
                <a:lnTo>
                  <a:pt x="79400" y="52929"/>
                </a:lnTo>
                <a:lnTo>
                  <a:pt x="81161" y="79247"/>
                </a:lnTo>
                <a:lnTo>
                  <a:pt x="81208" y="82041"/>
                </a:lnTo>
                <a:lnTo>
                  <a:pt x="79375" y="108196"/>
                </a:lnTo>
                <a:lnTo>
                  <a:pt x="73659" y="127603"/>
                </a:lnTo>
                <a:lnTo>
                  <a:pt x="64134" y="139247"/>
                </a:lnTo>
                <a:lnTo>
                  <a:pt x="50800" y="143128"/>
                </a:lnTo>
                <a:lnTo>
                  <a:pt x="83542" y="143128"/>
                </a:lnTo>
                <a:lnTo>
                  <a:pt x="100234" y="97516"/>
                </a:lnTo>
                <a:lnTo>
                  <a:pt x="101091" y="79247"/>
                </a:lnTo>
                <a:lnTo>
                  <a:pt x="98045" y="44836"/>
                </a:lnTo>
                <a:lnTo>
                  <a:pt x="88915" y="20272"/>
                </a:lnTo>
                <a:lnTo>
                  <a:pt x="85295" y="16763"/>
                </a:lnTo>
                <a:close/>
              </a:path>
              <a:path w="339090" h="159385">
                <a:moveTo>
                  <a:pt x="216407" y="139826"/>
                </a:moveTo>
                <a:lnTo>
                  <a:pt x="128524" y="139826"/>
                </a:lnTo>
                <a:lnTo>
                  <a:pt x="128524" y="156590"/>
                </a:lnTo>
                <a:lnTo>
                  <a:pt x="216407" y="156590"/>
                </a:lnTo>
                <a:lnTo>
                  <a:pt x="216407" y="139826"/>
                </a:lnTo>
                <a:close/>
              </a:path>
              <a:path w="339090" h="159385">
                <a:moveTo>
                  <a:pt x="182244" y="23367"/>
                </a:moveTo>
                <a:lnTo>
                  <a:pt x="162940" y="23367"/>
                </a:lnTo>
                <a:lnTo>
                  <a:pt x="162940" y="139826"/>
                </a:lnTo>
                <a:lnTo>
                  <a:pt x="182244" y="139826"/>
                </a:lnTo>
                <a:lnTo>
                  <a:pt x="182244" y="23367"/>
                </a:lnTo>
                <a:close/>
              </a:path>
              <a:path w="339090" h="159385">
                <a:moveTo>
                  <a:pt x="182244" y="0"/>
                </a:moveTo>
                <a:lnTo>
                  <a:pt x="127634" y="15747"/>
                </a:lnTo>
                <a:lnTo>
                  <a:pt x="127634" y="33654"/>
                </a:lnTo>
                <a:lnTo>
                  <a:pt x="162940" y="23367"/>
                </a:lnTo>
                <a:lnTo>
                  <a:pt x="182244" y="23367"/>
                </a:lnTo>
                <a:lnTo>
                  <a:pt x="182244" y="0"/>
                </a:lnTo>
                <a:close/>
              </a:path>
              <a:path w="339090" h="159385">
                <a:moveTo>
                  <a:pt x="290194" y="634"/>
                </a:moveTo>
                <a:lnTo>
                  <a:pt x="251205" y="21462"/>
                </a:lnTo>
                <a:lnTo>
                  <a:pt x="238579" y="63879"/>
                </a:lnTo>
                <a:lnTo>
                  <a:pt x="237743" y="82930"/>
                </a:lnTo>
                <a:lnTo>
                  <a:pt x="238533" y="100407"/>
                </a:lnTo>
                <a:lnTo>
                  <a:pt x="250570" y="139572"/>
                </a:lnTo>
                <a:lnTo>
                  <a:pt x="286765" y="159130"/>
                </a:lnTo>
                <a:lnTo>
                  <a:pt x="298384" y="157845"/>
                </a:lnTo>
                <a:lnTo>
                  <a:pt x="308657" y="153987"/>
                </a:lnTo>
                <a:lnTo>
                  <a:pt x="317573" y="147558"/>
                </a:lnTo>
                <a:lnTo>
                  <a:pt x="321286" y="143128"/>
                </a:lnTo>
                <a:lnTo>
                  <a:pt x="288543" y="143128"/>
                </a:lnTo>
                <a:lnTo>
                  <a:pt x="274968" y="139299"/>
                </a:lnTo>
                <a:lnTo>
                  <a:pt x="265287" y="127825"/>
                </a:lnTo>
                <a:lnTo>
                  <a:pt x="259486" y="108731"/>
                </a:lnTo>
                <a:lnTo>
                  <a:pt x="257620" y="82930"/>
                </a:lnTo>
                <a:lnTo>
                  <a:pt x="257747" y="79247"/>
                </a:lnTo>
                <a:lnTo>
                  <a:pt x="259512" y="53465"/>
                </a:lnTo>
                <a:lnTo>
                  <a:pt x="265398" y="33067"/>
                </a:lnTo>
                <a:lnTo>
                  <a:pt x="275236" y="20837"/>
                </a:lnTo>
                <a:lnTo>
                  <a:pt x="289051" y="16763"/>
                </a:lnTo>
                <a:lnTo>
                  <a:pt x="323039" y="16763"/>
                </a:lnTo>
                <a:lnTo>
                  <a:pt x="311457" y="5542"/>
                </a:lnTo>
                <a:lnTo>
                  <a:pt x="290194" y="634"/>
                </a:lnTo>
                <a:close/>
              </a:path>
              <a:path w="339090" h="159385">
                <a:moveTo>
                  <a:pt x="323039" y="16763"/>
                </a:moveTo>
                <a:lnTo>
                  <a:pt x="289051" y="16763"/>
                </a:lnTo>
                <a:lnTo>
                  <a:pt x="302146" y="20786"/>
                </a:lnTo>
                <a:lnTo>
                  <a:pt x="311515" y="32845"/>
                </a:lnTo>
                <a:lnTo>
                  <a:pt x="317144" y="52929"/>
                </a:lnTo>
                <a:lnTo>
                  <a:pt x="318905" y="79247"/>
                </a:lnTo>
                <a:lnTo>
                  <a:pt x="318952" y="82041"/>
                </a:lnTo>
                <a:lnTo>
                  <a:pt x="317119" y="108196"/>
                </a:lnTo>
                <a:lnTo>
                  <a:pt x="311403" y="127603"/>
                </a:lnTo>
                <a:lnTo>
                  <a:pt x="301878" y="139247"/>
                </a:lnTo>
                <a:lnTo>
                  <a:pt x="288543" y="143128"/>
                </a:lnTo>
                <a:lnTo>
                  <a:pt x="321286" y="143128"/>
                </a:lnTo>
                <a:lnTo>
                  <a:pt x="337978" y="97516"/>
                </a:lnTo>
                <a:lnTo>
                  <a:pt x="338835" y="79247"/>
                </a:lnTo>
                <a:lnTo>
                  <a:pt x="335789" y="44836"/>
                </a:lnTo>
                <a:lnTo>
                  <a:pt x="326659" y="20272"/>
                </a:lnTo>
                <a:lnTo>
                  <a:pt x="323039" y="16763"/>
                </a:lnTo>
                <a:close/>
              </a:path>
            </a:pathLst>
          </a:custGeom>
          <a:solidFill>
            <a:srgbClr val="000000"/>
          </a:solidFill>
        </p:spPr>
        <p:txBody>
          <a:bodyPr wrap="square" lIns="0" tIns="0" rIns="0" bIns="0" rtlCol="0"/>
          <a:lstStyle/>
          <a:p>
            <a:endParaRPr/>
          </a:p>
        </p:txBody>
      </p:sp>
      <p:sp>
        <p:nvSpPr>
          <p:cNvPr id="29" name="object 30"/>
          <p:cNvSpPr/>
          <p:nvPr/>
        </p:nvSpPr>
        <p:spPr>
          <a:xfrm>
            <a:off x="10015346" y="1889379"/>
            <a:ext cx="1537970" cy="204470"/>
          </a:xfrm>
          <a:custGeom>
            <a:avLst/>
            <a:gdLst/>
            <a:ahLst/>
            <a:cxnLst/>
            <a:rect l="l" t="t" r="r" b="b"/>
            <a:pathLst>
              <a:path w="1537970" h="204469">
                <a:moveTo>
                  <a:pt x="52324" y="16256"/>
                </a:moveTo>
                <a:lnTo>
                  <a:pt x="35305" y="16256"/>
                </a:lnTo>
                <a:lnTo>
                  <a:pt x="19877" y="36826"/>
                </a:lnTo>
                <a:lnTo>
                  <a:pt x="8842" y="59467"/>
                </a:lnTo>
                <a:lnTo>
                  <a:pt x="2212" y="84157"/>
                </a:lnTo>
                <a:lnTo>
                  <a:pt x="0" y="110871"/>
                </a:lnTo>
                <a:lnTo>
                  <a:pt x="2212" y="137281"/>
                </a:lnTo>
                <a:lnTo>
                  <a:pt x="8842" y="161655"/>
                </a:lnTo>
                <a:lnTo>
                  <a:pt x="19877" y="184005"/>
                </a:lnTo>
                <a:lnTo>
                  <a:pt x="35305" y="204343"/>
                </a:lnTo>
                <a:lnTo>
                  <a:pt x="52197" y="204343"/>
                </a:lnTo>
                <a:lnTo>
                  <a:pt x="36881" y="183431"/>
                </a:lnTo>
                <a:lnTo>
                  <a:pt x="25971" y="160877"/>
                </a:lnTo>
                <a:lnTo>
                  <a:pt x="19442" y="136655"/>
                </a:lnTo>
                <a:lnTo>
                  <a:pt x="17272" y="110744"/>
                </a:lnTo>
                <a:lnTo>
                  <a:pt x="19462" y="84425"/>
                </a:lnTo>
                <a:lnTo>
                  <a:pt x="26035" y="59928"/>
                </a:lnTo>
                <a:lnTo>
                  <a:pt x="36988" y="37216"/>
                </a:lnTo>
                <a:lnTo>
                  <a:pt x="52324" y="16256"/>
                </a:lnTo>
                <a:close/>
              </a:path>
              <a:path w="1537970" h="204469">
                <a:moveTo>
                  <a:pt x="177419" y="176657"/>
                </a:moveTo>
                <a:lnTo>
                  <a:pt x="178943" y="184276"/>
                </a:lnTo>
                <a:lnTo>
                  <a:pt x="179958" y="189992"/>
                </a:lnTo>
                <a:lnTo>
                  <a:pt x="180467" y="193929"/>
                </a:lnTo>
                <a:lnTo>
                  <a:pt x="208152" y="194183"/>
                </a:lnTo>
                <a:lnTo>
                  <a:pt x="219247" y="192470"/>
                </a:lnTo>
                <a:lnTo>
                  <a:pt x="227187" y="187340"/>
                </a:lnTo>
                <a:lnTo>
                  <a:pt x="231959" y="178806"/>
                </a:lnTo>
                <a:lnTo>
                  <a:pt x="232026" y="178308"/>
                </a:lnTo>
                <a:lnTo>
                  <a:pt x="204597" y="178308"/>
                </a:lnTo>
                <a:lnTo>
                  <a:pt x="199046" y="178210"/>
                </a:lnTo>
                <a:lnTo>
                  <a:pt x="192674" y="177911"/>
                </a:lnTo>
                <a:lnTo>
                  <a:pt x="185469" y="177397"/>
                </a:lnTo>
                <a:lnTo>
                  <a:pt x="177419" y="176657"/>
                </a:lnTo>
                <a:close/>
              </a:path>
              <a:path w="1537970" h="204469">
                <a:moveTo>
                  <a:pt x="195833" y="78359"/>
                </a:moveTo>
                <a:lnTo>
                  <a:pt x="131952" y="78359"/>
                </a:lnTo>
                <a:lnTo>
                  <a:pt x="131952" y="93345"/>
                </a:lnTo>
                <a:lnTo>
                  <a:pt x="178688" y="93345"/>
                </a:lnTo>
                <a:lnTo>
                  <a:pt x="170306" y="116254"/>
                </a:lnTo>
                <a:lnTo>
                  <a:pt x="158305" y="135842"/>
                </a:lnTo>
                <a:lnTo>
                  <a:pt x="142684" y="152120"/>
                </a:lnTo>
                <a:lnTo>
                  <a:pt x="123444" y="165100"/>
                </a:lnTo>
                <a:lnTo>
                  <a:pt x="128143" y="170053"/>
                </a:lnTo>
                <a:lnTo>
                  <a:pt x="132079" y="174498"/>
                </a:lnTo>
                <a:lnTo>
                  <a:pt x="134874" y="178308"/>
                </a:lnTo>
                <a:lnTo>
                  <a:pt x="155614" y="162948"/>
                </a:lnTo>
                <a:lnTo>
                  <a:pt x="172688" y="143351"/>
                </a:lnTo>
                <a:lnTo>
                  <a:pt x="186094" y="119514"/>
                </a:lnTo>
                <a:lnTo>
                  <a:pt x="195833" y="91440"/>
                </a:lnTo>
                <a:lnTo>
                  <a:pt x="195833" y="78359"/>
                </a:lnTo>
                <a:close/>
              </a:path>
              <a:path w="1537970" h="204469">
                <a:moveTo>
                  <a:pt x="233552" y="41656"/>
                </a:moveTo>
                <a:lnTo>
                  <a:pt x="150113" y="41656"/>
                </a:lnTo>
                <a:lnTo>
                  <a:pt x="150113" y="57150"/>
                </a:lnTo>
                <a:lnTo>
                  <a:pt x="217677" y="57150"/>
                </a:lnTo>
                <a:lnTo>
                  <a:pt x="217677" y="174117"/>
                </a:lnTo>
                <a:lnTo>
                  <a:pt x="213359" y="178308"/>
                </a:lnTo>
                <a:lnTo>
                  <a:pt x="232026" y="178308"/>
                </a:lnTo>
                <a:lnTo>
                  <a:pt x="233552" y="166878"/>
                </a:lnTo>
                <a:lnTo>
                  <a:pt x="233552" y="82676"/>
                </a:lnTo>
                <a:lnTo>
                  <a:pt x="246750" y="82676"/>
                </a:lnTo>
                <a:lnTo>
                  <a:pt x="243500" y="75729"/>
                </a:lnTo>
                <a:lnTo>
                  <a:pt x="239823" y="66881"/>
                </a:lnTo>
                <a:lnTo>
                  <a:pt x="236503" y="57771"/>
                </a:lnTo>
                <a:lnTo>
                  <a:pt x="233552" y="48387"/>
                </a:lnTo>
                <a:lnTo>
                  <a:pt x="233552" y="41656"/>
                </a:lnTo>
                <a:close/>
              </a:path>
              <a:path w="1537970" h="204469">
                <a:moveTo>
                  <a:pt x="246750" y="82676"/>
                </a:moveTo>
                <a:lnTo>
                  <a:pt x="233552" y="82676"/>
                </a:lnTo>
                <a:lnTo>
                  <a:pt x="246435" y="110634"/>
                </a:lnTo>
                <a:lnTo>
                  <a:pt x="263366" y="135842"/>
                </a:lnTo>
                <a:lnTo>
                  <a:pt x="284345" y="158311"/>
                </a:lnTo>
                <a:lnTo>
                  <a:pt x="309372" y="178054"/>
                </a:lnTo>
                <a:lnTo>
                  <a:pt x="313308" y="173100"/>
                </a:lnTo>
                <a:lnTo>
                  <a:pt x="317246" y="168021"/>
                </a:lnTo>
                <a:lnTo>
                  <a:pt x="321436" y="162813"/>
                </a:lnTo>
                <a:lnTo>
                  <a:pt x="301507" y="149195"/>
                </a:lnTo>
                <a:lnTo>
                  <a:pt x="283829" y="133873"/>
                </a:lnTo>
                <a:lnTo>
                  <a:pt x="268412" y="116861"/>
                </a:lnTo>
                <a:lnTo>
                  <a:pt x="255270" y="98171"/>
                </a:lnTo>
                <a:lnTo>
                  <a:pt x="276774" y="84328"/>
                </a:lnTo>
                <a:lnTo>
                  <a:pt x="247523" y="84328"/>
                </a:lnTo>
                <a:lnTo>
                  <a:pt x="246750" y="82676"/>
                </a:lnTo>
                <a:close/>
              </a:path>
              <a:path w="1537970" h="204469">
                <a:moveTo>
                  <a:pt x="299593" y="49657"/>
                </a:moveTo>
                <a:lnTo>
                  <a:pt x="285992" y="59324"/>
                </a:lnTo>
                <a:lnTo>
                  <a:pt x="272796" y="68326"/>
                </a:lnTo>
                <a:lnTo>
                  <a:pt x="259980" y="76660"/>
                </a:lnTo>
                <a:lnTo>
                  <a:pt x="247523" y="84328"/>
                </a:lnTo>
                <a:lnTo>
                  <a:pt x="276774" y="84328"/>
                </a:lnTo>
                <a:lnTo>
                  <a:pt x="309372" y="63500"/>
                </a:lnTo>
                <a:lnTo>
                  <a:pt x="299593" y="49657"/>
                </a:lnTo>
                <a:close/>
              </a:path>
              <a:path w="1537970" h="204469">
                <a:moveTo>
                  <a:pt x="194945" y="0"/>
                </a:moveTo>
                <a:lnTo>
                  <a:pt x="188341" y="13462"/>
                </a:lnTo>
                <a:lnTo>
                  <a:pt x="202156" y="17863"/>
                </a:lnTo>
                <a:lnTo>
                  <a:pt x="216376" y="22669"/>
                </a:lnTo>
                <a:lnTo>
                  <a:pt x="231024" y="27856"/>
                </a:lnTo>
                <a:lnTo>
                  <a:pt x="246125" y="33400"/>
                </a:lnTo>
                <a:lnTo>
                  <a:pt x="252856" y="17780"/>
                </a:lnTo>
                <a:lnTo>
                  <a:pt x="223043" y="8366"/>
                </a:lnTo>
                <a:lnTo>
                  <a:pt x="208780" y="4046"/>
                </a:lnTo>
                <a:lnTo>
                  <a:pt x="194945" y="0"/>
                </a:lnTo>
                <a:close/>
              </a:path>
              <a:path w="1537970" h="204469">
                <a:moveTo>
                  <a:pt x="507237" y="50800"/>
                </a:moveTo>
                <a:lnTo>
                  <a:pt x="404368" y="50800"/>
                </a:lnTo>
                <a:lnTo>
                  <a:pt x="404368" y="157353"/>
                </a:lnTo>
                <a:lnTo>
                  <a:pt x="419607" y="157353"/>
                </a:lnTo>
                <a:lnTo>
                  <a:pt x="419607" y="148209"/>
                </a:lnTo>
                <a:lnTo>
                  <a:pt x="507237" y="148209"/>
                </a:lnTo>
                <a:lnTo>
                  <a:pt x="507237" y="134747"/>
                </a:lnTo>
                <a:lnTo>
                  <a:pt x="419607" y="134747"/>
                </a:lnTo>
                <a:lnTo>
                  <a:pt x="419607" y="105663"/>
                </a:lnTo>
                <a:lnTo>
                  <a:pt x="507237" y="105663"/>
                </a:lnTo>
                <a:lnTo>
                  <a:pt x="507237" y="92201"/>
                </a:lnTo>
                <a:lnTo>
                  <a:pt x="419607" y="92201"/>
                </a:lnTo>
                <a:lnTo>
                  <a:pt x="419607" y="64262"/>
                </a:lnTo>
                <a:lnTo>
                  <a:pt x="507237" y="64262"/>
                </a:lnTo>
                <a:lnTo>
                  <a:pt x="507237" y="50800"/>
                </a:lnTo>
                <a:close/>
              </a:path>
              <a:path w="1537970" h="204469">
                <a:moveTo>
                  <a:pt x="507237" y="148209"/>
                </a:moveTo>
                <a:lnTo>
                  <a:pt x="491998" y="148209"/>
                </a:lnTo>
                <a:lnTo>
                  <a:pt x="491998" y="157353"/>
                </a:lnTo>
                <a:lnTo>
                  <a:pt x="507237" y="157353"/>
                </a:lnTo>
                <a:lnTo>
                  <a:pt x="507237" y="148209"/>
                </a:lnTo>
                <a:close/>
              </a:path>
              <a:path w="1537970" h="204469">
                <a:moveTo>
                  <a:pt x="507237" y="105663"/>
                </a:moveTo>
                <a:lnTo>
                  <a:pt x="491998" y="105663"/>
                </a:lnTo>
                <a:lnTo>
                  <a:pt x="491998" y="134747"/>
                </a:lnTo>
                <a:lnTo>
                  <a:pt x="507237" y="134747"/>
                </a:lnTo>
                <a:lnTo>
                  <a:pt x="507237" y="105663"/>
                </a:lnTo>
                <a:close/>
              </a:path>
              <a:path w="1537970" h="204469">
                <a:moveTo>
                  <a:pt x="507237" y="64262"/>
                </a:moveTo>
                <a:lnTo>
                  <a:pt x="491998" y="64262"/>
                </a:lnTo>
                <a:lnTo>
                  <a:pt x="491998" y="92201"/>
                </a:lnTo>
                <a:lnTo>
                  <a:pt x="507237" y="92201"/>
                </a:lnTo>
                <a:lnTo>
                  <a:pt x="507237" y="64262"/>
                </a:lnTo>
                <a:close/>
              </a:path>
              <a:path w="1537970" h="204469">
                <a:moveTo>
                  <a:pt x="370712" y="2921"/>
                </a:moveTo>
                <a:lnTo>
                  <a:pt x="355600" y="2921"/>
                </a:lnTo>
                <a:lnTo>
                  <a:pt x="355600" y="196342"/>
                </a:lnTo>
                <a:lnTo>
                  <a:pt x="370712" y="196342"/>
                </a:lnTo>
                <a:lnTo>
                  <a:pt x="370712" y="50800"/>
                </a:lnTo>
                <a:lnTo>
                  <a:pt x="387836" y="50800"/>
                </a:lnTo>
                <a:lnTo>
                  <a:pt x="384355" y="46521"/>
                </a:lnTo>
                <a:lnTo>
                  <a:pt x="382797" y="44704"/>
                </a:lnTo>
                <a:lnTo>
                  <a:pt x="370712" y="44704"/>
                </a:lnTo>
                <a:lnTo>
                  <a:pt x="370712" y="2921"/>
                </a:lnTo>
                <a:close/>
              </a:path>
              <a:path w="1537970" h="204469">
                <a:moveTo>
                  <a:pt x="523875" y="174371"/>
                </a:moveTo>
                <a:lnTo>
                  <a:pt x="385318" y="174371"/>
                </a:lnTo>
                <a:lnTo>
                  <a:pt x="385318" y="187833"/>
                </a:lnTo>
                <a:lnTo>
                  <a:pt x="523875" y="187833"/>
                </a:lnTo>
                <a:lnTo>
                  <a:pt x="523875" y="174371"/>
                </a:lnTo>
                <a:close/>
              </a:path>
              <a:path w="1537970" h="204469">
                <a:moveTo>
                  <a:pt x="387836" y="50800"/>
                </a:moveTo>
                <a:lnTo>
                  <a:pt x="370712" y="50800"/>
                </a:lnTo>
                <a:lnTo>
                  <a:pt x="375380" y="56780"/>
                </a:lnTo>
                <a:lnTo>
                  <a:pt x="379856" y="62928"/>
                </a:lnTo>
                <a:lnTo>
                  <a:pt x="384143" y="69266"/>
                </a:lnTo>
                <a:lnTo>
                  <a:pt x="388238" y="75819"/>
                </a:lnTo>
                <a:lnTo>
                  <a:pt x="400303" y="67310"/>
                </a:lnTo>
                <a:lnTo>
                  <a:pt x="395352" y="60428"/>
                </a:lnTo>
                <a:lnTo>
                  <a:pt x="390032" y="53498"/>
                </a:lnTo>
                <a:lnTo>
                  <a:pt x="387836" y="50800"/>
                </a:lnTo>
                <a:close/>
              </a:path>
              <a:path w="1537970" h="204469">
                <a:moveTo>
                  <a:pt x="378332" y="39497"/>
                </a:moveTo>
                <a:lnTo>
                  <a:pt x="370712" y="44704"/>
                </a:lnTo>
                <a:lnTo>
                  <a:pt x="382797" y="44704"/>
                </a:lnTo>
                <a:lnTo>
                  <a:pt x="378332" y="39497"/>
                </a:lnTo>
                <a:close/>
              </a:path>
              <a:path w="1537970" h="204469">
                <a:moveTo>
                  <a:pt x="518922" y="13970"/>
                </a:moveTo>
                <a:lnTo>
                  <a:pt x="392049" y="13970"/>
                </a:lnTo>
                <a:lnTo>
                  <a:pt x="392049" y="27432"/>
                </a:lnTo>
                <a:lnTo>
                  <a:pt x="518922" y="27432"/>
                </a:lnTo>
                <a:lnTo>
                  <a:pt x="518922" y="13970"/>
                </a:lnTo>
                <a:close/>
              </a:path>
              <a:path w="1537970" h="204469">
                <a:moveTo>
                  <a:pt x="336042" y="48641"/>
                </a:moveTo>
                <a:lnTo>
                  <a:pt x="334039" y="62595"/>
                </a:lnTo>
                <a:lnTo>
                  <a:pt x="331835" y="75501"/>
                </a:lnTo>
                <a:lnTo>
                  <a:pt x="329416" y="87360"/>
                </a:lnTo>
                <a:lnTo>
                  <a:pt x="326771" y="98171"/>
                </a:lnTo>
                <a:lnTo>
                  <a:pt x="332104" y="99187"/>
                </a:lnTo>
                <a:lnTo>
                  <a:pt x="336803" y="100203"/>
                </a:lnTo>
                <a:lnTo>
                  <a:pt x="340741" y="101346"/>
                </a:lnTo>
                <a:lnTo>
                  <a:pt x="343312" y="89249"/>
                </a:lnTo>
                <a:lnTo>
                  <a:pt x="345694" y="76771"/>
                </a:lnTo>
                <a:lnTo>
                  <a:pt x="347884" y="63912"/>
                </a:lnTo>
                <a:lnTo>
                  <a:pt x="349884" y="50673"/>
                </a:lnTo>
                <a:lnTo>
                  <a:pt x="336042" y="48641"/>
                </a:lnTo>
                <a:close/>
              </a:path>
              <a:path w="1537970" h="204469">
                <a:moveTo>
                  <a:pt x="588710" y="157987"/>
                </a:moveTo>
                <a:lnTo>
                  <a:pt x="563499" y="157987"/>
                </a:lnTo>
                <a:lnTo>
                  <a:pt x="564896" y="158115"/>
                </a:lnTo>
                <a:lnTo>
                  <a:pt x="566293" y="159638"/>
                </a:lnTo>
                <a:lnTo>
                  <a:pt x="612548" y="185981"/>
                </a:lnTo>
                <a:lnTo>
                  <a:pt x="720217" y="189230"/>
                </a:lnTo>
                <a:lnTo>
                  <a:pt x="721232" y="185547"/>
                </a:lnTo>
                <a:lnTo>
                  <a:pt x="723392" y="179959"/>
                </a:lnTo>
                <a:lnTo>
                  <a:pt x="726010" y="173569"/>
                </a:lnTo>
                <a:lnTo>
                  <a:pt x="662058" y="173569"/>
                </a:lnTo>
                <a:lnTo>
                  <a:pt x="638936" y="173355"/>
                </a:lnTo>
                <a:lnTo>
                  <a:pt x="621289" y="171475"/>
                </a:lnTo>
                <a:lnTo>
                  <a:pt x="605869" y="167370"/>
                </a:lnTo>
                <a:lnTo>
                  <a:pt x="592663" y="161049"/>
                </a:lnTo>
                <a:lnTo>
                  <a:pt x="588710" y="157987"/>
                </a:lnTo>
                <a:close/>
              </a:path>
              <a:path w="1537970" h="204469">
                <a:moveTo>
                  <a:pt x="562228" y="142621"/>
                </a:moveTo>
                <a:lnTo>
                  <a:pt x="528193" y="169418"/>
                </a:lnTo>
                <a:lnTo>
                  <a:pt x="536955" y="185800"/>
                </a:lnTo>
                <a:lnTo>
                  <a:pt x="542809" y="178942"/>
                </a:lnTo>
                <a:lnTo>
                  <a:pt x="548988" y="172212"/>
                </a:lnTo>
                <a:lnTo>
                  <a:pt x="555279" y="165798"/>
                </a:lnTo>
                <a:lnTo>
                  <a:pt x="561848" y="159512"/>
                </a:lnTo>
                <a:lnTo>
                  <a:pt x="563499" y="157987"/>
                </a:lnTo>
                <a:lnTo>
                  <a:pt x="588710" y="157987"/>
                </a:lnTo>
                <a:lnTo>
                  <a:pt x="581659" y="152526"/>
                </a:lnTo>
                <a:lnTo>
                  <a:pt x="596059" y="143129"/>
                </a:lnTo>
                <a:lnTo>
                  <a:pt x="566420" y="143129"/>
                </a:lnTo>
                <a:lnTo>
                  <a:pt x="562228" y="142621"/>
                </a:lnTo>
                <a:close/>
              </a:path>
              <a:path w="1537970" h="204469">
                <a:moveTo>
                  <a:pt x="726567" y="172212"/>
                </a:moveTo>
                <a:lnTo>
                  <a:pt x="705873" y="172997"/>
                </a:lnTo>
                <a:lnTo>
                  <a:pt x="684371" y="173450"/>
                </a:lnTo>
                <a:lnTo>
                  <a:pt x="662058" y="173569"/>
                </a:lnTo>
                <a:lnTo>
                  <a:pt x="726010" y="173569"/>
                </a:lnTo>
                <a:lnTo>
                  <a:pt x="726567" y="172212"/>
                </a:lnTo>
                <a:close/>
              </a:path>
              <a:path w="1537970" h="204469">
                <a:moveTo>
                  <a:pt x="705993" y="38608"/>
                </a:moveTo>
                <a:lnTo>
                  <a:pt x="543686" y="38608"/>
                </a:lnTo>
                <a:lnTo>
                  <a:pt x="543686" y="53212"/>
                </a:lnTo>
                <a:lnTo>
                  <a:pt x="682878" y="53212"/>
                </a:lnTo>
                <a:lnTo>
                  <a:pt x="657467" y="76906"/>
                </a:lnTo>
                <a:lnTo>
                  <a:pt x="629602" y="99790"/>
                </a:lnTo>
                <a:lnTo>
                  <a:pt x="599261" y="121864"/>
                </a:lnTo>
                <a:lnTo>
                  <a:pt x="566420" y="143129"/>
                </a:lnTo>
                <a:lnTo>
                  <a:pt x="596059" y="143129"/>
                </a:lnTo>
                <a:lnTo>
                  <a:pt x="616213" y="129974"/>
                </a:lnTo>
                <a:lnTo>
                  <a:pt x="648446" y="105933"/>
                </a:lnTo>
                <a:lnTo>
                  <a:pt x="678368" y="80392"/>
                </a:lnTo>
                <a:lnTo>
                  <a:pt x="705993" y="53340"/>
                </a:lnTo>
                <a:lnTo>
                  <a:pt x="705993" y="38608"/>
                </a:lnTo>
                <a:close/>
              </a:path>
              <a:path w="1537970" h="204469">
                <a:moveTo>
                  <a:pt x="625221" y="381"/>
                </a:moveTo>
                <a:lnTo>
                  <a:pt x="610616" y="7620"/>
                </a:lnTo>
                <a:lnTo>
                  <a:pt x="615066" y="14904"/>
                </a:lnTo>
                <a:lnTo>
                  <a:pt x="619458" y="22272"/>
                </a:lnTo>
                <a:lnTo>
                  <a:pt x="623778" y="29712"/>
                </a:lnTo>
                <a:lnTo>
                  <a:pt x="628014" y="37211"/>
                </a:lnTo>
                <a:lnTo>
                  <a:pt x="643381" y="28829"/>
                </a:lnTo>
                <a:lnTo>
                  <a:pt x="638472" y="20758"/>
                </a:lnTo>
                <a:lnTo>
                  <a:pt x="633825" y="13319"/>
                </a:lnTo>
                <a:lnTo>
                  <a:pt x="629415" y="6522"/>
                </a:lnTo>
                <a:lnTo>
                  <a:pt x="625221" y="381"/>
                </a:lnTo>
                <a:close/>
              </a:path>
              <a:path w="1537970" h="204469">
                <a:moveTo>
                  <a:pt x="927734" y="175133"/>
                </a:moveTo>
                <a:lnTo>
                  <a:pt x="734313" y="175133"/>
                </a:lnTo>
                <a:lnTo>
                  <a:pt x="734313" y="188975"/>
                </a:lnTo>
                <a:lnTo>
                  <a:pt x="927734" y="188975"/>
                </a:lnTo>
                <a:lnTo>
                  <a:pt x="927734" y="175133"/>
                </a:lnTo>
                <a:close/>
              </a:path>
              <a:path w="1537970" h="204469">
                <a:moveTo>
                  <a:pt x="904748" y="123317"/>
                </a:moveTo>
                <a:lnTo>
                  <a:pt x="758698" y="123317"/>
                </a:lnTo>
                <a:lnTo>
                  <a:pt x="758698" y="175133"/>
                </a:lnTo>
                <a:lnTo>
                  <a:pt x="772922" y="175133"/>
                </a:lnTo>
                <a:lnTo>
                  <a:pt x="772922" y="136779"/>
                </a:lnTo>
                <a:lnTo>
                  <a:pt x="904748" y="136779"/>
                </a:lnTo>
                <a:lnTo>
                  <a:pt x="904748" y="123317"/>
                </a:lnTo>
                <a:close/>
              </a:path>
              <a:path w="1537970" h="204469">
                <a:moveTo>
                  <a:pt x="816609" y="136779"/>
                </a:moveTo>
                <a:lnTo>
                  <a:pt x="802767" y="136779"/>
                </a:lnTo>
                <a:lnTo>
                  <a:pt x="802767" y="175133"/>
                </a:lnTo>
                <a:lnTo>
                  <a:pt x="816609" y="175133"/>
                </a:lnTo>
                <a:lnTo>
                  <a:pt x="816609" y="136779"/>
                </a:lnTo>
                <a:close/>
              </a:path>
              <a:path w="1537970" h="204469">
                <a:moveTo>
                  <a:pt x="860425" y="136779"/>
                </a:moveTo>
                <a:lnTo>
                  <a:pt x="846581" y="136779"/>
                </a:lnTo>
                <a:lnTo>
                  <a:pt x="846581" y="175133"/>
                </a:lnTo>
                <a:lnTo>
                  <a:pt x="860425" y="175133"/>
                </a:lnTo>
                <a:lnTo>
                  <a:pt x="860425" y="136779"/>
                </a:lnTo>
                <a:close/>
              </a:path>
              <a:path w="1537970" h="204469">
                <a:moveTo>
                  <a:pt x="904748" y="136779"/>
                </a:moveTo>
                <a:lnTo>
                  <a:pt x="890524" y="136779"/>
                </a:lnTo>
                <a:lnTo>
                  <a:pt x="890524" y="175133"/>
                </a:lnTo>
                <a:lnTo>
                  <a:pt x="904748" y="175133"/>
                </a:lnTo>
                <a:lnTo>
                  <a:pt x="904748" y="136779"/>
                </a:lnTo>
                <a:close/>
              </a:path>
              <a:path w="1537970" h="204469">
                <a:moveTo>
                  <a:pt x="806576" y="30987"/>
                </a:moveTo>
                <a:lnTo>
                  <a:pt x="791845" y="30987"/>
                </a:lnTo>
                <a:lnTo>
                  <a:pt x="791845" y="42163"/>
                </a:lnTo>
                <a:lnTo>
                  <a:pt x="806576" y="42163"/>
                </a:lnTo>
                <a:lnTo>
                  <a:pt x="806576" y="30987"/>
                </a:lnTo>
                <a:close/>
              </a:path>
              <a:path w="1537970" h="204469">
                <a:moveTo>
                  <a:pt x="870711" y="30987"/>
                </a:moveTo>
                <a:lnTo>
                  <a:pt x="855979" y="30987"/>
                </a:lnTo>
                <a:lnTo>
                  <a:pt x="855979" y="42163"/>
                </a:lnTo>
                <a:lnTo>
                  <a:pt x="870711" y="42163"/>
                </a:lnTo>
                <a:lnTo>
                  <a:pt x="870711" y="30987"/>
                </a:lnTo>
                <a:close/>
              </a:path>
              <a:path w="1537970" h="204469">
                <a:moveTo>
                  <a:pt x="927226" y="17145"/>
                </a:moveTo>
                <a:lnTo>
                  <a:pt x="734695" y="17145"/>
                </a:lnTo>
                <a:lnTo>
                  <a:pt x="734695" y="30987"/>
                </a:lnTo>
                <a:lnTo>
                  <a:pt x="927226" y="30987"/>
                </a:lnTo>
                <a:lnTo>
                  <a:pt x="927226" y="17145"/>
                </a:lnTo>
                <a:close/>
              </a:path>
              <a:path w="1537970" h="204469">
                <a:moveTo>
                  <a:pt x="806576" y="762"/>
                </a:moveTo>
                <a:lnTo>
                  <a:pt x="791845" y="762"/>
                </a:lnTo>
                <a:lnTo>
                  <a:pt x="791845" y="17145"/>
                </a:lnTo>
                <a:lnTo>
                  <a:pt x="806576" y="17145"/>
                </a:lnTo>
                <a:lnTo>
                  <a:pt x="806576" y="762"/>
                </a:lnTo>
                <a:close/>
              </a:path>
              <a:path w="1537970" h="204469">
                <a:moveTo>
                  <a:pt x="870711" y="762"/>
                </a:moveTo>
                <a:lnTo>
                  <a:pt x="855979" y="762"/>
                </a:lnTo>
                <a:lnTo>
                  <a:pt x="855979" y="17145"/>
                </a:lnTo>
                <a:lnTo>
                  <a:pt x="870711" y="17145"/>
                </a:lnTo>
                <a:lnTo>
                  <a:pt x="870711" y="762"/>
                </a:lnTo>
                <a:close/>
              </a:path>
              <a:path w="1537970" h="204469">
                <a:moveTo>
                  <a:pt x="868045" y="80899"/>
                </a:moveTo>
                <a:lnTo>
                  <a:pt x="859154" y="91440"/>
                </a:lnTo>
                <a:lnTo>
                  <a:pt x="868701" y="97988"/>
                </a:lnTo>
                <a:lnTo>
                  <a:pt x="877903" y="104679"/>
                </a:lnTo>
                <a:lnTo>
                  <a:pt x="886747" y="111513"/>
                </a:lnTo>
                <a:lnTo>
                  <a:pt x="895223" y="118491"/>
                </a:lnTo>
                <a:lnTo>
                  <a:pt x="904875" y="107061"/>
                </a:lnTo>
                <a:lnTo>
                  <a:pt x="896423" y="100580"/>
                </a:lnTo>
                <a:lnTo>
                  <a:pt x="887460" y="94075"/>
                </a:lnTo>
                <a:lnTo>
                  <a:pt x="877996" y="87522"/>
                </a:lnTo>
                <a:lnTo>
                  <a:pt x="868045" y="80899"/>
                </a:lnTo>
                <a:close/>
              </a:path>
              <a:path w="1537970" h="204469">
                <a:moveTo>
                  <a:pt x="845566" y="44831"/>
                </a:moveTo>
                <a:lnTo>
                  <a:pt x="840519" y="61596"/>
                </a:lnTo>
                <a:lnTo>
                  <a:pt x="834342" y="77422"/>
                </a:lnTo>
                <a:lnTo>
                  <a:pt x="827045" y="92319"/>
                </a:lnTo>
                <a:lnTo>
                  <a:pt x="818642" y="106299"/>
                </a:lnTo>
                <a:lnTo>
                  <a:pt x="821308" y="107569"/>
                </a:lnTo>
                <a:lnTo>
                  <a:pt x="825626" y="110362"/>
                </a:lnTo>
                <a:lnTo>
                  <a:pt x="831850" y="114554"/>
                </a:lnTo>
                <a:lnTo>
                  <a:pt x="836971" y="105890"/>
                </a:lnTo>
                <a:lnTo>
                  <a:pt x="841867" y="96488"/>
                </a:lnTo>
                <a:lnTo>
                  <a:pt x="846548" y="86371"/>
                </a:lnTo>
                <a:lnTo>
                  <a:pt x="851026" y="75565"/>
                </a:lnTo>
                <a:lnTo>
                  <a:pt x="924051" y="75565"/>
                </a:lnTo>
                <a:lnTo>
                  <a:pt x="924051" y="62103"/>
                </a:lnTo>
                <a:lnTo>
                  <a:pt x="855979" y="62103"/>
                </a:lnTo>
                <a:lnTo>
                  <a:pt x="857503" y="57785"/>
                </a:lnTo>
                <a:lnTo>
                  <a:pt x="858901" y="53340"/>
                </a:lnTo>
                <a:lnTo>
                  <a:pt x="860425" y="48641"/>
                </a:lnTo>
                <a:lnTo>
                  <a:pt x="845566" y="44831"/>
                </a:lnTo>
                <a:close/>
              </a:path>
              <a:path w="1537970" h="204469">
                <a:moveTo>
                  <a:pt x="810259" y="47498"/>
                </a:moveTo>
                <a:lnTo>
                  <a:pt x="795654" y="47498"/>
                </a:lnTo>
                <a:lnTo>
                  <a:pt x="795654" y="115188"/>
                </a:lnTo>
                <a:lnTo>
                  <a:pt x="810259" y="115188"/>
                </a:lnTo>
                <a:lnTo>
                  <a:pt x="810259" y="47498"/>
                </a:lnTo>
                <a:close/>
              </a:path>
              <a:path w="1537970" h="204469">
                <a:moveTo>
                  <a:pt x="768730" y="51816"/>
                </a:moveTo>
                <a:lnTo>
                  <a:pt x="754126" y="51816"/>
                </a:lnTo>
                <a:lnTo>
                  <a:pt x="754126" y="112775"/>
                </a:lnTo>
                <a:lnTo>
                  <a:pt x="768730" y="112775"/>
                </a:lnTo>
                <a:lnTo>
                  <a:pt x="768730" y="51816"/>
                </a:lnTo>
                <a:close/>
              </a:path>
              <a:path w="1537970" h="204469">
                <a:moveTo>
                  <a:pt x="1017904" y="16256"/>
                </a:moveTo>
                <a:lnTo>
                  <a:pt x="1001141" y="16256"/>
                </a:lnTo>
                <a:lnTo>
                  <a:pt x="1016402" y="37022"/>
                </a:lnTo>
                <a:lnTo>
                  <a:pt x="1027318" y="59515"/>
                </a:lnTo>
                <a:lnTo>
                  <a:pt x="1033877" y="83746"/>
                </a:lnTo>
                <a:lnTo>
                  <a:pt x="1036066" y="109728"/>
                </a:lnTo>
                <a:lnTo>
                  <a:pt x="1033873" y="136138"/>
                </a:lnTo>
                <a:lnTo>
                  <a:pt x="1027287" y="160702"/>
                </a:lnTo>
                <a:lnTo>
                  <a:pt x="1016295" y="183433"/>
                </a:lnTo>
                <a:lnTo>
                  <a:pt x="1000886" y="204343"/>
                </a:lnTo>
                <a:lnTo>
                  <a:pt x="1017904" y="204343"/>
                </a:lnTo>
                <a:lnTo>
                  <a:pt x="1033313" y="183844"/>
                </a:lnTo>
                <a:lnTo>
                  <a:pt x="1044305" y="161226"/>
                </a:lnTo>
                <a:lnTo>
                  <a:pt x="1050891" y="136513"/>
                </a:lnTo>
                <a:lnTo>
                  <a:pt x="1053083" y="109728"/>
                </a:lnTo>
                <a:lnTo>
                  <a:pt x="1050891" y="83228"/>
                </a:lnTo>
                <a:lnTo>
                  <a:pt x="1044305" y="58801"/>
                </a:lnTo>
                <a:lnTo>
                  <a:pt x="1033313" y="36468"/>
                </a:lnTo>
                <a:lnTo>
                  <a:pt x="1017904" y="16256"/>
                </a:lnTo>
                <a:close/>
              </a:path>
              <a:path w="1537970" h="204469">
                <a:moveTo>
                  <a:pt x="1177671" y="71247"/>
                </a:moveTo>
                <a:lnTo>
                  <a:pt x="1138935" y="71247"/>
                </a:lnTo>
                <a:lnTo>
                  <a:pt x="1138935" y="85851"/>
                </a:lnTo>
                <a:lnTo>
                  <a:pt x="1162430" y="85851"/>
                </a:lnTo>
                <a:lnTo>
                  <a:pt x="1162430" y="152526"/>
                </a:lnTo>
                <a:lnTo>
                  <a:pt x="1157910" y="156761"/>
                </a:lnTo>
                <a:lnTo>
                  <a:pt x="1152175" y="162210"/>
                </a:lnTo>
                <a:lnTo>
                  <a:pt x="1137157" y="176657"/>
                </a:lnTo>
                <a:lnTo>
                  <a:pt x="1145158" y="193167"/>
                </a:lnTo>
                <a:lnTo>
                  <a:pt x="1152637" y="184276"/>
                </a:lnTo>
                <a:lnTo>
                  <a:pt x="1159501" y="176430"/>
                </a:lnTo>
                <a:lnTo>
                  <a:pt x="1164429" y="171074"/>
                </a:lnTo>
                <a:lnTo>
                  <a:pt x="1168907" y="166624"/>
                </a:lnTo>
                <a:lnTo>
                  <a:pt x="1188343" y="166624"/>
                </a:lnTo>
                <a:lnTo>
                  <a:pt x="1184719" y="164119"/>
                </a:lnTo>
                <a:lnTo>
                  <a:pt x="1177671" y="155575"/>
                </a:lnTo>
                <a:lnTo>
                  <a:pt x="1177671" y="71247"/>
                </a:lnTo>
                <a:close/>
              </a:path>
              <a:path w="1537970" h="204469">
                <a:moveTo>
                  <a:pt x="1188343" y="166624"/>
                </a:moveTo>
                <a:lnTo>
                  <a:pt x="1168907" y="166624"/>
                </a:lnTo>
                <a:lnTo>
                  <a:pt x="1176954" y="176430"/>
                </a:lnTo>
                <a:lnTo>
                  <a:pt x="1187370" y="183546"/>
                </a:lnTo>
                <a:lnTo>
                  <a:pt x="1200144" y="187948"/>
                </a:lnTo>
                <a:lnTo>
                  <a:pt x="1215262" y="189611"/>
                </a:lnTo>
                <a:lnTo>
                  <a:pt x="1263014" y="190626"/>
                </a:lnTo>
                <a:lnTo>
                  <a:pt x="1328674" y="190373"/>
                </a:lnTo>
                <a:lnTo>
                  <a:pt x="1330959" y="184276"/>
                </a:lnTo>
                <a:lnTo>
                  <a:pt x="1332737" y="179070"/>
                </a:lnTo>
                <a:lnTo>
                  <a:pt x="1333634" y="176530"/>
                </a:lnTo>
                <a:lnTo>
                  <a:pt x="1264157" y="176530"/>
                </a:lnTo>
                <a:lnTo>
                  <a:pt x="1217295" y="175513"/>
                </a:lnTo>
                <a:lnTo>
                  <a:pt x="1204531" y="174113"/>
                </a:lnTo>
                <a:lnTo>
                  <a:pt x="1193673" y="170307"/>
                </a:lnTo>
                <a:lnTo>
                  <a:pt x="1188343" y="166624"/>
                </a:lnTo>
                <a:close/>
              </a:path>
              <a:path w="1537970" h="204469">
                <a:moveTo>
                  <a:pt x="1334261" y="174751"/>
                </a:moveTo>
                <a:lnTo>
                  <a:pt x="1264157" y="176530"/>
                </a:lnTo>
                <a:lnTo>
                  <a:pt x="1333634" y="176530"/>
                </a:lnTo>
                <a:lnTo>
                  <a:pt x="1334261" y="174751"/>
                </a:lnTo>
                <a:close/>
              </a:path>
              <a:path w="1537970" h="204469">
                <a:moveTo>
                  <a:pt x="1238884" y="107187"/>
                </a:moveTo>
                <a:lnTo>
                  <a:pt x="1222755" y="107187"/>
                </a:lnTo>
                <a:lnTo>
                  <a:pt x="1218680" y="122495"/>
                </a:lnTo>
                <a:lnTo>
                  <a:pt x="1212341" y="135636"/>
                </a:lnTo>
                <a:lnTo>
                  <a:pt x="1203717" y="146585"/>
                </a:lnTo>
                <a:lnTo>
                  <a:pt x="1192783" y="155321"/>
                </a:lnTo>
                <a:lnTo>
                  <a:pt x="1197355" y="159512"/>
                </a:lnTo>
                <a:lnTo>
                  <a:pt x="1201420" y="163575"/>
                </a:lnTo>
                <a:lnTo>
                  <a:pt x="1204849" y="167386"/>
                </a:lnTo>
                <a:lnTo>
                  <a:pt x="1217560" y="156194"/>
                </a:lnTo>
                <a:lnTo>
                  <a:pt x="1227486" y="142430"/>
                </a:lnTo>
                <a:lnTo>
                  <a:pt x="1234602" y="126095"/>
                </a:lnTo>
                <a:lnTo>
                  <a:pt x="1238884" y="107187"/>
                </a:lnTo>
                <a:close/>
              </a:path>
              <a:path w="1537970" h="204469">
                <a:moveTo>
                  <a:pt x="1295400" y="107187"/>
                </a:moveTo>
                <a:lnTo>
                  <a:pt x="1279652" y="107187"/>
                </a:lnTo>
                <a:lnTo>
                  <a:pt x="1279652" y="167386"/>
                </a:lnTo>
                <a:lnTo>
                  <a:pt x="1295400" y="167386"/>
                </a:lnTo>
                <a:lnTo>
                  <a:pt x="1295400" y="107187"/>
                </a:lnTo>
                <a:close/>
              </a:path>
              <a:path w="1537970" h="204469">
                <a:moveTo>
                  <a:pt x="1332483" y="92963"/>
                </a:moveTo>
                <a:lnTo>
                  <a:pt x="1190371" y="92963"/>
                </a:lnTo>
                <a:lnTo>
                  <a:pt x="1190371" y="107187"/>
                </a:lnTo>
                <a:lnTo>
                  <a:pt x="1332483" y="107187"/>
                </a:lnTo>
                <a:lnTo>
                  <a:pt x="1332483" y="92963"/>
                </a:lnTo>
                <a:close/>
              </a:path>
              <a:path w="1537970" h="204469">
                <a:moveTo>
                  <a:pt x="1240408" y="51054"/>
                </a:moveTo>
                <a:lnTo>
                  <a:pt x="1224533" y="51054"/>
                </a:lnTo>
                <a:lnTo>
                  <a:pt x="1224530" y="63603"/>
                </a:lnTo>
                <a:lnTo>
                  <a:pt x="1224404" y="85851"/>
                </a:lnTo>
                <a:lnTo>
                  <a:pt x="1224279" y="92963"/>
                </a:lnTo>
                <a:lnTo>
                  <a:pt x="1240281" y="92963"/>
                </a:lnTo>
                <a:lnTo>
                  <a:pt x="1240408" y="51054"/>
                </a:lnTo>
                <a:close/>
              </a:path>
              <a:path w="1537970" h="204469">
                <a:moveTo>
                  <a:pt x="1295400" y="51054"/>
                </a:moveTo>
                <a:lnTo>
                  <a:pt x="1279652" y="51054"/>
                </a:lnTo>
                <a:lnTo>
                  <a:pt x="1279652" y="92963"/>
                </a:lnTo>
                <a:lnTo>
                  <a:pt x="1295400" y="92963"/>
                </a:lnTo>
                <a:lnTo>
                  <a:pt x="1295400" y="51054"/>
                </a:lnTo>
                <a:close/>
              </a:path>
              <a:path w="1537970" h="204469">
                <a:moveTo>
                  <a:pt x="1160399" y="4318"/>
                </a:moveTo>
                <a:lnTo>
                  <a:pt x="1147826" y="12826"/>
                </a:lnTo>
                <a:lnTo>
                  <a:pt x="1154995" y="22683"/>
                </a:lnTo>
                <a:lnTo>
                  <a:pt x="1161653" y="32432"/>
                </a:lnTo>
                <a:lnTo>
                  <a:pt x="1167810" y="42062"/>
                </a:lnTo>
                <a:lnTo>
                  <a:pt x="1173479" y="51562"/>
                </a:lnTo>
                <a:lnTo>
                  <a:pt x="1182624" y="45338"/>
                </a:lnTo>
                <a:lnTo>
                  <a:pt x="1188211" y="41656"/>
                </a:lnTo>
                <a:lnTo>
                  <a:pt x="1181687" y="32392"/>
                </a:lnTo>
                <a:lnTo>
                  <a:pt x="1174877" y="23082"/>
                </a:lnTo>
                <a:lnTo>
                  <a:pt x="1167780" y="13723"/>
                </a:lnTo>
                <a:lnTo>
                  <a:pt x="1160399" y="4318"/>
                </a:lnTo>
                <a:close/>
              </a:path>
              <a:path w="1537970" h="204469">
                <a:moveTo>
                  <a:pt x="1324736" y="36830"/>
                </a:moveTo>
                <a:lnTo>
                  <a:pt x="1199642" y="36830"/>
                </a:lnTo>
                <a:lnTo>
                  <a:pt x="1199642" y="51054"/>
                </a:lnTo>
                <a:lnTo>
                  <a:pt x="1324736" y="51054"/>
                </a:lnTo>
                <a:lnTo>
                  <a:pt x="1324736" y="36830"/>
                </a:lnTo>
                <a:close/>
              </a:path>
              <a:path w="1537970" h="204469">
                <a:moveTo>
                  <a:pt x="1240408" y="1905"/>
                </a:moveTo>
                <a:lnTo>
                  <a:pt x="1224533" y="1905"/>
                </a:lnTo>
                <a:lnTo>
                  <a:pt x="1224533" y="36830"/>
                </a:lnTo>
                <a:lnTo>
                  <a:pt x="1240408" y="36830"/>
                </a:lnTo>
                <a:lnTo>
                  <a:pt x="1240408" y="1905"/>
                </a:lnTo>
                <a:close/>
              </a:path>
              <a:path w="1537970" h="204469">
                <a:moveTo>
                  <a:pt x="1295400" y="1905"/>
                </a:moveTo>
                <a:lnTo>
                  <a:pt x="1279652" y="1905"/>
                </a:lnTo>
                <a:lnTo>
                  <a:pt x="1279652" y="36830"/>
                </a:lnTo>
                <a:lnTo>
                  <a:pt x="1295400" y="36830"/>
                </a:lnTo>
                <a:lnTo>
                  <a:pt x="1295400" y="1905"/>
                </a:lnTo>
                <a:close/>
              </a:path>
              <a:path w="1537970" h="204469">
                <a:moveTo>
                  <a:pt x="1437512" y="173990"/>
                </a:moveTo>
                <a:lnTo>
                  <a:pt x="1438782" y="180594"/>
                </a:lnTo>
                <a:lnTo>
                  <a:pt x="1439799" y="186436"/>
                </a:lnTo>
                <a:lnTo>
                  <a:pt x="1440560" y="191770"/>
                </a:lnTo>
                <a:lnTo>
                  <a:pt x="1474343" y="191897"/>
                </a:lnTo>
                <a:lnTo>
                  <a:pt x="1485177" y="190371"/>
                </a:lnTo>
                <a:lnTo>
                  <a:pt x="1492916" y="185785"/>
                </a:lnTo>
                <a:lnTo>
                  <a:pt x="1497560" y="178127"/>
                </a:lnTo>
                <a:lnTo>
                  <a:pt x="1497936" y="175513"/>
                </a:lnTo>
                <a:lnTo>
                  <a:pt x="1468627" y="175513"/>
                </a:lnTo>
                <a:lnTo>
                  <a:pt x="1460837" y="175418"/>
                </a:lnTo>
                <a:lnTo>
                  <a:pt x="1453070" y="175133"/>
                </a:lnTo>
                <a:lnTo>
                  <a:pt x="1445303" y="174656"/>
                </a:lnTo>
                <a:lnTo>
                  <a:pt x="1437512" y="173990"/>
                </a:lnTo>
                <a:close/>
              </a:path>
              <a:path w="1537970" h="204469">
                <a:moveTo>
                  <a:pt x="1499107" y="90043"/>
                </a:moveTo>
                <a:lnTo>
                  <a:pt x="1482344" y="90043"/>
                </a:lnTo>
                <a:lnTo>
                  <a:pt x="1482344" y="171069"/>
                </a:lnTo>
                <a:lnTo>
                  <a:pt x="1477772" y="175513"/>
                </a:lnTo>
                <a:lnTo>
                  <a:pt x="1497936" y="175513"/>
                </a:lnTo>
                <a:lnTo>
                  <a:pt x="1499107" y="167386"/>
                </a:lnTo>
                <a:lnTo>
                  <a:pt x="1499107" y="90043"/>
                </a:lnTo>
                <a:close/>
              </a:path>
              <a:path w="1537970" h="204469">
                <a:moveTo>
                  <a:pt x="1537588" y="75184"/>
                </a:moveTo>
                <a:lnTo>
                  <a:pt x="1412239" y="75184"/>
                </a:lnTo>
                <a:lnTo>
                  <a:pt x="1412239" y="90043"/>
                </a:lnTo>
                <a:lnTo>
                  <a:pt x="1537588" y="90043"/>
                </a:lnTo>
                <a:lnTo>
                  <a:pt x="1537588" y="75184"/>
                </a:lnTo>
                <a:close/>
              </a:path>
              <a:path w="1537970" h="204469">
                <a:moveTo>
                  <a:pt x="1388745" y="110744"/>
                </a:moveTo>
                <a:lnTo>
                  <a:pt x="1372234" y="110744"/>
                </a:lnTo>
                <a:lnTo>
                  <a:pt x="1372234" y="195072"/>
                </a:lnTo>
                <a:lnTo>
                  <a:pt x="1388745" y="195072"/>
                </a:lnTo>
                <a:lnTo>
                  <a:pt x="1388745" y="110744"/>
                </a:lnTo>
                <a:close/>
              </a:path>
              <a:path w="1537970" h="204469">
                <a:moveTo>
                  <a:pt x="1396364" y="48895"/>
                </a:moveTo>
                <a:lnTo>
                  <a:pt x="1383456" y="70375"/>
                </a:lnTo>
                <a:lnTo>
                  <a:pt x="1369869" y="89296"/>
                </a:lnTo>
                <a:lnTo>
                  <a:pt x="1355592" y="105669"/>
                </a:lnTo>
                <a:lnTo>
                  <a:pt x="1340611" y="119507"/>
                </a:lnTo>
                <a:lnTo>
                  <a:pt x="1343152" y="124713"/>
                </a:lnTo>
                <a:lnTo>
                  <a:pt x="1345437" y="130048"/>
                </a:lnTo>
                <a:lnTo>
                  <a:pt x="1347470" y="135509"/>
                </a:lnTo>
                <a:lnTo>
                  <a:pt x="1353875" y="129728"/>
                </a:lnTo>
                <a:lnTo>
                  <a:pt x="1360138" y="123650"/>
                </a:lnTo>
                <a:lnTo>
                  <a:pt x="1366258" y="117310"/>
                </a:lnTo>
                <a:lnTo>
                  <a:pt x="1372234" y="110744"/>
                </a:lnTo>
                <a:lnTo>
                  <a:pt x="1388745" y="110744"/>
                </a:lnTo>
                <a:lnTo>
                  <a:pt x="1388745" y="90297"/>
                </a:lnTo>
                <a:lnTo>
                  <a:pt x="1394313" y="82514"/>
                </a:lnTo>
                <a:lnTo>
                  <a:pt x="1399762" y="74422"/>
                </a:lnTo>
                <a:lnTo>
                  <a:pt x="1405068" y="66043"/>
                </a:lnTo>
                <a:lnTo>
                  <a:pt x="1410207" y="57404"/>
                </a:lnTo>
                <a:lnTo>
                  <a:pt x="1396364" y="48895"/>
                </a:lnTo>
                <a:close/>
              </a:path>
              <a:path w="1537970" h="204469">
                <a:moveTo>
                  <a:pt x="1392301" y="126"/>
                </a:moveTo>
                <a:lnTo>
                  <a:pt x="1381918" y="15799"/>
                </a:lnTo>
                <a:lnTo>
                  <a:pt x="1370012" y="30448"/>
                </a:lnTo>
                <a:lnTo>
                  <a:pt x="1356582" y="44096"/>
                </a:lnTo>
                <a:lnTo>
                  <a:pt x="1341627" y="56769"/>
                </a:lnTo>
                <a:lnTo>
                  <a:pt x="1344422" y="61849"/>
                </a:lnTo>
                <a:lnTo>
                  <a:pt x="1347088" y="66929"/>
                </a:lnTo>
                <a:lnTo>
                  <a:pt x="1349502" y="72009"/>
                </a:lnTo>
                <a:lnTo>
                  <a:pt x="1365841" y="57574"/>
                </a:lnTo>
                <a:lnTo>
                  <a:pt x="1380775" y="42259"/>
                </a:lnTo>
                <a:lnTo>
                  <a:pt x="1394329" y="26038"/>
                </a:lnTo>
                <a:lnTo>
                  <a:pt x="1406525" y="8890"/>
                </a:lnTo>
                <a:lnTo>
                  <a:pt x="1392301" y="126"/>
                </a:lnTo>
                <a:close/>
              </a:path>
              <a:path w="1537970" h="204469">
                <a:moveTo>
                  <a:pt x="1526412" y="15367"/>
                </a:moveTo>
                <a:lnTo>
                  <a:pt x="1423670" y="15367"/>
                </a:lnTo>
                <a:lnTo>
                  <a:pt x="1423670" y="30225"/>
                </a:lnTo>
                <a:lnTo>
                  <a:pt x="1526412" y="30225"/>
                </a:lnTo>
                <a:lnTo>
                  <a:pt x="1526412" y="15367"/>
                </a:lnTo>
                <a:close/>
              </a:path>
            </a:pathLst>
          </a:custGeom>
          <a:solidFill>
            <a:srgbClr val="000000"/>
          </a:solidFill>
        </p:spPr>
        <p:txBody>
          <a:bodyPr wrap="square" lIns="0" tIns="0" rIns="0" bIns="0" rtlCol="0"/>
          <a:lstStyle/>
          <a:p>
            <a:endParaRPr/>
          </a:p>
        </p:txBody>
      </p:sp>
      <p:sp>
        <p:nvSpPr>
          <p:cNvPr id="30" name="object 31"/>
          <p:cNvSpPr/>
          <p:nvPr/>
        </p:nvSpPr>
        <p:spPr>
          <a:xfrm>
            <a:off x="8735821" y="2183764"/>
            <a:ext cx="514350" cy="196215"/>
          </a:xfrm>
          <a:custGeom>
            <a:avLst/>
            <a:gdLst/>
            <a:ahLst/>
            <a:cxnLst/>
            <a:rect l="l" t="t" r="r" b="b"/>
            <a:pathLst>
              <a:path w="514350" h="196214">
                <a:moveTo>
                  <a:pt x="82042" y="134365"/>
                </a:moveTo>
                <a:lnTo>
                  <a:pt x="73532" y="146050"/>
                </a:lnTo>
                <a:lnTo>
                  <a:pt x="92559" y="156839"/>
                </a:lnTo>
                <a:lnTo>
                  <a:pt x="112109" y="168640"/>
                </a:lnTo>
                <a:lnTo>
                  <a:pt x="132183" y="181465"/>
                </a:lnTo>
                <a:lnTo>
                  <a:pt x="152780" y="195325"/>
                </a:lnTo>
                <a:lnTo>
                  <a:pt x="163068" y="181863"/>
                </a:lnTo>
                <a:lnTo>
                  <a:pt x="157210" y="178149"/>
                </a:lnTo>
                <a:lnTo>
                  <a:pt x="145208" y="170719"/>
                </a:lnTo>
                <a:lnTo>
                  <a:pt x="139064" y="167005"/>
                </a:lnTo>
                <a:lnTo>
                  <a:pt x="147170" y="158876"/>
                </a:lnTo>
                <a:lnTo>
                  <a:pt x="125602" y="158876"/>
                </a:lnTo>
                <a:lnTo>
                  <a:pt x="115081" y="152761"/>
                </a:lnTo>
                <a:lnTo>
                  <a:pt x="104298" y="146621"/>
                </a:lnTo>
                <a:lnTo>
                  <a:pt x="93277" y="140481"/>
                </a:lnTo>
                <a:lnTo>
                  <a:pt x="82042" y="134365"/>
                </a:lnTo>
                <a:close/>
              </a:path>
              <a:path w="514350" h="196214">
                <a:moveTo>
                  <a:pt x="43942" y="80263"/>
                </a:moveTo>
                <a:lnTo>
                  <a:pt x="28321" y="80263"/>
                </a:lnTo>
                <a:lnTo>
                  <a:pt x="28321" y="193167"/>
                </a:lnTo>
                <a:lnTo>
                  <a:pt x="43942" y="193167"/>
                </a:lnTo>
                <a:lnTo>
                  <a:pt x="43942" y="80263"/>
                </a:lnTo>
                <a:close/>
              </a:path>
              <a:path w="514350" h="196214">
                <a:moveTo>
                  <a:pt x="104139" y="82550"/>
                </a:moveTo>
                <a:lnTo>
                  <a:pt x="87375" y="82550"/>
                </a:lnTo>
                <a:lnTo>
                  <a:pt x="85541" y="88649"/>
                </a:lnTo>
                <a:lnTo>
                  <a:pt x="83656" y="94773"/>
                </a:lnTo>
                <a:lnTo>
                  <a:pt x="81732" y="100891"/>
                </a:lnTo>
                <a:lnTo>
                  <a:pt x="79755" y="107061"/>
                </a:lnTo>
                <a:lnTo>
                  <a:pt x="79755" y="121158"/>
                </a:lnTo>
                <a:lnTo>
                  <a:pt x="164083" y="121158"/>
                </a:lnTo>
                <a:lnTo>
                  <a:pt x="125602" y="158876"/>
                </a:lnTo>
                <a:lnTo>
                  <a:pt x="147170" y="158876"/>
                </a:lnTo>
                <a:lnTo>
                  <a:pt x="184276" y="121665"/>
                </a:lnTo>
                <a:lnTo>
                  <a:pt x="184276" y="107187"/>
                </a:lnTo>
                <a:lnTo>
                  <a:pt x="96774" y="107187"/>
                </a:lnTo>
                <a:lnTo>
                  <a:pt x="100556" y="94757"/>
                </a:lnTo>
                <a:lnTo>
                  <a:pt x="102382" y="88647"/>
                </a:lnTo>
                <a:lnTo>
                  <a:pt x="104139" y="82550"/>
                </a:lnTo>
                <a:close/>
              </a:path>
              <a:path w="514350" h="196214">
                <a:moveTo>
                  <a:pt x="43687" y="0"/>
                </a:moveTo>
                <a:lnTo>
                  <a:pt x="34950" y="27050"/>
                </a:lnTo>
                <a:lnTo>
                  <a:pt x="24749" y="52197"/>
                </a:lnTo>
                <a:lnTo>
                  <a:pt x="13094" y="75437"/>
                </a:lnTo>
                <a:lnTo>
                  <a:pt x="0" y="96774"/>
                </a:lnTo>
                <a:lnTo>
                  <a:pt x="4952" y="108458"/>
                </a:lnTo>
                <a:lnTo>
                  <a:pt x="28321" y="80263"/>
                </a:lnTo>
                <a:lnTo>
                  <a:pt x="43942" y="80263"/>
                </a:lnTo>
                <a:lnTo>
                  <a:pt x="43942" y="47625"/>
                </a:lnTo>
                <a:lnTo>
                  <a:pt x="48063" y="37453"/>
                </a:lnTo>
                <a:lnTo>
                  <a:pt x="52054" y="26924"/>
                </a:lnTo>
                <a:lnTo>
                  <a:pt x="55925" y="16013"/>
                </a:lnTo>
                <a:lnTo>
                  <a:pt x="59689" y="4699"/>
                </a:lnTo>
                <a:lnTo>
                  <a:pt x="43687" y="0"/>
                </a:lnTo>
                <a:close/>
              </a:path>
              <a:path w="514350" h="196214">
                <a:moveTo>
                  <a:pt x="196723" y="68580"/>
                </a:moveTo>
                <a:lnTo>
                  <a:pt x="56387" y="68580"/>
                </a:lnTo>
                <a:lnTo>
                  <a:pt x="56387" y="82550"/>
                </a:lnTo>
                <a:lnTo>
                  <a:pt x="196723" y="82550"/>
                </a:lnTo>
                <a:lnTo>
                  <a:pt x="196723" y="68580"/>
                </a:lnTo>
                <a:close/>
              </a:path>
              <a:path w="514350" h="196214">
                <a:moveTo>
                  <a:pt x="115443" y="42290"/>
                </a:moveTo>
                <a:lnTo>
                  <a:pt x="98678" y="42290"/>
                </a:lnTo>
                <a:lnTo>
                  <a:pt x="96940" y="48791"/>
                </a:lnTo>
                <a:lnTo>
                  <a:pt x="95154" y="55340"/>
                </a:lnTo>
                <a:lnTo>
                  <a:pt x="93321" y="61936"/>
                </a:lnTo>
                <a:lnTo>
                  <a:pt x="91439" y="68580"/>
                </a:lnTo>
                <a:lnTo>
                  <a:pt x="108076" y="68580"/>
                </a:lnTo>
                <a:lnTo>
                  <a:pt x="110031" y="61936"/>
                </a:lnTo>
                <a:lnTo>
                  <a:pt x="111902" y="55340"/>
                </a:lnTo>
                <a:lnTo>
                  <a:pt x="113702" y="48791"/>
                </a:lnTo>
                <a:lnTo>
                  <a:pt x="115443" y="42290"/>
                </a:lnTo>
                <a:close/>
              </a:path>
              <a:path w="514350" h="196214">
                <a:moveTo>
                  <a:pt x="188849" y="28448"/>
                </a:moveTo>
                <a:lnTo>
                  <a:pt x="66039" y="28448"/>
                </a:lnTo>
                <a:lnTo>
                  <a:pt x="66039" y="42290"/>
                </a:lnTo>
                <a:lnTo>
                  <a:pt x="188849" y="42290"/>
                </a:lnTo>
                <a:lnTo>
                  <a:pt x="188849" y="28448"/>
                </a:lnTo>
                <a:close/>
              </a:path>
              <a:path w="514350" h="196214">
                <a:moveTo>
                  <a:pt x="125602" y="1397"/>
                </a:moveTo>
                <a:lnTo>
                  <a:pt x="108584" y="1397"/>
                </a:lnTo>
                <a:lnTo>
                  <a:pt x="107110" y="8088"/>
                </a:lnTo>
                <a:lnTo>
                  <a:pt x="105552" y="14827"/>
                </a:lnTo>
                <a:lnTo>
                  <a:pt x="103923" y="21613"/>
                </a:lnTo>
                <a:lnTo>
                  <a:pt x="102234" y="28448"/>
                </a:lnTo>
                <a:lnTo>
                  <a:pt x="118999" y="28448"/>
                </a:lnTo>
                <a:lnTo>
                  <a:pt x="120763" y="21542"/>
                </a:lnTo>
                <a:lnTo>
                  <a:pt x="122443" y="14732"/>
                </a:lnTo>
                <a:lnTo>
                  <a:pt x="124053" y="8016"/>
                </a:lnTo>
                <a:lnTo>
                  <a:pt x="125602" y="1397"/>
                </a:lnTo>
                <a:close/>
              </a:path>
              <a:path w="514350" h="196214">
                <a:moveTo>
                  <a:pt x="385191" y="112395"/>
                </a:moveTo>
                <a:lnTo>
                  <a:pt x="272542" y="112395"/>
                </a:lnTo>
                <a:lnTo>
                  <a:pt x="272542" y="194563"/>
                </a:lnTo>
                <a:lnTo>
                  <a:pt x="286384" y="194563"/>
                </a:lnTo>
                <a:lnTo>
                  <a:pt x="286384" y="185038"/>
                </a:lnTo>
                <a:lnTo>
                  <a:pt x="385191" y="185038"/>
                </a:lnTo>
                <a:lnTo>
                  <a:pt x="385191" y="172720"/>
                </a:lnTo>
                <a:lnTo>
                  <a:pt x="286384" y="172720"/>
                </a:lnTo>
                <a:lnTo>
                  <a:pt x="286384" y="152908"/>
                </a:lnTo>
                <a:lnTo>
                  <a:pt x="385191" y="152908"/>
                </a:lnTo>
                <a:lnTo>
                  <a:pt x="385191" y="141097"/>
                </a:lnTo>
                <a:lnTo>
                  <a:pt x="286384" y="141097"/>
                </a:lnTo>
                <a:lnTo>
                  <a:pt x="286384" y="121285"/>
                </a:lnTo>
                <a:lnTo>
                  <a:pt x="385191" y="121285"/>
                </a:lnTo>
                <a:lnTo>
                  <a:pt x="385191" y="112395"/>
                </a:lnTo>
                <a:close/>
              </a:path>
              <a:path w="514350" h="196214">
                <a:moveTo>
                  <a:pt x="385191" y="185038"/>
                </a:moveTo>
                <a:lnTo>
                  <a:pt x="371348" y="185038"/>
                </a:lnTo>
                <a:lnTo>
                  <a:pt x="371348" y="194563"/>
                </a:lnTo>
                <a:lnTo>
                  <a:pt x="385191" y="194563"/>
                </a:lnTo>
                <a:lnTo>
                  <a:pt x="385191" y="185038"/>
                </a:lnTo>
                <a:close/>
              </a:path>
              <a:path w="514350" h="196214">
                <a:moveTo>
                  <a:pt x="203200" y="175895"/>
                </a:moveTo>
                <a:lnTo>
                  <a:pt x="204343" y="181483"/>
                </a:lnTo>
                <a:lnTo>
                  <a:pt x="205119" y="187102"/>
                </a:lnTo>
                <a:lnTo>
                  <a:pt x="205612" y="192405"/>
                </a:lnTo>
                <a:lnTo>
                  <a:pt x="213486" y="192659"/>
                </a:lnTo>
                <a:lnTo>
                  <a:pt x="219709" y="192659"/>
                </a:lnTo>
                <a:lnTo>
                  <a:pt x="224281" y="192532"/>
                </a:lnTo>
                <a:lnTo>
                  <a:pt x="232636" y="191127"/>
                </a:lnTo>
                <a:lnTo>
                  <a:pt x="238632" y="187102"/>
                </a:lnTo>
                <a:lnTo>
                  <a:pt x="242248" y="180459"/>
                </a:lnTo>
                <a:lnTo>
                  <a:pt x="242678" y="177164"/>
                </a:lnTo>
                <a:lnTo>
                  <a:pt x="216916" y="177164"/>
                </a:lnTo>
                <a:lnTo>
                  <a:pt x="203200" y="175895"/>
                </a:lnTo>
                <a:close/>
              </a:path>
              <a:path w="514350" h="196214">
                <a:moveTo>
                  <a:pt x="243458" y="112140"/>
                </a:moveTo>
                <a:lnTo>
                  <a:pt x="228726" y="112140"/>
                </a:lnTo>
                <a:lnTo>
                  <a:pt x="228726" y="173862"/>
                </a:lnTo>
                <a:lnTo>
                  <a:pt x="225932" y="177164"/>
                </a:lnTo>
                <a:lnTo>
                  <a:pt x="242678" y="177164"/>
                </a:lnTo>
                <a:lnTo>
                  <a:pt x="243458" y="171196"/>
                </a:lnTo>
                <a:lnTo>
                  <a:pt x="243458" y="112140"/>
                </a:lnTo>
                <a:close/>
              </a:path>
              <a:path w="514350" h="196214">
                <a:moveTo>
                  <a:pt x="335406" y="152908"/>
                </a:moveTo>
                <a:lnTo>
                  <a:pt x="321945" y="152908"/>
                </a:lnTo>
                <a:lnTo>
                  <a:pt x="321945" y="172720"/>
                </a:lnTo>
                <a:lnTo>
                  <a:pt x="335406" y="172720"/>
                </a:lnTo>
                <a:lnTo>
                  <a:pt x="335406" y="152908"/>
                </a:lnTo>
                <a:close/>
              </a:path>
              <a:path w="514350" h="196214">
                <a:moveTo>
                  <a:pt x="385191" y="152908"/>
                </a:moveTo>
                <a:lnTo>
                  <a:pt x="371348" y="152908"/>
                </a:lnTo>
                <a:lnTo>
                  <a:pt x="371348" y="172720"/>
                </a:lnTo>
                <a:lnTo>
                  <a:pt x="385191" y="172720"/>
                </a:lnTo>
                <a:lnTo>
                  <a:pt x="385191" y="152908"/>
                </a:lnTo>
                <a:close/>
              </a:path>
              <a:path w="514350" h="196214">
                <a:moveTo>
                  <a:pt x="335406" y="121285"/>
                </a:moveTo>
                <a:lnTo>
                  <a:pt x="321945" y="121285"/>
                </a:lnTo>
                <a:lnTo>
                  <a:pt x="321945" y="141097"/>
                </a:lnTo>
                <a:lnTo>
                  <a:pt x="335406" y="141097"/>
                </a:lnTo>
                <a:lnTo>
                  <a:pt x="335406" y="121285"/>
                </a:lnTo>
                <a:close/>
              </a:path>
              <a:path w="514350" h="196214">
                <a:moveTo>
                  <a:pt x="385191" y="121285"/>
                </a:moveTo>
                <a:lnTo>
                  <a:pt x="371348" y="121285"/>
                </a:lnTo>
                <a:lnTo>
                  <a:pt x="371348" y="141097"/>
                </a:lnTo>
                <a:lnTo>
                  <a:pt x="385191" y="141097"/>
                </a:lnTo>
                <a:lnTo>
                  <a:pt x="385191" y="121285"/>
                </a:lnTo>
                <a:close/>
              </a:path>
              <a:path w="514350" h="196214">
                <a:moveTo>
                  <a:pt x="243458" y="52577"/>
                </a:moveTo>
                <a:lnTo>
                  <a:pt x="228726" y="52577"/>
                </a:lnTo>
                <a:lnTo>
                  <a:pt x="228726" y="95504"/>
                </a:lnTo>
                <a:lnTo>
                  <a:pt x="221992" y="98315"/>
                </a:lnTo>
                <a:lnTo>
                  <a:pt x="210800" y="102871"/>
                </a:lnTo>
                <a:lnTo>
                  <a:pt x="202310" y="106299"/>
                </a:lnTo>
                <a:lnTo>
                  <a:pt x="205231" y="123062"/>
                </a:lnTo>
                <a:lnTo>
                  <a:pt x="228726" y="112140"/>
                </a:lnTo>
                <a:lnTo>
                  <a:pt x="243458" y="112140"/>
                </a:lnTo>
                <a:lnTo>
                  <a:pt x="243458" y="105410"/>
                </a:lnTo>
                <a:lnTo>
                  <a:pt x="249808" y="102615"/>
                </a:lnTo>
                <a:lnTo>
                  <a:pt x="262762" y="96520"/>
                </a:lnTo>
                <a:lnTo>
                  <a:pt x="262000" y="92329"/>
                </a:lnTo>
                <a:lnTo>
                  <a:pt x="261701" y="89408"/>
                </a:lnTo>
                <a:lnTo>
                  <a:pt x="243458" y="89408"/>
                </a:lnTo>
                <a:lnTo>
                  <a:pt x="243458" y="52577"/>
                </a:lnTo>
                <a:close/>
              </a:path>
              <a:path w="514350" h="196214">
                <a:moveTo>
                  <a:pt x="320801" y="69850"/>
                </a:moveTo>
                <a:lnTo>
                  <a:pt x="305434" y="69850"/>
                </a:lnTo>
                <a:lnTo>
                  <a:pt x="294217" y="80470"/>
                </a:lnTo>
                <a:lnTo>
                  <a:pt x="281701" y="90043"/>
                </a:lnTo>
                <a:lnTo>
                  <a:pt x="267876" y="98567"/>
                </a:lnTo>
                <a:lnTo>
                  <a:pt x="252729" y="106045"/>
                </a:lnTo>
                <a:lnTo>
                  <a:pt x="256667" y="110109"/>
                </a:lnTo>
                <a:lnTo>
                  <a:pt x="260328" y="114173"/>
                </a:lnTo>
                <a:lnTo>
                  <a:pt x="263271" y="117729"/>
                </a:lnTo>
                <a:lnTo>
                  <a:pt x="266446" y="116077"/>
                </a:lnTo>
                <a:lnTo>
                  <a:pt x="269494" y="114173"/>
                </a:lnTo>
                <a:lnTo>
                  <a:pt x="272542" y="112395"/>
                </a:lnTo>
                <a:lnTo>
                  <a:pt x="385191" y="112395"/>
                </a:lnTo>
                <a:lnTo>
                  <a:pt x="385191" y="108965"/>
                </a:lnTo>
                <a:lnTo>
                  <a:pt x="277875" y="108965"/>
                </a:lnTo>
                <a:lnTo>
                  <a:pt x="290923" y="99943"/>
                </a:lnTo>
                <a:lnTo>
                  <a:pt x="302434" y="90408"/>
                </a:lnTo>
                <a:lnTo>
                  <a:pt x="312398" y="80373"/>
                </a:lnTo>
                <a:lnTo>
                  <a:pt x="320801" y="69850"/>
                </a:lnTo>
                <a:close/>
              </a:path>
              <a:path w="514350" h="196214">
                <a:moveTo>
                  <a:pt x="350647" y="69850"/>
                </a:moveTo>
                <a:lnTo>
                  <a:pt x="336423" y="69850"/>
                </a:lnTo>
                <a:lnTo>
                  <a:pt x="346594" y="82159"/>
                </a:lnTo>
                <a:lnTo>
                  <a:pt x="359219" y="93170"/>
                </a:lnTo>
                <a:lnTo>
                  <a:pt x="374320" y="102871"/>
                </a:lnTo>
                <a:lnTo>
                  <a:pt x="391922" y="111251"/>
                </a:lnTo>
                <a:lnTo>
                  <a:pt x="394588" y="106807"/>
                </a:lnTo>
                <a:lnTo>
                  <a:pt x="397891" y="101854"/>
                </a:lnTo>
                <a:lnTo>
                  <a:pt x="401574" y="96138"/>
                </a:lnTo>
                <a:lnTo>
                  <a:pt x="386383" y="91406"/>
                </a:lnTo>
                <a:lnTo>
                  <a:pt x="372824" y="85423"/>
                </a:lnTo>
                <a:lnTo>
                  <a:pt x="360908" y="78226"/>
                </a:lnTo>
                <a:lnTo>
                  <a:pt x="350647" y="69850"/>
                </a:lnTo>
                <a:close/>
              </a:path>
              <a:path w="514350" h="196214">
                <a:moveTo>
                  <a:pt x="335660" y="69850"/>
                </a:moveTo>
                <a:lnTo>
                  <a:pt x="321436" y="69850"/>
                </a:lnTo>
                <a:lnTo>
                  <a:pt x="321436" y="102870"/>
                </a:lnTo>
                <a:lnTo>
                  <a:pt x="335660" y="102870"/>
                </a:lnTo>
                <a:lnTo>
                  <a:pt x="335660" y="69850"/>
                </a:lnTo>
                <a:close/>
              </a:path>
              <a:path w="514350" h="196214">
                <a:moveTo>
                  <a:pt x="260984" y="81661"/>
                </a:moveTo>
                <a:lnTo>
                  <a:pt x="255143" y="84327"/>
                </a:lnTo>
                <a:lnTo>
                  <a:pt x="249174" y="86868"/>
                </a:lnTo>
                <a:lnTo>
                  <a:pt x="243458" y="89408"/>
                </a:lnTo>
                <a:lnTo>
                  <a:pt x="261701" y="89408"/>
                </a:lnTo>
                <a:lnTo>
                  <a:pt x="260984" y="81661"/>
                </a:lnTo>
                <a:close/>
              </a:path>
              <a:path w="514350" h="196214">
                <a:moveTo>
                  <a:pt x="397636" y="57150"/>
                </a:moveTo>
                <a:lnTo>
                  <a:pt x="263017" y="57150"/>
                </a:lnTo>
                <a:lnTo>
                  <a:pt x="263017" y="69850"/>
                </a:lnTo>
                <a:lnTo>
                  <a:pt x="397636" y="69850"/>
                </a:lnTo>
                <a:lnTo>
                  <a:pt x="397636" y="57150"/>
                </a:lnTo>
                <a:close/>
              </a:path>
              <a:path w="514350" h="196214">
                <a:moveTo>
                  <a:pt x="335660" y="24892"/>
                </a:moveTo>
                <a:lnTo>
                  <a:pt x="321436" y="24892"/>
                </a:lnTo>
                <a:lnTo>
                  <a:pt x="321436" y="57150"/>
                </a:lnTo>
                <a:lnTo>
                  <a:pt x="335660" y="57150"/>
                </a:lnTo>
                <a:lnTo>
                  <a:pt x="335660" y="24892"/>
                </a:lnTo>
                <a:close/>
              </a:path>
              <a:path w="514350" h="196214">
                <a:moveTo>
                  <a:pt x="284225" y="28448"/>
                </a:moveTo>
                <a:lnTo>
                  <a:pt x="274700" y="36957"/>
                </a:lnTo>
                <a:lnTo>
                  <a:pt x="279439" y="41199"/>
                </a:lnTo>
                <a:lnTo>
                  <a:pt x="284511" y="45942"/>
                </a:lnTo>
                <a:lnTo>
                  <a:pt x="289917" y="51208"/>
                </a:lnTo>
                <a:lnTo>
                  <a:pt x="295655" y="57023"/>
                </a:lnTo>
                <a:lnTo>
                  <a:pt x="306197" y="47498"/>
                </a:lnTo>
                <a:lnTo>
                  <a:pt x="300674" y="42521"/>
                </a:lnTo>
                <a:lnTo>
                  <a:pt x="295163" y="37687"/>
                </a:lnTo>
                <a:lnTo>
                  <a:pt x="289677" y="32996"/>
                </a:lnTo>
                <a:lnTo>
                  <a:pt x="284225" y="28448"/>
                </a:lnTo>
                <a:close/>
              </a:path>
              <a:path w="514350" h="196214">
                <a:moveTo>
                  <a:pt x="372872" y="25273"/>
                </a:moveTo>
                <a:lnTo>
                  <a:pt x="366895" y="31156"/>
                </a:lnTo>
                <a:lnTo>
                  <a:pt x="360775" y="36814"/>
                </a:lnTo>
                <a:lnTo>
                  <a:pt x="354512" y="42257"/>
                </a:lnTo>
                <a:lnTo>
                  <a:pt x="348106" y="47498"/>
                </a:lnTo>
                <a:lnTo>
                  <a:pt x="357377" y="57023"/>
                </a:lnTo>
                <a:lnTo>
                  <a:pt x="365025" y="50831"/>
                </a:lnTo>
                <a:lnTo>
                  <a:pt x="371983" y="45021"/>
                </a:lnTo>
                <a:lnTo>
                  <a:pt x="378273" y="39592"/>
                </a:lnTo>
                <a:lnTo>
                  <a:pt x="383921" y="34544"/>
                </a:lnTo>
                <a:lnTo>
                  <a:pt x="372872" y="25273"/>
                </a:lnTo>
                <a:close/>
              </a:path>
              <a:path w="514350" h="196214">
                <a:moveTo>
                  <a:pt x="264032" y="38354"/>
                </a:moveTo>
                <a:lnTo>
                  <a:pt x="203580" y="38354"/>
                </a:lnTo>
                <a:lnTo>
                  <a:pt x="203580" y="52577"/>
                </a:lnTo>
                <a:lnTo>
                  <a:pt x="264032" y="52577"/>
                </a:lnTo>
                <a:lnTo>
                  <a:pt x="264032" y="38354"/>
                </a:lnTo>
                <a:close/>
              </a:path>
              <a:path w="514350" h="196214">
                <a:moveTo>
                  <a:pt x="243458" y="2159"/>
                </a:moveTo>
                <a:lnTo>
                  <a:pt x="228726" y="2159"/>
                </a:lnTo>
                <a:lnTo>
                  <a:pt x="228726" y="38354"/>
                </a:lnTo>
                <a:lnTo>
                  <a:pt x="243458" y="38354"/>
                </a:lnTo>
                <a:lnTo>
                  <a:pt x="243458" y="2159"/>
                </a:lnTo>
                <a:close/>
              </a:path>
              <a:path w="514350" h="196214">
                <a:moveTo>
                  <a:pt x="385952" y="6858"/>
                </a:moveTo>
                <a:lnTo>
                  <a:pt x="361237" y="9169"/>
                </a:lnTo>
                <a:lnTo>
                  <a:pt x="333200" y="11160"/>
                </a:lnTo>
                <a:lnTo>
                  <a:pt x="301853" y="12840"/>
                </a:lnTo>
                <a:lnTo>
                  <a:pt x="267207" y="14224"/>
                </a:lnTo>
                <a:lnTo>
                  <a:pt x="268350" y="19050"/>
                </a:lnTo>
                <a:lnTo>
                  <a:pt x="270001" y="27432"/>
                </a:lnTo>
                <a:lnTo>
                  <a:pt x="308792" y="25628"/>
                </a:lnTo>
                <a:lnTo>
                  <a:pt x="321436" y="24892"/>
                </a:lnTo>
                <a:lnTo>
                  <a:pt x="335660" y="24892"/>
                </a:lnTo>
                <a:lnTo>
                  <a:pt x="335660" y="24130"/>
                </a:lnTo>
                <a:lnTo>
                  <a:pt x="362585" y="22415"/>
                </a:lnTo>
                <a:lnTo>
                  <a:pt x="388747" y="20320"/>
                </a:lnTo>
                <a:lnTo>
                  <a:pt x="385952" y="6858"/>
                </a:lnTo>
                <a:close/>
              </a:path>
              <a:path w="514350" h="196214">
                <a:moveTo>
                  <a:pt x="514350" y="143129"/>
                </a:moveTo>
                <a:lnTo>
                  <a:pt x="495934" y="143129"/>
                </a:lnTo>
                <a:lnTo>
                  <a:pt x="483870" y="195961"/>
                </a:lnTo>
                <a:lnTo>
                  <a:pt x="497712" y="195961"/>
                </a:lnTo>
                <a:lnTo>
                  <a:pt x="514350" y="143129"/>
                </a:lnTo>
                <a:close/>
              </a:path>
            </a:pathLst>
          </a:custGeom>
          <a:solidFill>
            <a:srgbClr val="000000"/>
          </a:solidFill>
        </p:spPr>
        <p:txBody>
          <a:bodyPr wrap="square" lIns="0" tIns="0" rIns="0" bIns="0" rtlCol="0"/>
          <a:lstStyle/>
          <a:p>
            <a:endParaRPr/>
          </a:p>
        </p:txBody>
      </p:sp>
      <p:sp>
        <p:nvSpPr>
          <p:cNvPr id="31" name="object 32"/>
          <p:cNvSpPr/>
          <p:nvPr/>
        </p:nvSpPr>
        <p:spPr>
          <a:xfrm>
            <a:off x="9421368" y="2180335"/>
            <a:ext cx="2197100" cy="199389"/>
          </a:xfrm>
          <a:prstGeom prst="rect">
            <a:avLst/>
          </a:prstGeom>
          <a:blipFill>
            <a:blip r:embed="rId18" cstate="print"/>
            <a:stretch>
              <a:fillRect/>
            </a:stretch>
          </a:blipFill>
        </p:spPr>
        <p:txBody>
          <a:bodyPr wrap="square" lIns="0" tIns="0" rIns="0" bIns="0" rtlCol="0"/>
          <a:lstStyle/>
          <a:p>
            <a:endParaRPr/>
          </a:p>
        </p:txBody>
      </p:sp>
      <p:sp>
        <p:nvSpPr>
          <p:cNvPr id="32" name="object 33"/>
          <p:cNvSpPr/>
          <p:nvPr/>
        </p:nvSpPr>
        <p:spPr>
          <a:xfrm>
            <a:off x="8745855" y="2474214"/>
            <a:ext cx="2893441" cy="198247"/>
          </a:xfrm>
          <a:prstGeom prst="rect">
            <a:avLst/>
          </a:prstGeom>
          <a:blipFill>
            <a:blip r:embed="rId19" cstate="print"/>
            <a:stretch>
              <a:fillRect/>
            </a:stretch>
          </a:blipFill>
        </p:spPr>
        <p:txBody>
          <a:bodyPr wrap="square" lIns="0" tIns="0" rIns="0" bIns="0" rtlCol="0"/>
          <a:lstStyle/>
          <a:p>
            <a:endParaRPr/>
          </a:p>
        </p:txBody>
      </p:sp>
      <p:sp>
        <p:nvSpPr>
          <p:cNvPr id="33" name="object 34"/>
          <p:cNvSpPr/>
          <p:nvPr/>
        </p:nvSpPr>
        <p:spPr>
          <a:xfrm>
            <a:off x="9911842" y="2795651"/>
            <a:ext cx="602615" cy="199390"/>
          </a:xfrm>
          <a:custGeom>
            <a:avLst/>
            <a:gdLst/>
            <a:ahLst/>
            <a:cxnLst/>
            <a:rect l="l" t="t" r="r" b="b"/>
            <a:pathLst>
              <a:path w="602615" h="199389">
                <a:moveTo>
                  <a:pt x="123264" y="32385"/>
                </a:moveTo>
                <a:lnTo>
                  <a:pt x="57150" y="32385"/>
                </a:lnTo>
                <a:lnTo>
                  <a:pt x="70058" y="34099"/>
                </a:lnTo>
                <a:lnTo>
                  <a:pt x="79263" y="39242"/>
                </a:lnTo>
                <a:lnTo>
                  <a:pt x="84778" y="47815"/>
                </a:lnTo>
                <a:lnTo>
                  <a:pt x="86613" y="59816"/>
                </a:lnTo>
                <a:lnTo>
                  <a:pt x="86613" y="67945"/>
                </a:lnTo>
                <a:lnTo>
                  <a:pt x="63396" y="103278"/>
                </a:lnTo>
                <a:lnTo>
                  <a:pt x="0" y="164337"/>
                </a:lnTo>
                <a:lnTo>
                  <a:pt x="0" y="195961"/>
                </a:lnTo>
                <a:lnTo>
                  <a:pt x="125602" y="195961"/>
                </a:lnTo>
                <a:lnTo>
                  <a:pt x="125602" y="162433"/>
                </a:lnTo>
                <a:lnTo>
                  <a:pt x="46100" y="162433"/>
                </a:lnTo>
                <a:lnTo>
                  <a:pt x="46100" y="161671"/>
                </a:lnTo>
                <a:lnTo>
                  <a:pt x="86232" y="125602"/>
                </a:lnTo>
                <a:lnTo>
                  <a:pt x="117042" y="89284"/>
                </a:lnTo>
                <a:lnTo>
                  <a:pt x="127253" y="54737"/>
                </a:lnTo>
                <a:lnTo>
                  <a:pt x="126226" y="42644"/>
                </a:lnTo>
                <a:lnTo>
                  <a:pt x="123264" y="32385"/>
                </a:lnTo>
                <a:close/>
              </a:path>
              <a:path w="602615" h="199389">
                <a:moveTo>
                  <a:pt x="65531" y="126"/>
                </a:moveTo>
                <a:lnTo>
                  <a:pt x="50242" y="1152"/>
                </a:lnTo>
                <a:lnTo>
                  <a:pt x="35798" y="4238"/>
                </a:lnTo>
                <a:lnTo>
                  <a:pt x="22187" y="9396"/>
                </a:lnTo>
                <a:lnTo>
                  <a:pt x="9398" y="16637"/>
                </a:lnTo>
                <a:lnTo>
                  <a:pt x="9398" y="52197"/>
                </a:lnTo>
                <a:lnTo>
                  <a:pt x="21038" y="43529"/>
                </a:lnTo>
                <a:lnTo>
                  <a:pt x="32892" y="37338"/>
                </a:lnTo>
                <a:lnTo>
                  <a:pt x="44938" y="33623"/>
                </a:lnTo>
                <a:lnTo>
                  <a:pt x="57150" y="32385"/>
                </a:lnTo>
                <a:lnTo>
                  <a:pt x="123264" y="32385"/>
                </a:lnTo>
                <a:lnTo>
                  <a:pt x="123126" y="31908"/>
                </a:lnTo>
                <a:lnTo>
                  <a:pt x="91027" y="3746"/>
                </a:lnTo>
                <a:lnTo>
                  <a:pt x="79005" y="1031"/>
                </a:lnTo>
                <a:lnTo>
                  <a:pt x="65531" y="126"/>
                </a:lnTo>
                <a:close/>
              </a:path>
              <a:path w="602615" h="199389">
                <a:moveTo>
                  <a:pt x="223774" y="126"/>
                </a:moveTo>
                <a:lnTo>
                  <a:pt x="180804" y="15021"/>
                </a:lnTo>
                <a:lnTo>
                  <a:pt x="156733" y="58753"/>
                </a:lnTo>
                <a:lnTo>
                  <a:pt x="152146" y="102870"/>
                </a:lnTo>
                <a:lnTo>
                  <a:pt x="156384" y="145041"/>
                </a:lnTo>
                <a:lnTo>
                  <a:pt x="169100" y="175164"/>
                </a:lnTo>
                <a:lnTo>
                  <a:pt x="190293" y="193238"/>
                </a:lnTo>
                <a:lnTo>
                  <a:pt x="219963" y="199262"/>
                </a:lnTo>
                <a:lnTo>
                  <a:pt x="236011" y="197619"/>
                </a:lnTo>
                <a:lnTo>
                  <a:pt x="250047" y="192690"/>
                </a:lnTo>
                <a:lnTo>
                  <a:pt x="262058" y="184475"/>
                </a:lnTo>
                <a:lnTo>
                  <a:pt x="272033" y="172974"/>
                </a:lnTo>
                <a:lnTo>
                  <a:pt x="274522" y="168401"/>
                </a:lnTo>
                <a:lnTo>
                  <a:pt x="221233" y="168401"/>
                </a:lnTo>
                <a:lnTo>
                  <a:pt x="208805" y="164236"/>
                </a:lnTo>
                <a:lnTo>
                  <a:pt x="199913" y="151749"/>
                </a:lnTo>
                <a:lnTo>
                  <a:pt x="194569" y="130950"/>
                </a:lnTo>
                <a:lnTo>
                  <a:pt x="192848" y="102870"/>
                </a:lnTo>
                <a:lnTo>
                  <a:pt x="192906" y="99822"/>
                </a:lnTo>
                <a:lnTo>
                  <a:pt x="194617" y="70850"/>
                </a:lnTo>
                <a:lnTo>
                  <a:pt x="200104" y="48704"/>
                </a:lnTo>
                <a:lnTo>
                  <a:pt x="209234" y="35417"/>
                </a:lnTo>
                <a:lnTo>
                  <a:pt x="221996" y="30987"/>
                </a:lnTo>
                <a:lnTo>
                  <a:pt x="276047" y="30987"/>
                </a:lnTo>
                <a:lnTo>
                  <a:pt x="273494" y="24685"/>
                </a:lnTo>
                <a:lnTo>
                  <a:pt x="252777" y="6268"/>
                </a:lnTo>
                <a:lnTo>
                  <a:pt x="223774" y="126"/>
                </a:lnTo>
                <a:close/>
              </a:path>
              <a:path w="602615" h="199389">
                <a:moveTo>
                  <a:pt x="276047" y="30987"/>
                </a:moveTo>
                <a:lnTo>
                  <a:pt x="221996" y="30987"/>
                </a:lnTo>
                <a:lnTo>
                  <a:pt x="233904" y="35296"/>
                </a:lnTo>
                <a:lnTo>
                  <a:pt x="242395" y="48212"/>
                </a:lnTo>
                <a:lnTo>
                  <a:pt x="247481" y="69724"/>
                </a:lnTo>
                <a:lnTo>
                  <a:pt x="249088" y="98298"/>
                </a:lnTo>
                <a:lnTo>
                  <a:pt x="249056" y="101853"/>
                </a:lnTo>
                <a:lnTo>
                  <a:pt x="247433" y="129825"/>
                </a:lnTo>
                <a:lnTo>
                  <a:pt x="242204" y="151257"/>
                </a:lnTo>
                <a:lnTo>
                  <a:pt x="233475" y="164115"/>
                </a:lnTo>
                <a:lnTo>
                  <a:pt x="221233" y="168401"/>
                </a:lnTo>
                <a:lnTo>
                  <a:pt x="274522" y="168401"/>
                </a:lnTo>
                <a:lnTo>
                  <a:pt x="279941" y="158448"/>
                </a:lnTo>
                <a:lnTo>
                  <a:pt x="285575" y="141160"/>
                </a:lnTo>
                <a:lnTo>
                  <a:pt x="288946" y="121110"/>
                </a:lnTo>
                <a:lnTo>
                  <a:pt x="290067" y="98298"/>
                </a:lnTo>
                <a:lnTo>
                  <a:pt x="285924" y="55366"/>
                </a:lnTo>
                <a:lnTo>
                  <a:pt x="276047" y="30987"/>
                </a:lnTo>
                <a:close/>
              </a:path>
              <a:path w="602615" h="199389">
                <a:moveTo>
                  <a:pt x="442467" y="163957"/>
                </a:moveTo>
                <a:lnTo>
                  <a:pt x="322325" y="163957"/>
                </a:lnTo>
                <a:lnTo>
                  <a:pt x="322325" y="195961"/>
                </a:lnTo>
                <a:lnTo>
                  <a:pt x="442467" y="195961"/>
                </a:lnTo>
                <a:lnTo>
                  <a:pt x="442467" y="163957"/>
                </a:lnTo>
                <a:close/>
              </a:path>
              <a:path w="602615" h="199389">
                <a:moveTo>
                  <a:pt x="402589" y="40766"/>
                </a:moveTo>
                <a:lnTo>
                  <a:pt x="362457" y="40766"/>
                </a:lnTo>
                <a:lnTo>
                  <a:pt x="362457" y="163957"/>
                </a:lnTo>
                <a:lnTo>
                  <a:pt x="402589" y="163957"/>
                </a:lnTo>
                <a:lnTo>
                  <a:pt x="402589" y="40766"/>
                </a:lnTo>
                <a:close/>
              </a:path>
              <a:path w="602615" h="199389">
                <a:moveTo>
                  <a:pt x="402589" y="0"/>
                </a:moveTo>
                <a:lnTo>
                  <a:pt x="321182" y="17145"/>
                </a:lnTo>
                <a:lnTo>
                  <a:pt x="321182" y="50164"/>
                </a:lnTo>
                <a:lnTo>
                  <a:pt x="362457" y="40766"/>
                </a:lnTo>
                <a:lnTo>
                  <a:pt x="402589" y="40766"/>
                </a:lnTo>
                <a:lnTo>
                  <a:pt x="402589" y="0"/>
                </a:lnTo>
                <a:close/>
              </a:path>
              <a:path w="602615" h="199389">
                <a:moveTo>
                  <a:pt x="602106" y="3428"/>
                </a:moveTo>
                <a:lnTo>
                  <a:pt x="469264" y="3428"/>
                </a:lnTo>
                <a:lnTo>
                  <a:pt x="469264" y="36449"/>
                </a:lnTo>
                <a:lnTo>
                  <a:pt x="559688" y="36449"/>
                </a:lnTo>
                <a:lnTo>
                  <a:pt x="490727" y="195961"/>
                </a:lnTo>
                <a:lnTo>
                  <a:pt x="533146" y="195961"/>
                </a:lnTo>
                <a:lnTo>
                  <a:pt x="602106" y="21589"/>
                </a:lnTo>
                <a:lnTo>
                  <a:pt x="602106" y="3428"/>
                </a:lnTo>
                <a:close/>
              </a:path>
            </a:pathLst>
          </a:custGeom>
          <a:solidFill>
            <a:srgbClr val="585858"/>
          </a:solidFill>
        </p:spPr>
        <p:txBody>
          <a:bodyPr wrap="square" lIns="0" tIns="0" rIns="0" bIns="0" rtlCol="0"/>
          <a:lstStyle/>
          <a:p>
            <a:endParaRPr/>
          </a:p>
        </p:txBody>
      </p:sp>
      <p:pic>
        <p:nvPicPr>
          <p:cNvPr id="34" name="图片 33"/>
          <p:cNvPicPr>
            <a:picLocks noChangeAspect="1"/>
          </p:cNvPicPr>
          <p:nvPr/>
        </p:nvPicPr>
        <p:blipFill>
          <a:blip r:embed="rId20"/>
          <a:stretch>
            <a:fillRect/>
          </a:stretch>
        </p:blipFill>
        <p:spPr>
          <a:xfrm>
            <a:off x="374678" y="1328192"/>
            <a:ext cx="2470569" cy="1745537"/>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35" name="图片 34"/>
          <p:cNvPicPr>
            <a:picLocks noChangeAspect="1"/>
          </p:cNvPicPr>
          <p:nvPr/>
        </p:nvPicPr>
        <p:blipFill>
          <a:blip r:embed="rId21"/>
          <a:stretch>
            <a:fillRect/>
          </a:stretch>
        </p:blipFill>
        <p:spPr>
          <a:xfrm>
            <a:off x="3102569" y="4982457"/>
            <a:ext cx="2543723" cy="1718627"/>
          </a:xfrm>
          <a:prstGeom prst="rect">
            <a:avLst/>
          </a:prstGeom>
          <a:effectLst>
            <a:outerShdw blurRad="50800" dist="38100" dir="2700000" algn="tl" rotWithShape="0">
              <a:prstClr val="black">
                <a:alpha val="40000"/>
              </a:prstClr>
            </a:outerShdw>
          </a:effectLst>
        </p:spPr>
      </p:pic>
      <p:pic>
        <p:nvPicPr>
          <p:cNvPr id="39" name="图片 38"/>
          <p:cNvPicPr>
            <a:picLocks noChangeAspect="1"/>
          </p:cNvPicPr>
          <p:nvPr/>
        </p:nvPicPr>
        <p:blipFill>
          <a:blip r:embed="rId22"/>
          <a:stretch>
            <a:fillRect/>
          </a:stretch>
        </p:blipFill>
        <p:spPr>
          <a:xfrm>
            <a:off x="6034981" y="1294856"/>
            <a:ext cx="2502596" cy="1680168"/>
          </a:xfrm>
          <a:prstGeom prst="rect">
            <a:avLst/>
          </a:prstGeom>
          <a:effectLst>
            <a:outerShdw blurRad="50800" dist="38100" dir="2700000" algn="tl" rotWithShape="0">
              <a:prstClr val="black">
                <a:alpha val="40000"/>
              </a:prstClr>
            </a:outerShdw>
          </a:effectLst>
        </p:spPr>
      </p:pic>
      <p:pic>
        <p:nvPicPr>
          <p:cNvPr id="40" name="图片 39"/>
          <p:cNvPicPr>
            <a:picLocks noChangeAspect="1"/>
          </p:cNvPicPr>
          <p:nvPr/>
        </p:nvPicPr>
        <p:blipFill>
          <a:blip r:embed="rId23"/>
          <a:stretch>
            <a:fillRect/>
          </a:stretch>
        </p:blipFill>
        <p:spPr>
          <a:xfrm>
            <a:off x="9206619" y="4862083"/>
            <a:ext cx="2786395" cy="1769731"/>
          </a:xfrm>
          <a:prstGeom prst="rect">
            <a:avLst/>
          </a:prstGeom>
        </p:spPr>
      </p:pic>
      <p:sp>
        <p:nvSpPr>
          <p:cNvPr id="41" name="任意多边形 40"/>
          <p:cNvSpPr/>
          <p:nvPr/>
        </p:nvSpPr>
        <p:spPr>
          <a:xfrm>
            <a:off x="9939" y="3230217"/>
            <a:ext cx="12155557" cy="1371600"/>
          </a:xfrm>
          <a:custGeom>
            <a:avLst/>
            <a:gdLst>
              <a:gd name="connsiteX0" fmla="*/ 0 w 12155557"/>
              <a:gd name="connsiteY0" fmla="*/ 1371600 h 1371600"/>
              <a:gd name="connsiteX1" fmla="*/ 1620078 w 12155557"/>
              <a:gd name="connsiteY1" fmla="*/ 248479 h 1371600"/>
              <a:gd name="connsiteX2" fmla="*/ 4383157 w 12155557"/>
              <a:gd name="connsiteY2" fmla="*/ 1361661 h 1371600"/>
              <a:gd name="connsiteX3" fmla="*/ 7295322 w 12155557"/>
              <a:gd name="connsiteY3" fmla="*/ 119270 h 1371600"/>
              <a:gd name="connsiteX4" fmla="*/ 10227365 w 12155557"/>
              <a:gd name="connsiteY4" fmla="*/ 1232453 h 1371600"/>
              <a:gd name="connsiteX5" fmla="*/ 12155557 w 12155557"/>
              <a:gd name="connsiteY5" fmla="*/ 0 h 1371600"/>
              <a:gd name="connsiteX6" fmla="*/ 12155557 w 12155557"/>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5557" h="1371600">
                <a:moveTo>
                  <a:pt x="0" y="1371600"/>
                </a:moveTo>
                <a:cubicBezTo>
                  <a:pt x="444776" y="810867"/>
                  <a:pt x="889552" y="250135"/>
                  <a:pt x="1620078" y="248479"/>
                </a:cubicBezTo>
                <a:cubicBezTo>
                  <a:pt x="2350604" y="246823"/>
                  <a:pt x="3437283" y="1383196"/>
                  <a:pt x="4383157" y="1361661"/>
                </a:cubicBezTo>
                <a:cubicBezTo>
                  <a:pt x="5329031" y="1340126"/>
                  <a:pt x="6321287" y="140805"/>
                  <a:pt x="7295322" y="119270"/>
                </a:cubicBezTo>
                <a:cubicBezTo>
                  <a:pt x="8269357" y="97735"/>
                  <a:pt x="9417326" y="1252331"/>
                  <a:pt x="10227365" y="1232453"/>
                </a:cubicBezTo>
                <a:cubicBezTo>
                  <a:pt x="11037404" y="1212575"/>
                  <a:pt x="12155557" y="0"/>
                  <a:pt x="12155557" y="0"/>
                </a:cubicBezTo>
                <a:lnTo>
                  <a:pt x="12155557" y="0"/>
                </a:lnTo>
              </a:path>
            </a:pathLst>
          </a:cu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66338" y="3267291"/>
            <a:ext cx="528891" cy="48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214807" y="4312408"/>
            <a:ext cx="497468" cy="484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9992122" y="4159747"/>
            <a:ext cx="541004" cy="488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042845" y="3081360"/>
            <a:ext cx="486869" cy="499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2" idx="4"/>
          </p:cNvCxnSpPr>
          <p:nvPr/>
        </p:nvCxnSpPr>
        <p:spPr>
          <a:xfrm flipH="1">
            <a:off x="1630783" y="3749951"/>
            <a:ext cx="1" cy="65398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294539" y="3516796"/>
            <a:ext cx="3896" cy="878902"/>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3" idx="0"/>
          </p:cNvCxnSpPr>
          <p:nvPr/>
        </p:nvCxnSpPr>
        <p:spPr>
          <a:xfrm flipH="1" flipV="1">
            <a:off x="4455283" y="3559232"/>
            <a:ext cx="8258" cy="753176"/>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0247614" y="3348159"/>
            <a:ext cx="6224" cy="90035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67" name="矩形 66">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71</a:t>
            </a:fld>
            <a:endParaRPr lang="zh-CN" altLang="en-US"/>
          </a:p>
        </p:txBody>
      </p:sp>
    </p:spTree>
    <p:extLst>
      <p:ext uri="{BB962C8B-B14F-4D97-AF65-F5344CB8AC3E}">
        <p14:creationId xmlns:p14="http://schemas.microsoft.com/office/powerpoint/2010/main" val="1861722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638962" y="1828926"/>
            <a:ext cx="5928995" cy="39509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8</a:t>
            </a:r>
            <a:r>
              <a:rPr sz="2800" b="1" i="1" spc="-5" dirty="0">
                <a:solidFill>
                  <a:srgbClr val="DF635A"/>
                </a:solidFill>
                <a:latin typeface="微软雅黑"/>
                <a:cs typeface="微软雅黑"/>
              </a:rPr>
              <a:t>、</a:t>
            </a:r>
            <a:r>
              <a:rPr sz="2800" b="1" i="1" spc="-10" dirty="0">
                <a:solidFill>
                  <a:srgbClr val="DF635A"/>
                </a:solidFill>
                <a:latin typeface="微软雅黑"/>
                <a:cs typeface="微软雅黑"/>
              </a:rPr>
              <a:t>网</a:t>
            </a:r>
            <a:r>
              <a:rPr sz="2800" b="1" i="1" spc="-5" dirty="0">
                <a:solidFill>
                  <a:srgbClr val="DF635A"/>
                </a:solidFill>
                <a:latin typeface="微软雅黑"/>
                <a:cs typeface="微软雅黑"/>
              </a:rPr>
              <a:t>络安全威胁加速向新兴领域渗透</a:t>
            </a:r>
            <a:endParaRPr sz="2800" dirty="0">
              <a:latin typeface="微软雅黑"/>
              <a:cs typeface="微软雅黑"/>
            </a:endParaRPr>
          </a:p>
          <a:p>
            <a:pPr marL="271780" marR="817880" indent="447675" algn="just">
              <a:lnSpc>
                <a:spcPct val="150000"/>
              </a:lnSpc>
              <a:spcBef>
                <a:spcPts val="2345"/>
              </a:spcBef>
            </a:pPr>
            <a:r>
              <a:rPr sz="2000" dirty="0">
                <a:solidFill>
                  <a:srgbClr val="3E3E3E"/>
                </a:solidFill>
                <a:latin typeface="微软雅黑"/>
                <a:cs typeface="微软雅黑"/>
              </a:rPr>
              <a:t>随着互联网技术的快</a:t>
            </a:r>
            <a:r>
              <a:rPr sz="2000" spc="-15" dirty="0">
                <a:solidFill>
                  <a:srgbClr val="3E3E3E"/>
                </a:solidFill>
                <a:latin typeface="微软雅黑"/>
                <a:cs typeface="微软雅黑"/>
              </a:rPr>
              <a:t>速</a:t>
            </a:r>
            <a:r>
              <a:rPr sz="2000" dirty="0">
                <a:solidFill>
                  <a:srgbClr val="3E3E3E"/>
                </a:solidFill>
                <a:latin typeface="微软雅黑"/>
                <a:cs typeface="微软雅黑"/>
              </a:rPr>
              <a:t>发展</a:t>
            </a:r>
            <a:r>
              <a:rPr sz="2000" spc="-15" dirty="0">
                <a:solidFill>
                  <a:srgbClr val="3E3E3E"/>
                </a:solidFill>
                <a:latin typeface="微软雅黑"/>
                <a:cs typeface="微软雅黑"/>
              </a:rPr>
              <a:t>，</a:t>
            </a:r>
            <a:r>
              <a:rPr sz="2000" dirty="0">
                <a:solidFill>
                  <a:srgbClr val="3E3E3E"/>
                </a:solidFill>
                <a:latin typeface="微软雅黑"/>
                <a:cs typeface="微软雅黑"/>
              </a:rPr>
              <a:t>工业</a:t>
            </a:r>
            <a:r>
              <a:rPr sz="2000" spc="-15" dirty="0">
                <a:solidFill>
                  <a:srgbClr val="3E3E3E"/>
                </a:solidFill>
                <a:latin typeface="微软雅黑"/>
                <a:cs typeface="微软雅黑"/>
              </a:rPr>
              <a:t>互</a:t>
            </a:r>
            <a:r>
              <a:rPr sz="2000" dirty="0">
                <a:solidFill>
                  <a:srgbClr val="3E3E3E"/>
                </a:solidFill>
                <a:latin typeface="微软雅黑"/>
                <a:cs typeface="微软雅黑"/>
              </a:rPr>
              <a:t>联 网、云计算、物联网、</a:t>
            </a:r>
            <a:r>
              <a:rPr sz="2000" spc="-15" dirty="0">
                <a:solidFill>
                  <a:srgbClr val="3E3E3E"/>
                </a:solidFill>
                <a:latin typeface="微软雅黑"/>
                <a:cs typeface="微软雅黑"/>
              </a:rPr>
              <a:t>车</a:t>
            </a:r>
            <a:r>
              <a:rPr sz="2000" dirty="0">
                <a:solidFill>
                  <a:srgbClr val="3E3E3E"/>
                </a:solidFill>
                <a:latin typeface="微软雅黑"/>
                <a:cs typeface="微软雅黑"/>
              </a:rPr>
              <a:t>联网</a:t>
            </a:r>
            <a:r>
              <a:rPr sz="2000" spc="-15" dirty="0">
                <a:solidFill>
                  <a:srgbClr val="3E3E3E"/>
                </a:solidFill>
                <a:latin typeface="微软雅黑"/>
                <a:cs typeface="微软雅黑"/>
              </a:rPr>
              <a:t>等</a:t>
            </a:r>
            <a:r>
              <a:rPr sz="2000" dirty="0">
                <a:solidFill>
                  <a:srgbClr val="3E3E3E"/>
                </a:solidFill>
                <a:latin typeface="微软雅黑"/>
                <a:cs typeface="微软雅黑"/>
              </a:rPr>
              <a:t>新兴</a:t>
            </a:r>
            <a:r>
              <a:rPr sz="2000" spc="-15" dirty="0">
                <a:solidFill>
                  <a:srgbClr val="3E3E3E"/>
                </a:solidFill>
                <a:latin typeface="微软雅黑"/>
                <a:cs typeface="微软雅黑"/>
              </a:rPr>
              <a:t>领</a:t>
            </a:r>
            <a:r>
              <a:rPr sz="2000" dirty="0">
                <a:solidFill>
                  <a:srgbClr val="3E3E3E"/>
                </a:solidFill>
                <a:latin typeface="微软雅黑"/>
                <a:cs typeface="微软雅黑"/>
              </a:rPr>
              <a:t>域和 应用不断涌现，传统网</a:t>
            </a:r>
            <a:r>
              <a:rPr sz="2000" spc="-15" dirty="0">
                <a:solidFill>
                  <a:srgbClr val="3E3E3E"/>
                </a:solidFill>
                <a:latin typeface="微软雅黑"/>
                <a:cs typeface="微软雅黑"/>
              </a:rPr>
              <a:t>络</a:t>
            </a:r>
            <a:r>
              <a:rPr sz="2000" dirty="0">
                <a:solidFill>
                  <a:srgbClr val="3E3E3E"/>
                </a:solidFill>
                <a:latin typeface="微软雅黑"/>
                <a:cs typeface="微软雅黑"/>
              </a:rPr>
              <a:t>安全</a:t>
            </a:r>
            <a:r>
              <a:rPr sz="2000" spc="-15" dirty="0">
                <a:solidFill>
                  <a:srgbClr val="3E3E3E"/>
                </a:solidFill>
                <a:latin typeface="微软雅黑"/>
                <a:cs typeface="微软雅黑"/>
              </a:rPr>
              <a:t>威</a:t>
            </a:r>
            <a:r>
              <a:rPr sz="2000" dirty="0">
                <a:solidFill>
                  <a:srgbClr val="3E3E3E"/>
                </a:solidFill>
                <a:latin typeface="微软雅黑"/>
                <a:cs typeface="微软雅黑"/>
              </a:rPr>
              <a:t>胁也</a:t>
            </a:r>
            <a:r>
              <a:rPr sz="2000" spc="-15" dirty="0">
                <a:solidFill>
                  <a:srgbClr val="3E3E3E"/>
                </a:solidFill>
                <a:latin typeface="微软雅黑"/>
                <a:cs typeface="微软雅黑"/>
              </a:rPr>
              <a:t>在</a:t>
            </a:r>
            <a:r>
              <a:rPr sz="2000" dirty="0">
                <a:solidFill>
                  <a:srgbClr val="3E3E3E"/>
                </a:solidFill>
                <a:latin typeface="微软雅黑"/>
                <a:cs typeface="微软雅黑"/>
              </a:rPr>
              <a:t>加速 蔓延泛化。</a:t>
            </a:r>
            <a:endParaRPr sz="2000" dirty="0">
              <a:latin typeface="微软雅黑"/>
              <a:cs typeface="微软雅黑"/>
            </a:endParaRPr>
          </a:p>
          <a:p>
            <a:pPr marL="271780" marR="817880" indent="447675" algn="just">
              <a:lnSpc>
                <a:spcPct val="150000"/>
              </a:lnSpc>
              <a:spcBef>
                <a:spcPts val="5"/>
              </a:spcBef>
            </a:pPr>
            <a:r>
              <a:rPr sz="2000" dirty="0">
                <a:solidFill>
                  <a:srgbClr val="3E3E3E"/>
                </a:solidFill>
                <a:latin typeface="微软雅黑"/>
                <a:cs typeface="微软雅黑"/>
              </a:rPr>
              <a:t>针对特定工业系统的</a:t>
            </a:r>
            <a:r>
              <a:rPr sz="2000" spc="-15" dirty="0">
                <a:solidFill>
                  <a:srgbClr val="3E3E3E"/>
                </a:solidFill>
                <a:latin typeface="微软雅黑"/>
                <a:cs typeface="微软雅黑"/>
              </a:rPr>
              <a:t>攻</a:t>
            </a:r>
            <a:r>
              <a:rPr sz="2000" dirty="0">
                <a:solidFill>
                  <a:srgbClr val="3E3E3E"/>
                </a:solidFill>
                <a:latin typeface="微软雅黑"/>
                <a:cs typeface="微软雅黑"/>
              </a:rPr>
              <a:t>击越</a:t>
            </a:r>
            <a:r>
              <a:rPr sz="2000" spc="-15" dirty="0">
                <a:solidFill>
                  <a:srgbClr val="3E3E3E"/>
                </a:solidFill>
                <a:latin typeface="微软雅黑"/>
                <a:cs typeface="微软雅黑"/>
              </a:rPr>
              <a:t>来</a:t>
            </a:r>
            <a:r>
              <a:rPr sz="2000" dirty="0">
                <a:solidFill>
                  <a:srgbClr val="3E3E3E"/>
                </a:solidFill>
                <a:latin typeface="微软雅黑"/>
                <a:cs typeface="微软雅黑"/>
              </a:rPr>
              <a:t>越多</a:t>
            </a:r>
            <a:r>
              <a:rPr sz="2000" spc="-15" dirty="0">
                <a:solidFill>
                  <a:srgbClr val="3E3E3E"/>
                </a:solidFill>
                <a:latin typeface="微软雅黑"/>
                <a:cs typeface="微软雅黑"/>
              </a:rPr>
              <a:t>，</a:t>
            </a:r>
            <a:r>
              <a:rPr sz="2000" dirty="0">
                <a:solidFill>
                  <a:srgbClr val="3E3E3E"/>
                </a:solidFill>
                <a:latin typeface="微软雅黑"/>
                <a:cs typeface="微软雅黑"/>
              </a:rPr>
              <a:t>多 与传统攻击手段结合，</a:t>
            </a:r>
            <a:r>
              <a:rPr sz="2000" spc="-15" dirty="0">
                <a:solidFill>
                  <a:srgbClr val="3E3E3E"/>
                </a:solidFill>
                <a:latin typeface="微软雅黑"/>
                <a:cs typeface="微软雅黑"/>
              </a:rPr>
              <a:t>攻</a:t>
            </a:r>
            <a:r>
              <a:rPr sz="2000" dirty="0">
                <a:solidFill>
                  <a:srgbClr val="3E3E3E"/>
                </a:solidFill>
                <a:latin typeface="微软雅黑"/>
                <a:cs typeface="微软雅黑"/>
              </a:rPr>
              <a:t>击日</a:t>
            </a:r>
            <a:r>
              <a:rPr sz="2000" spc="-15" dirty="0">
                <a:solidFill>
                  <a:srgbClr val="3E3E3E"/>
                </a:solidFill>
                <a:latin typeface="微软雅黑"/>
                <a:cs typeface="微软雅黑"/>
              </a:rPr>
              <a:t>益</a:t>
            </a:r>
            <a:r>
              <a:rPr sz="2000" dirty="0">
                <a:solidFill>
                  <a:srgbClr val="3E3E3E"/>
                </a:solidFill>
                <a:latin typeface="微软雅黑"/>
                <a:cs typeface="微软雅黑"/>
              </a:rPr>
              <a:t>呈现</a:t>
            </a:r>
            <a:r>
              <a:rPr sz="2000" spc="-15" dirty="0">
                <a:solidFill>
                  <a:srgbClr val="3E3E3E"/>
                </a:solidFill>
                <a:latin typeface="微软雅黑"/>
                <a:cs typeface="微软雅黑"/>
              </a:rPr>
              <a:t>出</a:t>
            </a:r>
            <a:r>
              <a:rPr sz="2000" dirty="0">
                <a:solidFill>
                  <a:srgbClr val="3E3E3E"/>
                </a:solidFill>
                <a:latin typeface="微软雅黑"/>
                <a:cs typeface="微软雅黑"/>
              </a:rPr>
              <a:t>定向 性特点。</a:t>
            </a:r>
            <a:endParaRPr sz="2000" dirty="0">
              <a:latin typeface="微软雅黑"/>
              <a:cs typeface="微软雅黑"/>
            </a:endParaRPr>
          </a:p>
        </p:txBody>
      </p:sp>
      <p:sp>
        <p:nvSpPr>
          <p:cNvPr id="5" name="object 14"/>
          <p:cNvSpPr/>
          <p:nvPr/>
        </p:nvSpPr>
        <p:spPr>
          <a:xfrm>
            <a:off x="6527292" y="2610611"/>
            <a:ext cx="4645152" cy="3127248"/>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72</a:t>
            </a:fld>
            <a:endParaRPr lang="zh-CN" altLang="en-US"/>
          </a:p>
        </p:txBody>
      </p:sp>
    </p:spTree>
    <p:extLst>
      <p:ext uri="{BB962C8B-B14F-4D97-AF65-F5344CB8AC3E}">
        <p14:creationId xmlns:p14="http://schemas.microsoft.com/office/powerpoint/2010/main" val="165090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76612" y="4886465"/>
            <a:ext cx="2253216" cy="1494653"/>
          </a:xfrm>
          <a:prstGeom prst="rect">
            <a:avLst/>
          </a:prstGeom>
        </p:spPr>
      </p:pic>
      <p:pic>
        <p:nvPicPr>
          <p:cNvPr id="5" name="图片 4"/>
          <p:cNvPicPr>
            <a:picLocks noChangeAspect="1"/>
          </p:cNvPicPr>
          <p:nvPr/>
        </p:nvPicPr>
        <p:blipFill>
          <a:blip r:embed="rId3"/>
          <a:stretch>
            <a:fillRect/>
          </a:stretch>
        </p:blipFill>
        <p:spPr>
          <a:xfrm>
            <a:off x="3003082" y="1572730"/>
            <a:ext cx="2156060" cy="1429616"/>
          </a:xfrm>
          <a:prstGeom prst="rect">
            <a:avLst/>
          </a:prstGeom>
        </p:spPr>
      </p:pic>
      <p:pic>
        <p:nvPicPr>
          <p:cNvPr id="6" name="图片 5"/>
          <p:cNvPicPr>
            <a:picLocks noChangeAspect="1"/>
          </p:cNvPicPr>
          <p:nvPr/>
        </p:nvPicPr>
        <p:blipFill>
          <a:blip r:embed="rId4"/>
          <a:stretch>
            <a:fillRect/>
          </a:stretch>
        </p:blipFill>
        <p:spPr>
          <a:xfrm>
            <a:off x="5131873" y="4868590"/>
            <a:ext cx="2326333" cy="1494057"/>
          </a:xfrm>
          <a:prstGeom prst="rect">
            <a:avLst/>
          </a:prstGeom>
        </p:spPr>
      </p:pic>
      <p:pic>
        <p:nvPicPr>
          <p:cNvPr id="7" name="图片 6"/>
          <p:cNvPicPr>
            <a:picLocks noChangeAspect="1"/>
          </p:cNvPicPr>
          <p:nvPr/>
        </p:nvPicPr>
        <p:blipFill>
          <a:blip r:embed="rId5"/>
          <a:stretch>
            <a:fillRect/>
          </a:stretch>
        </p:blipFill>
        <p:spPr>
          <a:xfrm>
            <a:off x="7479722" y="1572730"/>
            <a:ext cx="2158663" cy="1350989"/>
          </a:xfrm>
          <a:prstGeom prst="rect">
            <a:avLst/>
          </a:prstGeom>
        </p:spPr>
      </p:pic>
      <p:pic>
        <p:nvPicPr>
          <p:cNvPr id="8" name="图片 7"/>
          <p:cNvPicPr>
            <a:picLocks noChangeAspect="1"/>
          </p:cNvPicPr>
          <p:nvPr/>
        </p:nvPicPr>
        <p:blipFill>
          <a:blip r:embed="rId6"/>
          <a:stretch>
            <a:fillRect/>
          </a:stretch>
        </p:blipFill>
        <p:spPr>
          <a:xfrm>
            <a:off x="9900483" y="4886465"/>
            <a:ext cx="2188319" cy="1494653"/>
          </a:xfrm>
          <a:prstGeom prst="rect">
            <a:avLst/>
          </a:prstGeom>
        </p:spPr>
      </p:pic>
      <p:sp>
        <p:nvSpPr>
          <p:cNvPr id="10" name="任意多边形 9"/>
          <p:cNvSpPr/>
          <p:nvPr/>
        </p:nvSpPr>
        <p:spPr>
          <a:xfrm>
            <a:off x="0" y="3378414"/>
            <a:ext cx="12175958" cy="1092068"/>
          </a:xfrm>
          <a:custGeom>
            <a:avLst/>
            <a:gdLst>
              <a:gd name="connsiteX0" fmla="*/ 0 w 12175958"/>
              <a:gd name="connsiteY0" fmla="*/ 317687 h 1092068"/>
              <a:gd name="connsiteX1" fmla="*/ 1655545 w 12175958"/>
              <a:gd name="connsiteY1" fmla="*/ 1087708 h 1092068"/>
              <a:gd name="connsiteX2" fmla="*/ 3975234 w 12175958"/>
              <a:gd name="connsiteY2" fmla="*/ 9679 h 1092068"/>
              <a:gd name="connsiteX3" fmla="*/ 6343048 w 12175958"/>
              <a:gd name="connsiteY3" fmla="*/ 981830 h 1092068"/>
              <a:gd name="connsiteX4" fmla="*/ 8787865 w 12175958"/>
              <a:gd name="connsiteY4" fmla="*/ 53 h 1092068"/>
              <a:gd name="connsiteX5" fmla="*/ 10587789 w 12175958"/>
              <a:gd name="connsiteY5" fmla="*/ 933704 h 1092068"/>
              <a:gd name="connsiteX6" fmla="*/ 12175958 w 12175958"/>
              <a:gd name="connsiteY6" fmla="*/ 231060 h 1092068"/>
              <a:gd name="connsiteX7" fmla="*/ 12175958 w 12175958"/>
              <a:gd name="connsiteY7" fmla="*/ 231060 h 10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5958" h="1092068">
                <a:moveTo>
                  <a:pt x="0" y="317687"/>
                </a:moveTo>
                <a:cubicBezTo>
                  <a:pt x="496503" y="728365"/>
                  <a:pt x="993006" y="1139043"/>
                  <a:pt x="1655545" y="1087708"/>
                </a:cubicBezTo>
                <a:cubicBezTo>
                  <a:pt x="2318084" y="1036373"/>
                  <a:pt x="3193984" y="27325"/>
                  <a:pt x="3975234" y="9679"/>
                </a:cubicBezTo>
                <a:cubicBezTo>
                  <a:pt x="4756484" y="-7967"/>
                  <a:pt x="5540943" y="983434"/>
                  <a:pt x="6343048" y="981830"/>
                </a:cubicBezTo>
                <a:cubicBezTo>
                  <a:pt x="7145153" y="980226"/>
                  <a:pt x="8080408" y="8074"/>
                  <a:pt x="8787865" y="53"/>
                </a:cubicBezTo>
                <a:cubicBezTo>
                  <a:pt x="9495322" y="-7968"/>
                  <a:pt x="10023107" y="895203"/>
                  <a:pt x="10587789" y="933704"/>
                </a:cubicBezTo>
                <a:cubicBezTo>
                  <a:pt x="11152471" y="972205"/>
                  <a:pt x="12175958" y="231060"/>
                  <a:pt x="12175958" y="231060"/>
                </a:cubicBezTo>
                <a:lnTo>
                  <a:pt x="12175958" y="231060"/>
                </a:ln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743778" y="3168090"/>
            <a:ext cx="528891" cy="48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11" idx="4"/>
          </p:cNvCxnSpPr>
          <p:nvPr/>
        </p:nvCxnSpPr>
        <p:spPr>
          <a:xfrm flipH="1">
            <a:off x="4008223" y="3650750"/>
            <a:ext cx="1" cy="65398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309048" y="3156626"/>
            <a:ext cx="528891" cy="48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13" idx="4"/>
          </p:cNvCxnSpPr>
          <p:nvPr/>
        </p:nvCxnSpPr>
        <p:spPr>
          <a:xfrm flipH="1">
            <a:off x="8573493" y="3639286"/>
            <a:ext cx="1" cy="65398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295424" y="4151254"/>
            <a:ext cx="497468" cy="484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5" idx="0"/>
          </p:cNvCxnSpPr>
          <p:nvPr/>
        </p:nvCxnSpPr>
        <p:spPr>
          <a:xfrm flipV="1">
            <a:off x="1544158" y="3503598"/>
            <a:ext cx="3539" cy="647656"/>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042125" y="4107140"/>
            <a:ext cx="497468" cy="484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0"/>
          </p:cNvCxnSpPr>
          <p:nvPr/>
        </p:nvCxnSpPr>
        <p:spPr>
          <a:xfrm flipV="1">
            <a:off x="6290859" y="3447987"/>
            <a:ext cx="0" cy="659153"/>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0509770" y="4024526"/>
            <a:ext cx="497468" cy="484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19" idx="0"/>
          </p:cNvCxnSpPr>
          <p:nvPr/>
        </p:nvCxnSpPr>
        <p:spPr>
          <a:xfrm flipV="1">
            <a:off x="10758504" y="3334368"/>
            <a:ext cx="0" cy="69015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90513" y="2171349"/>
            <a:ext cx="1305915" cy="892552"/>
          </a:xfrm>
          <a:prstGeom prst="rect">
            <a:avLst/>
          </a:prstGeom>
          <a:noFill/>
        </p:spPr>
        <p:txBody>
          <a:bodyPr wrap="square" rtlCol="0">
            <a:spAutoFit/>
          </a:bodyPr>
          <a:lstStyle/>
          <a:p>
            <a:pPr algn="ctr"/>
            <a:r>
              <a:rPr lang="en-US" altLang="zh-CN" sz="2800" dirty="0" smtClean="0">
                <a:solidFill>
                  <a:schemeClr val="bg2">
                    <a:lumMod val="50000"/>
                  </a:schemeClr>
                </a:solidFill>
                <a:latin typeface="Bahnschrift Light" panose="020B0502040204020203" pitchFamily="34" charset="0"/>
              </a:rPr>
              <a:t>2011</a:t>
            </a:r>
          </a:p>
          <a:p>
            <a:pPr algn="ct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DuQu</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p:cNvSpPr txBox="1"/>
          <p:nvPr/>
        </p:nvSpPr>
        <p:spPr>
          <a:xfrm>
            <a:off x="2976564" y="4450767"/>
            <a:ext cx="1973178" cy="1077218"/>
          </a:xfrm>
          <a:prstGeom prst="rect">
            <a:avLst/>
          </a:prstGeom>
          <a:noFill/>
        </p:spPr>
        <p:txBody>
          <a:bodyPr wrap="square" rtlCol="0">
            <a:spAutoFit/>
          </a:bodyPr>
          <a:lstStyle/>
          <a:p>
            <a:pPr algn="ctr"/>
            <a:r>
              <a:rPr lang="en-US" altLang="zh-CN" sz="2800" dirty="0">
                <a:solidFill>
                  <a:schemeClr val="bg2">
                    <a:lumMod val="50000"/>
                  </a:schemeClr>
                </a:solidFill>
                <a:latin typeface="Bahnschrift Light" panose="020B0502040204020203" pitchFamily="34" charset="0"/>
              </a:rPr>
              <a:t>2012</a:t>
            </a:r>
          </a:p>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Flame </a:t>
            </a:r>
            <a:r>
              <a:rPr lang="zh-CN" altLang="en-US" dirty="0" smtClean="0">
                <a:latin typeface="微软雅黑" panose="020B0503020204020204" pitchFamily="34" charset="-122"/>
                <a:ea typeface="微软雅黑" panose="020B0503020204020204" pitchFamily="34" charset="-122"/>
              </a:rPr>
              <a:t>病毒影响了中东石油行业</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5399150" y="2062357"/>
            <a:ext cx="1973178" cy="1077218"/>
          </a:xfrm>
          <a:prstGeom prst="rect">
            <a:avLst/>
          </a:prstGeom>
          <a:noFill/>
        </p:spPr>
        <p:txBody>
          <a:bodyPr wrap="square" rtlCol="0">
            <a:spAutoFit/>
          </a:bodyPr>
          <a:lstStyle/>
          <a:p>
            <a:pPr algn="ctr"/>
            <a:r>
              <a:rPr lang="en-US" altLang="zh-CN" sz="2800" dirty="0" smtClean="0">
                <a:solidFill>
                  <a:schemeClr val="bg2">
                    <a:lumMod val="50000"/>
                  </a:schemeClr>
                </a:solidFill>
                <a:latin typeface="Bahnschrift Light" panose="020B0502040204020203" pitchFamily="34" charset="0"/>
              </a:rPr>
              <a:t>2013</a:t>
            </a:r>
            <a:endParaRPr lang="en-US" altLang="zh-CN" sz="2800" dirty="0">
              <a:solidFill>
                <a:schemeClr val="bg2">
                  <a:lumMod val="50000"/>
                </a:schemeClr>
              </a:solidFill>
              <a:latin typeface="Bahnschrift Light" panose="020B0502040204020203" pitchFamily="34" charset="0"/>
            </a:endParaRPr>
          </a:p>
          <a:p>
            <a:pPr algn="ct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Havex</a:t>
            </a:r>
            <a:r>
              <a:rPr lang="zh-CN" altLang="en-US" dirty="0" smtClean="0">
                <a:latin typeface="微软雅黑" panose="020B0503020204020204" pitchFamily="34" charset="-122"/>
                <a:ea typeface="微软雅黑" panose="020B0503020204020204" pitchFamily="34" charset="-122"/>
              </a:rPr>
              <a:t>病毒影响了全球石油行业</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7403433" y="4450767"/>
            <a:ext cx="2577963" cy="1077218"/>
          </a:xfrm>
          <a:prstGeom prst="rect">
            <a:avLst/>
          </a:prstGeom>
          <a:noFill/>
        </p:spPr>
        <p:txBody>
          <a:bodyPr wrap="square" rtlCol="0">
            <a:spAutoFit/>
          </a:bodyPr>
          <a:lstStyle/>
          <a:p>
            <a:pPr algn="ctr"/>
            <a:r>
              <a:rPr lang="en-US" altLang="zh-CN" sz="2800" dirty="0" smtClean="0">
                <a:solidFill>
                  <a:schemeClr val="bg2">
                    <a:lumMod val="50000"/>
                  </a:schemeClr>
                </a:solidFill>
                <a:latin typeface="Bahnschrift Light" panose="020B0502040204020203" pitchFamily="34" charset="0"/>
              </a:rPr>
              <a:t>2015</a:t>
            </a:r>
            <a:endParaRPr lang="en-US" altLang="zh-CN" sz="2800" dirty="0">
              <a:solidFill>
                <a:schemeClr val="bg2">
                  <a:lumMod val="50000"/>
                </a:schemeClr>
              </a:solidFill>
              <a:latin typeface="Bahnschrift Light" panose="020B0502040204020203" pitchFamily="34" charset="0"/>
            </a:endParaRPr>
          </a:p>
          <a:p>
            <a:pPr algn="ct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乌克兰电力系统被</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BlackEnergy</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病毒攻击</a:t>
            </a:r>
            <a:endParaRPr lang="zh-CN" altLang="en-US"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9512753" y="2041316"/>
            <a:ext cx="2663205" cy="1077218"/>
          </a:xfrm>
          <a:prstGeom prst="rect">
            <a:avLst/>
          </a:prstGeom>
          <a:noFill/>
        </p:spPr>
        <p:txBody>
          <a:bodyPr wrap="square" rtlCol="0">
            <a:spAutoFit/>
          </a:bodyPr>
          <a:lstStyle/>
          <a:p>
            <a:pPr algn="ctr"/>
            <a:r>
              <a:rPr lang="en-US" altLang="zh-CN" sz="2800" dirty="0" smtClean="0">
                <a:solidFill>
                  <a:schemeClr val="bg2">
                    <a:lumMod val="50000"/>
                  </a:schemeClr>
                </a:solidFill>
                <a:latin typeface="Bahnschrift Light" panose="020B0502040204020203" pitchFamily="34" charset="0"/>
              </a:rPr>
              <a:t>2016</a:t>
            </a:r>
            <a:endParaRPr lang="en-US" altLang="zh-CN" sz="2800" dirty="0">
              <a:solidFill>
                <a:schemeClr val="bg2">
                  <a:lumMod val="50000"/>
                </a:schemeClr>
              </a:solidFill>
              <a:latin typeface="Bahnschrift Light" panose="020B0502040204020203" pitchFamily="34" charset="0"/>
            </a:endParaRPr>
          </a:p>
          <a:p>
            <a:pPr algn="ct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美国纽约鲍曼水坝的一防洪控制系统遭受攻击</a:t>
            </a:r>
            <a:endParaRPr lang="zh-CN" altLang="en-US"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40" name="矩形 39">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73</a:t>
            </a:fld>
            <a:endParaRPr lang="zh-CN" altLang="en-US"/>
          </a:p>
        </p:txBody>
      </p:sp>
    </p:spTree>
    <p:extLst>
      <p:ext uri="{BB962C8B-B14F-4D97-AF65-F5344CB8AC3E}">
        <p14:creationId xmlns:p14="http://schemas.microsoft.com/office/powerpoint/2010/main" val="393380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819099" y="1778635"/>
            <a:ext cx="7343826" cy="3497579"/>
          </a:xfrm>
          <a:prstGeom prst="rect">
            <a:avLst/>
          </a:prstGeom>
        </p:spPr>
        <p:txBody>
          <a:bodyPr vert="horz" wrap="square" lIns="0" tIns="12065" rIns="0" bIns="0" rtlCol="0">
            <a:spAutoFit/>
          </a:bodyPr>
          <a:lstStyle/>
          <a:p>
            <a:pPr marL="2667000">
              <a:lnSpc>
                <a:spcPct val="100000"/>
              </a:lnSpc>
              <a:spcBef>
                <a:spcPts val="95"/>
              </a:spcBef>
            </a:pPr>
            <a:r>
              <a:rPr sz="2800" b="1" i="1" spc="-5" dirty="0">
                <a:solidFill>
                  <a:srgbClr val="DF635A"/>
                </a:solidFill>
                <a:latin typeface="微软雅黑"/>
                <a:cs typeface="微软雅黑"/>
              </a:rPr>
              <a:t>云平台成为网络攻击的重灾区</a:t>
            </a:r>
            <a:endParaRPr sz="2800" dirty="0">
              <a:latin typeface="微软雅黑"/>
              <a:cs typeface="微软雅黑"/>
            </a:endParaRPr>
          </a:p>
          <a:p>
            <a:pPr marL="12700" marR="389890">
              <a:lnSpc>
                <a:spcPct val="150000"/>
              </a:lnSpc>
              <a:spcBef>
                <a:spcPts val="2375"/>
              </a:spcBef>
              <a:buSzPct val="95000"/>
              <a:buFont typeface="MS UI Gothic"/>
              <a:buChar char="➢"/>
              <a:tabLst>
                <a:tab pos="215900" algn="l"/>
              </a:tabLst>
            </a:pPr>
            <a:r>
              <a:rPr sz="2000" dirty="0">
                <a:solidFill>
                  <a:srgbClr val="3E3E3E"/>
                </a:solidFill>
                <a:latin typeface="微软雅黑"/>
                <a:cs typeface="微软雅黑"/>
              </a:rPr>
              <a:t>云平台是网络攻击的受</a:t>
            </a:r>
            <a:r>
              <a:rPr sz="2000" spc="-15" dirty="0">
                <a:solidFill>
                  <a:srgbClr val="3E3E3E"/>
                </a:solidFill>
                <a:latin typeface="微软雅黑"/>
                <a:cs typeface="微软雅黑"/>
              </a:rPr>
              <a:t>害</a:t>
            </a:r>
            <a:r>
              <a:rPr sz="2000" dirty="0">
                <a:solidFill>
                  <a:srgbClr val="3E3E3E"/>
                </a:solidFill>
                <a:latin typeface="微软雅黑"/>
                <a:cs typeface="微软雅黑"/>
              </a:rPr>
              <a:t>者，</a:t>
            </a:r>
            <a:r>
              <a:rPr sz="2000" spc="-40" dirty="0">
                <a:solidFill>
                  <a:srgbClr val="3E3E3E"/>
                </a:solidFill>
                <a:latin typeface="微软雅黑"/>
                <a:cs typeface="微软雅黑"/>
              </a:rPr>
              <a:t> </a:t>
            </a:r>
            <a:r>
              <a:rPr sz="2000" dirty="0">
                <a:solidFill>
                  <a:srgbClr val="3E3E3E"/>
                </a:solidFill>
                <a:latin typeface="微软雅黑"/>
                <a:cs typeface="微软雅黑"/>
              </a:rPr>
              <a:t>受攻击次数、</a:t>
            </a:r>
            <a:r>
              <a:rPr sz="2000" dirty="0" smtClean="0">
                <a:solidFill>
                  <a:srgbClr val="3E3E3E"/>
                </a:solidFill>
                <a:latin typeface="微软雅黑"/>
                <a:cs typeface="微软雅黑"/>
              </a:rPr>
              <a:t>被植入</a:t>
            </a:r>
            <a:r>
              <a:rPr sz="2000" spc="-15" dirty="0" smtClean="0">
                <a:solidFill>
                  <a:srgbClr val="3E3E3E"/>
                </a:solidFill>
                <a:latin typeface="微软雅黑"/>
                <a:cs typeface="微软雅黑"/>
              </a:rPr>
              <a:t>后</a:t>
            </a:r>
            <a:r>
              <a:rPr sz="2000" dirty="0" smtClean="0">
                <a:solidFill>
                  <a:srgbClr val="3E3E3E"/>
                </a:solidFill>
                <a:latin typeface="微软雅黑"/>
                <a:cs typeface="微软雅黑"/>
              </a:rPr>
              <a:t>门的网站数量</a:t>
            </a:r>
            <a:r>
              <a:rPr sz="2000" dirty="0">
                <a:solidFill>
                  <a:srgbClr val="3E3E3E"/>
                </a:solidFill>
                <a:latin typeface="微软雅黑"/>
                <a:cs typeface="微软雅黑"/>
              </a:rPr>
              <a:t>、被篡改网站数</a:t>
            </a:r>
            <a:r>
              <a:rPr sz="2000" spc="-15" dirty="0">
                <a:solidFill>
                  <a:srgbClr val="3E3E3E"/>
                </a:solidFill>
                <a:latin typeface="微软雅黑"/>
                <a:cs typeface="微软雅黑"/>
              </a:rPr>
              <a:t>量</a:t>
            </a:r>
            <a:r>
              <a:rPr sz="2000" dirty="0">
                <a:solidFill>
                  <a:srgbClr val="3E3E3E"/>
                </a:solidFill>
                <a:latin typeface="微软雅黑"/>
                <a:cs typeface="微软雅黑"/>
              </a:rPr>
              <a:t>等占</a:t>
            </a:r>
            <a:r>
              <a:rPr sz="2000" spc="-15" dirty="0">
                <a:solidFill>
                  <a:srgbClr val="3E3E3E"/>
                </a:solidFill>
                <a:latin typeface="微软雅黑"/>
                <a:cs typeface="微软雅黑"/>
              </a:rPr>
              <a:t>比</a:t>
            </a:r>
            <a:r>
              <a:rPr sz="2000" dirty="0">
                <a:solidFill>
                  <a:srgbClr val="3E3E3E"/>
                </a:solidFill>
                <a:latin typeface="微软雅黑"/>
                <a:cs typeface="微软雅黑"/>
              </a:rPr>
              <a:t>均超</a:t>
            </a:r>
            <a:r>
              <a:rPr sz="2000" spc="-5" dirty="0">
                <a:solidFill>
                  <a:srgbClr val="3E3E3E"/>
                </a:solidFill>
                <a:latin typeface="微软雅黑"/>
                <a:cs typeface="微软雅黑"/>
              </a:rPr>
              <a:t>50%；</a:t>
            </a:r>
            <a:endParaRPr sz="2000" dirty="0">
              <a:latin typeface="微软雅黑"/>
              <a:cs typeface="微软雅黑"/>
            </a:endParaRPr>
          </a:p>
          <a:p>
            <a:pPr marL="12700" marR="298450">
              <a:lnSpc>
                <a:spcPct val="150000"/>
              </a:lnSpc>
              <a:buSzPct val="95000"/>
              <a:buFont typeface="MS UI Gothic"/>
              <a:buChar char="➢"/>
              <a:tabLst>
                <a:tab pos="215900" algn="l"/>
              </a:tabLst>
            </a:pPr>
            <a:r>
              <a:rPr sz="2000" dirty="0">
                <a:solidFill>
                  <a:srgbClr val="3E3E3E"/>
                </a:solidFill>
                <a:latin typeface="微软雅黑"/>
                <a:cs typeface="微软雅黑"/>
              </a:rPr>
              <a:t>云平台上承载的恶意程</a:t>
            </a:r>
            <a:r>
              <a:rPr sz="2000" spc="-10" dirty="0">
                <a:solidFill>
                  <a:srgbClr val="3E3E3E"/>
                </a:solidFill>
                <a:latin typeface="微软雅黑"/>
                <a:cs typeface="微软雅黑"/>
              </a:rPr>
              <a:t>序</a:t>
            </a:r>
            <a:r>
              <a:rPr sz="2000" dirty="0">
                <a:solidFill>
                  <a:srgbClr val="3E3E3E"/>
                </a:solidFill>
                <a:latin typeface="微软雅黑"/>
                <a:cs typeface="微软雅黑"/>
              </a:rPr>
              <a:t>种类</a:t>
            </a:r>
            <a:r>
              <a:rPr sz="2000" spc="-10" dirty="0">
                <a:solidFill>
                  <a:srgbClr val="3E3E3E"/>
                </a:solidFill>
                <a:latin typeface="微软雅黑"/>
                <a:cs typeface="微软雅黑"/>
              </a:rPr>
              <a:t>数</a:t>
            </a:r>
            <a:r>
              <a:rPr sz="2000" dirty="0">
                <a:solidFill>
                  <a:srgbClr val="3E3E3E"/>
                </a:solidFill>
                <a:latin typeface="微软雅黑"/>
                <a:cs typeface="微软雅黑"/>
              </a:rPr>
              <a:t>量、</a:t>
            </a:r>
            <a:r>
              <a:rPr sz="2000" spc="-10" dirty="0">
                <a:solidFill>
                  <a:srgbClr val="3E3E3E"/>
                </a:solidFill>
                <a:latin typeface="微软雅黑"/>
                <a:cs typeface="微软雅黑"/>
              </a:rPr>
              <a:t>木</a:t>
            </a:r>
            <a:r>
              <a:rPr sz="2000" dirty="0">
                <a:solidFill>
                  <a:srgbClr val="3E3E3E"/>
                </a:solidFill>
                <a:latin typeface="微软雅黑"/>
                <a:cs typeface="微软雅黑"/>
              </a:rPr>
              <a:t>马和</a:t>
            </a:r>
            <a:r>
              <a:rPr sz="2000" spc="-10" dirty="0">
                <a:solidFill>
                  <a:srgbClr val="3E3E3E"/>
                </a:solidFill>
                <a:latin typeface="微软雅黑"/>
                <a:cs typeface="微软雅黑"/>
              </a:rPr>
              <a:t>僵</a:t>
            </a:r>
            <a:r>
              <a:rPr sz="2000" dirty="0">
                <a:solidFill>
                  <a:srgbClr val="3E3E3E"/>
                </a:solidFill>
                <a:latin typeface="微软雅黑"/>
                <a:cs typeface="微软雅黑"/>
              </a:rPr>
              <a:t>尸网</a:t>
            </a:r>
            <a:r>
              <a:rPr sz="2000" spc="-10" dirty="0">
                <a:solidFill>
                  <a:srgbClr val="3E3E3E"/>
                </a:solidFill>
                <a:latin typeface="微软雅黑"/>
                <a:cs typeface="微软雅黑"/>
              </a:rPr>
              <a:t>络</a:t>
            </a:r>
            <a:r>
              <a:rPr sz="2000" dirty="0">
                <a:solidFill>
                  <a:srgbClr val="3E3E3E"/>
                </a:solidFill>
                <a:latin typeface="微软雅黑"/>
                <a:cs typeface="微软雅黑"/>
              </a:rPr>
              <a:t>恶意程 序控制端</a:t>
            </a:r>
            <a:r>
              <a:rPr sz="2000" spc="-15" dirty="0">
                <a:solidFill>
                  <a:srgbClr val="3E3E3E"/>
                </a:solidFill>
                <a:latin typeface="微软雅黑"/>
                <a:cs typeface="微软雅黑"/>
              </a:rPr>
              <a:t> </a:t>
            </a:r>
            <a:r>
              <a:rPr sz="2000" dirty="0">
                <a:solidFill>
                  <a:srgbClr val="3E3E3E"/>
                </a:solidFill>
                <a:latin typeface="微软雅黑"/>
                <a:cs typeface="微软雅黑"/>
              </a:rPr>
              <a:t>IP</a:t>
            </a:r>
            <a:r>
              <a:rPr sz="2000" spc="-5" dirty="0">
                <a:solidFill>
                  <a:srgbClr val="3E3E3E"/>
                </a:solidFill>
                <a:latin typeface="微软雅黑"/>
                <a:cs typeface="微软雅黑"/>
              </a:rPr>
              <a:t> </a:t>
            </a:r>
            <a:r>
              <a:rPr sz="2000" dirty="0">
                <a:solidFill>
                  <a:srgbClr val="3E3E3E"/>
                </a:solidFill>
                <a:latin typeface="微软雅黑"/>
                <a:cs typeface="微软雅黑"/>
              </a:rPr>
              <a:t>地址数量占比分别为</a:t>
            </a:r>
            <a:r>
              <a:rPr sz="2000" spc="-5" dirty="0">
                <a:solidFill>
                  <a:srgbClr val="3E3E3E"/>
                </a:solidFill>
                <a:latin typeface="微软雅黑"/>
                <a:cs typeface="微软雅黑"/>
              </a:rPr>
              <a:t>53.7%</a:t>
            </a:r>
            <a:r>
              <a:rPr sz="2000" dirty="0">
                <a:solidFill>
                  <a:srgbClr val="3E3E3E"/>
                </a:solidFill>
                <a:latin typeface="微软雅黑"/>
                <a:cs typeface="微软雅黑"/>
              </a:rPr>
              <a:t>、</a:t>
            </a:r>
            <a:r>
              <a:rPr sz="2000" spc="-5" dirty="0">
                <a:solidFill>
                  <a:srgbClr val="3E3E3E"/>
                </a:solidFill>
                <a:latin typeface="微软雅黑"/>
                <a:cs typeface="微软雅黑"/>
              </a:rPr>
              <a:t>59%，</a:t>
            </a:r>
            <a:r>
              <a:rPr sz="2000" dirty="0">
                <a:solidFill>
                  <a:srgbClr val="3E3E3E"/>
                </a:solidFill>
                <a:latin typeface="微软雅黑"/>
                <a:cs typeface="微软雅黑"/>
              </a:rPr>
              <a:t>经</a:t>
            </a:r>
            <a:r>
              <a:rPr sz="2000" spc="-15" dirty="0">
                <a:solidFill>
                  <a:srgbClr val="3E3E3E"/>
                </a:solidFill>
                <a:latin typeface="微软雅黑"/>
                <a:cs typeface="微软雅黑"/>
              </a:rPr>
              <a:t>常</a:t>
            </a:r>
            <a:r>
              <a:rPr sz="2000" dirty="0">
                <a:solidFill>
                  <a:srgbClr val="3E3E3E"/>
                </a:solidFill>
                <a:latin typeface="微软雅黑"/>
                <a:cs typeface="微软雅黑"/>
              </a:rPr>
              <a:t>被利</a:t>
            </a:r>
            <a:r>
              <a:rPr sz="2000" spc="-15" dirty="0">
                <a:solidFill>
                  <a:srgbClr val="3E3E3E"/>
                </a:solidFill>
                <a:latin typeface="微软雅黑"/>
                <a:cs typeface="微软雅黑"/>
              </a:rPr>
              <a:t>用</a:t>
            </a:r>
            <a:r>
              <a:rPr sz="2000" dirty="0">
                <a:solidFill>
                  <a:srgbClr val="3E3E3E"/>
                </a:solidFill>
                <a:latin typeface="微软雅黑"/>
                <a:cs typeface="微软雅黑"/>
              </a:rPr>
              <a:t>对 外发起网络攻击。</a:t>
            </a:r>
            <a:endParaRPr sz="2000" dirty="0">
              <a:latin typeface="微软雅黑"/>
              <a:cs typeface="微软雅黑"/>
            </a:endParaRPr>
          </a:p>
          <a:p>
            <a:pPr marL="215265" indent="-202565">
              <a:lnSpc>
                <a:spcPct val="100000"/>
              </a:lnSpc>
              <a:spcBef>
                <a:spcPts val="1200"/>
              </a:spcBef>
              <a:buSzPct val="95000"/>
              <a:buFont typeface="MS UI Gothic"/>
              <a:buChar char="➢"/>
              <a:tabLst>
                <a:tab pos="215900" algn="l"/>
              </a:tabLst>
            </a:pPr>
            <a:r>
              <a:rPr sz="2000" dirty="0">
                <a:solidFill>
                  <a:srgbClr val="3E3E3E"/>
                </a:solidFill>
                <a:latin typeface="微软雅黑"/>
                <a:cs typeface="微软雅黑"/>
              </a:rPr>
              <a:t>云平台服务商和云用户</a:t>
            </a:r>
            <a:r>
              <a:rPr sz="2000" spc="-10" dirty="0">
                <a:solidFill>
                  <a:srgbClr val="3E3E3E"/>
                </a:solidFill>
                <a:latin typeface="微软雅黑"/>
                <a:cs typeface="微软雅黑"/>
              </a:rPr>
              <a:t>安</a:t>
            </a:r>
            <a:r>
              <a:rPr sz="2000" dirty="0">
                <a:solidFill>
                  <a:srgbClr val="3E3E3E"/>
                </a:solidFill>
                <a:latin typeface="微软雅黑"/>
                <a:cs typeface="微软雅黑"/>
              </a:rPr>
              <a:t>全责</a:t>
            </a:r>
            <a:r>
              <a:rPr sz="2000" spc="-10" dirty="0">
                <a:solidFill>
                  <a:srgbClr val="3E3E3E"/>
                </a:solidFill>
                <a:latin typeface="微软雅黑"/>
                <a:cs typeface="微软雅黑"/>
              </a:rPr>
              <a:t>任</a:t>
            </a:r>
            <a:r>
              <a:rPr sz="2000" dirty="0">
                <a:solidFill>
                  <a:srgbClr val="3E3E3E"/>
                </a:solidFill>
                <a:latin typeface="微软雅黑"/>
                <a:cs typeface="微软雅黑"/>
              </a:rPr>
              <a:t>划分</a:t>
            </a:r>
            <a:r>
              <a:rPr sz="2000" spc="-10" dirty="0">
                <a:solidFill>
                  <a:srgbClr val="3E3E3E"/>
                </a:solidFill>
                <a:latin typeface="微软雅黑"/>
                <a:cs typeface="微软雅黑"/>
              </a:rPr>
              <a:t>不</a:t>
            </a:r>
            <a:r>
              <a:rPr sz="2000" dirty="0">
                <a:solidFill>
                  <a:srgbClr val="3E3E3E"/>
                </a:solidFill>
                <a:latin typeface="微软雅黑"/>
                <a:cs typeface="微软雅黑"/>
              </a:rPr>
              <a:t>清。</a:t>
            </a:r>
            <a:endParaRPr sz="2000" dirty="0">
              <a:latin typeface="微软雅黑"/>
              <a:cs typeface="微软雅黑"/>
            </a:endParaRPr>
          </a:p>
        </p:txBody>
      </p:sp>
      <p:sp>
        <p:nvSpPr>
          <p:cNvPr id="5" name="object 14"/>
          <p:cNvSpPr/>
          <p:nvPr/>
        </p:nvSpPr>
        <p:spPr>
          <a:xfrm>
            <a:off x="7860792" y="2537460"/>
            <a:ext cx="4000500" cy="2913888"/>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74</a:t>
            </a:fld>
            <a:endParaRPr lang="zh-CN" altLang="en-US"/>
          </a:p>
        </p:txBody>
      </p:sp>
    </p:spTree>
    <p:extLst>
      <p:ext uri="{BB962C8B-B14F-4D97-AF65-F5344CB8AC3E}">
        <p14:creationId xmlns:p14="http://schemas.microsoft.com/office/powerpoint/2010/main" val="3168267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575563" y="1484757"/>
            <a:ext cx="8393430" cy="2296160"/>
          </a:xfrm>
          <a:prstGeom prst="rect">
            <a:avLst/>
          </a:prstGeom>
        </p:spPr>
        <p:txBody>
          <a:bodyPr vert="horz" wrap="square" lIns="0" tIns="12700" rIns="0" bIns="0" rtlCol="0">
            <a:spAutoFit/>
          </a:bodyPr>
          <a:lstStyle/>
          <a:p>
            <a:pPr marL="2893695">
              <a:lnSpc>
                <a:spcPct val="100000"/>
              </a:lnSpc>
              <a:spcBef>
                <a:spcPts val="100"/>
              </a:spcBef>
            </a:pPr>
            <a:r>
              <a:rPr sz="2400" b="1" i="1" dirty="0">
                <a:solidFill>
                  <a:srgbClr val="DF635A"/>
                </a:solidFill>
                <a:latin typeface="微软雅黑"/>
                <a:cs typeface="微软雅黑"/>
              </a:rPr>
              <a:t>物联网系统安全危害大、范围广、修复难</a:t>
            </a:r>
            <a:endParaRPr sz="2400" dirty="0">
              <a:latin typeface="微软雅黑"/>
              <a:cs typeface="微软雅黑"/>
            </a:endParaRPr>
          </a:p>
          <a:p>
            <a:pPr marL="12700" marR="2778760" indent="447675" algn="just">
              <a:lnSpc>
                <a:spcPct val="150000"/>
              </a:lnSpc>
              <a:spcBef>
                <a:spcPts val="595"/>
              </a:spcBef>
            </a:pPr>
            <a:r>
              <a:rPr sz="2000" dirty="0">
                <a:solidFill>
                  <a:srgbClr val="3D3D3D"/>
                </a:solidFill>
                <a:latin typeface="微软雅黑"/>
                <a:cs typeface="微软雅黑"/>
              </a:rPr>
              <a:t>物联网设备与人们的</a:t>
            </a:r>
            <a:r>
              <a:rPr sz="2000" spc="-15" dirty="0">
                <a:solidFill>
                  <a:srgbClr val="3D3D3D"/>
                </a:solidFill>
                <a:latin typeface="微软雅黑"/>
                <a:cs typeface="微软雅黑"/>
              </a:rPr>
              <a:t>生</a:t>
            </a:r>
            <a:r>
              <a:rPr sz="2000" dirty="0">
                <a:solidFill>
                  <a:srgbClr val="3D3D3D"/>
                </a:solidFill>
                <a:latin typeface="微软雅黑"/>
                <a:cs typeface="微软雅黑"/>
              </a:rPr>
              <a:t>活关</a:t>
            </a:r>
            <a:r>
              <a:rPr sz="2000" spc="-15" dirty="0">
                <a:solidFill>
                  <a:srgbClr val="3D3D3D"/>
                </a:solidFill>
                <a:latin typeface="微软雅黑"/>
                <a:cs typeface="微软雅黑"/>
              </a:rPr>
              <a:t>系</a:t>
            </a:r>
            <a:r>
              <a:rPr sz="2000" dirty="0">
                <a:solidFill>
                  <a:srgbClr val="3D3D3D"/>
                </a:solidFill>
                <a:latin typeface="微软雅黑"/>
                <a:cs typeface="微软雅黑"/>
              </a:rPr>
              <a:t>密切</a:t>
            </a:r>
            <a:r>
              <a:rPr sz="2000" spc="-15" dirty="0">
                <a:solidFill>
                  <a:srgbClr val="3D3D3D"/>
                </a:solidFill>
                <a:latin typeface="微软雅黑"/>
                <a:cs typeface="微软雅黑"/>
              </a:rPr>
              <a:t>、</a:t>
            </a:r>
            <a:r>
              <a:rPr sz="2000" dirty="0">
                <a:solidFill>
                  <a:srgbClr val="3D3D3D"/>
                </a:solidFill>
                <a:latin typeface="微软雅黑"/>
                <a:cs typeface="微软雅黑"/>
              </a:rPr>
              <a:t>资产</a:t>
            </a:r>
            <a:r>
              <a:rPr sz="2000" spc="-15" dirty="0">
                <a:solidFill>
                  <a:srgbClr val="3D3D3D"/>
                </a:solidFill>
                <a:latin typeface="微软雅黑"/>
                <a:cs typeface="微软雅黑"/>
              </a:rPr>
              <a:t>规</a:t>
            </a:r>
            <a:r>
              <a:rPr sz="2000" dirty="0">
                <a:solidFill>
                  <a:srgbClr val="3D3D3D"/>
                </a:solidFill>
                <a:latin typeface="微软雅黑"/>
                <a:cs typeface="微软雅黑"/>
              </a:rPr>
              <a:t>模 大、多厂商耦合度高，</a:t>
            </a:r>
            <a:r>
              <a:rPr sz="2000" spc="-10" dirty="0">
                <a:solidFill>
                  <a:srgbClr val="3D3D3D"/>
                </a:solidFill>
                <a:latin typeface="微软雅黑"/>
                <a:cs typeface="微软雅黑"/>
              </a:rPr>
              <a:t>由</a:t>
            </a:r>
            <a:r>
              <a:rPr sz="2000" dirty="0">
                <a:solidFill>
                  <a:srgbClr val="3D3D3D"/>
                </a:solidFill>
                <a:latin typeface="微软雅黑"/>
                <a:cs typeface="微软雅黑"/>
              </a:rPr>
              <a:t>于其</a:t>
            </a:r>
            <a:r>
              <a:rPr sz="2000" spc="-10" dirty="0">
                <a:solidFill>
                  <a:srgbClr val="3D3D3D"/>
                </a:solidFill>
                <a:latin typeface="微软雅黑"/>
                <a:cs typeface="微软雅黑"/>
              </a:rPr>
              <a:t>长</a:t>
            </a:r>
            <a:r>
              <a:rPr sz="2000" dirty="0">
                <a:solidFill>
                  <a:srgbClr val="3D3D3D"/>
                </a:solidFill>
                <a:latin typeface="微软雅黑"/>
                <a:cs typeface="微软雅黑"/>
              </a:rPr>
              <a:t>期在</a:t>
            </a:r>
            <a:r>
              <a:rPr sz="2000" spc="-10" dirty="0">
                <a:solidFill>
                  <a:srgbClr val="3D3D3D"/>
                </a:solidFill>
                <a:latin typeface="微软雅黑"/>
                <a:cs typeface="微软雅黑"/>
              </a:rPr>
              <a:t>线</a:t>
            </a:r>
            <a:r>
              <a:rPr sz="2000" dirty="0">
                <a:solidFill>
                  <a:srgbClr val="3D3D3D"/>
                </a:solidFill>
                <a:latin typeface="微软雅黑"/>
                <a:cs typeface="微软雅黑"/>
              </a:rPr>
              <a:t>、被</a:t>
            </a:r>
            <a:r>
              <a:rPr sz="2000" spc="-10" dirty="0">
                <a:solidFill>
                  <a:srgbClr val="3D3D3D"/>
                </a:solidFill>
                <a:latin typeface="微软雅黑"/>
                <a:cs typeface="微软雅黑"/>
              </a:rPr>
              <a:t>控</a:t>
            </a:r>
            <a:r>
              <a:rPr sz="2000" spc="-5" dirty="0">
                <a:solidFill>
                  <a:srgbClr val="3D3D3D"/>
                </a:solidFill>
                <a:latin typeface="微软雅黑"/>
                <a:cs typeface="微软雅黑"/>
              </a:rPr>
              <a:t>后不 </a:t>
            </a:r>
            <a:r>
              <a:rPr sz="2000" dirty="0">
                <a:solidFill>
                  <a:srgbClr val="3D3D3D"/>
                </a:solidFill>
                <a:latin typeface="微软雅黑"/>
                <a:cs typeface="微软雅黑"/>
              </a:rPr>
              <a:t>易发现等特点倍受黑客</a:t>
            </a:r>
            <a:r>
              <a:rPr sz="2000" spc="-15" dirty="0">
                <a:solidFill>
                  <a:srgbClr val="3D3D3D"/>
                </a:solidFill>
                <a:latin typeface="微软雅黑"/>
                <a:cs typeface="微软雅黑"/>
              </a:rPr>
              <a:t>青</a:t>
            </a:r>
            <a:r>
              <a:rPr sz="2000" dirty="0">
                <a:solidFill>
                  <a:srgbClr val="3D3D3D"/>
                </a:solidFill>
                <a:latin typeface="微软雅黑"/>
                <a:cs typeface="微软雅黑"/>
              </a:rPr>
              <a:t>睐，</a:t>
            </a:r>
            <a:r>
              <a:rPr sz="2000" spc="-15" dirty="0">
                <a:solidFill>
                  <a:srgbClr val="3D3D3D"/>
                </a:solidFill>
                <a:latin typeface="微软雅黑"/>
                <a:cs typeface="微软雅黑"/>
              </a:rPr>
              <a:t>其</a:t>
            </a:r>
            <a:r>
              <a:rPr sz="2000" dirty="0">
                <a:solidFill>
                  <a:srgbClr val="3D3D3D"/>
                </a:solidFill>
                <a:latin typeface="微软雅黑"/>
                <a:cs typeface="微软雅黑"/>
              </a:rPr>
              <a:t>安全</a:t>
            </a:r>
            <a:r>
              <a:rPr sz="2000" spc="-15" dirty="0">
                <a:solidFill>
                  <a:srgbClr val="3D3D3D"/>
                </a:solidFill>
                <a:latin typeface="微软雅黑"/>
                <a:cs typeface="微软雅黑"/>
              </a:rPr>
              <a:t>性</a:t>
            </a:r>
            <a:r>
              <a:rPr sz="2000" dirty="0">
                <a:solidFill>
                  <a:srgbClr val="3D3D3D"/>
                </a:solidFill>
                <a:latin typeface="微软雅黑"/>
                <a:cs typeface="微软雅黑"/>
              </a:rPr>
              <a:t>呈现</a:t>
            </a:r>
            <a:r>
              <a:rPr sz="2000" spc="-10" dirty="0">
                <a:solidFill>
                  <a:srgbClr val="3D3D3D"/>
                </a:solidFill>
                <a:latin typeface="微软雅黑"/>
                <a:cs typeface="微软雅黑"/>
              </a:rPr>
              <a:t>出</a:t>
            </a:r>
            <a:r>
              <a:rPr sz="2000" dirty="0">
                <a:solidFill>
                  <a:srgbClr val="C00000"/>
                </a:solidFill>
                <a:latin typeface="微软雅黑"/>
                <a:cs typeface="微软雅黑"/>
              </a:rPr>
              <a:t>危害 大、影响范围广、修复</a:t>
            </a:r>
            <a:r>
              <a:rPr sz="2000" spc="-15" dirty="0">
                <a:solidFill>
                  <a:srgbClr val="C00000"/>
                </a:solidFill>
                <a:latin typeface="微软雅黑"/>
                <a:cs typeface="微软雅黑"/>
              </a:rPr>
              <a:t>周</a:t>
            </a:r>
            <a:r>
              <a:rPr sz="2000" dirty="0">
                <a:solidFill>
                  <a:srgbClr val="C00000"/>
                </a:solidFill>
                <a:latin typeface="微软雅黑"/>
                <a:cs typeface="微软雅黑"/>
              </a:rPr>
              <a:t>期长</a:t>
            </a:r>
            <a:r>
              <a:rPr sz="2000" spc="-15" dirty="0">
                <a:solidFill>
                  <a:srgbClr val="3D3D3D"/>
                </a:solidFill>
                <a:latin typeface="微软雅黑"/>
                <a:cs typeface="微软雅黑"/>
              </a:rPr>
              <a:t>三</a:t>
            </a:r>
            <a:r>
              <a:rPr sz="2000" dirty="0">
                <a:solidFill>
                  <a:srgbClr val="3D3D3D"/>
                </a:solidFill>
                <a:latin typeface="微软雅黑"/>
                <a:cs typeface="微软雅黑"/>
              </a:rPr>
              <a:t>个显</a:t>
            </a:r>
            <a:r>
              <a:rPr sz="2000" spc="-15" dirty="0">
                <a:solidFill>
                  <a:srgbClr val="3D3D3D"/>
                </a:solidFill>
                <a:latin typeface="微软雅黑"/>
                <a:cs typeface="微软雅黑"/>
              </a:rPr>
              <a:t>著</a:t>
            </a:r>
            <a:r>
              <a:rPr sz="2000" dirty="0">
                <a:solidFill>
                  <a:srgbClr val="3D3D3D"/>
                </a:solidFill>
                <a:latin typeface="微软雅黑"/>
                <a:cs typeface="微软雅黑"/>
              </a:rPr>
              <a:t>特点。</a:t>
            </a:r>
            <a:endParaRPr sz="2000" dirty="0">
              <a:latin typeface="微软雅黑"/>
              <a:cs typeface="微软雅黑"/>
            </a:endParaRPr>
          </a:p>
        </p:txBody>
      </p:sp>
      <p:sp>
        <p:nvSpPr>
          <p:cNvPr id="5" name="object 4"/>
          <p:cNvSpPr/>
          <p:nvPr/>
        </p:nvSpPr>
        <p:spPr>
          <a:xfrm>
            <a:off x="1110996" y="3910584"/>
            <a:ext cx="4965192" cy="2453640"/>
          </a:xfrm>
          <a:prstGeom prst="rect">
            <a:avLst/>
          </a:prstGeom>
          <a:blipFill>
            <a:blip r:embed="rId2" cstate="print"/>
            <a:stretch>
              <a:fillRect/>
            </a:stretch>
          </a:blipFill>
        </p:spPr>
        <p:txBody>
          <a:bodyPr wrap="square" lIns="0" tIns="0" rIns="0" bIns="0" rtlCol="0"/>
          <a:lstStyle/>
          <a:p>
            <a:endParaRPr/>
          </a:p>
        </p:txBody>
      </p:sp>
      <p:sp>
        <p:nvSpPr>
          <p:cNvPr id="6" name="object 17"/>
          <p:cNvSpPr/>
          <p:nvPr/>
        </p:nvSpPr>
        <p:spPr>
          <a:xfrm>
            <a:off x="6460235" y="2257044"/>
            <a:ext cx="5623559" cy="3863340"/>
          </a:xfrm>
          <a:prstGeom prst="rect">
            <a:avLst/>
          </a:prstGeom>
          <a:blipFill>
            <a:blip r:embed="rId3" cstate="print"/>
            <a:stretch>
              <a:fillRect/>
            </a:stretch>
          </a:blipFill>
        </p:spPr>
        <p:txBody>
          <a:bodyPr wrap="square" lIns="0" tIns="0" rIns="0" bIns="0" rtlCol="0"/>
          <a:lstStyle/>
          <a:p>
            <a:endParaRPr/>
          </a:p>
        </p:txBody>
      </p:sp>
      <p:sp>
        <p:nvSpPr>
          <p:cNvPr id="16" name="矩形 15">
            <a:extLst>
              <a:ext uri="{FF2B5EF4-FFF2-40B4-BE49-F238E27FC236}">
                <a16:creationId xmlns:a16="http://schemas.microsoft.com/office/drawing/2014/main" id="{F9A61405-0682-4602-BF60-F734C8C97EA0}"/>
              </a:ext>
            </a:extLst>
          </p:cNvPr>
          <p:cNvSpPr/>
          <p:nvPr/>
        </p:nvSpPr>
        <p:spPr>
          <a:xfrm>
            <a:off x="4032218" y="336652"/>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7" y="315096"/>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1" y="336652"/>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75</a:t>
            </a:fld>
            <a:endParaRPr lang="zh-CN" altLang="en-US"/>
          </a:p>
        </p:txBody>
      </p:sp>
    </p:spTree>
    <p:extLst>
      <p:ext uri="{BB962C8B-B14F-4D97-AF65-F5344CB8AC3E}">
        <p14:creationId xmlns:p14="http://schemas.microsoft.com/office/powerpoint/2010/main" val="2434688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9"/>
          <p:cNvSpPr/>
          <p:nvPr/>
        </p:nvSpPr>
        <p:spPr>
          <a:xfrm>
            <a:off x="5925247" y="3859352"/>
            <a:ext cx="6010910" cy="2894330"/>
          </a:xfrm>
          <a:custGeom>
            <a:avLst/>
            <a:gdLst/>
            <a:ahLst/>
            <a:cxnLst/>
            <a:rect l="l" t="t" r="r" b="b"/>
            <a:pathLst>
              <a:path w="6010909" h="2894329">
                <a:moveTo>
                  <a:pt x="0" y="2894075"/>
                </a:moveTo>
                <a:lnTo>
                  <a:pt x="6010656" y="2894075"/>
                </a:lnTo>
                <a:lnTo>
                  <a:pt x="6010656" y="0"/>
                </a:lnTo>
                <a:lnTo>
                  <a:pt x="0" y="0"/>
                </a:lnTo>
                <a:lnTo>
                  <a:pt x="0" y="2894075"/>
                </a:lnTo>
                <a:close/>
              </a:path>
            </a:pathLst>
          </a:custGeom>
          <a:solidFill>
            <a:srgbClr val="2980B4"/>
          </a:solidFill>
        </p:spPr>
        <p:txBody>
          <a:bodyPr wrap="square" lIns="0" tIns="0" rIns="0" bIns="0" rtlCol="0"/>
          <a:lstStyle/>
          <a:p>
            <a:endParaRPr/>
          </a:p>
        </p:txBody>
      </p:sp>
      <p:sp>
        <p:nvSpPr>
          <p:cNvPr id="4" name="object 3"/>
          <p:cNvSpPr/>
          <p:nvPr/>
        </p:nvSpPr>
        <p:spPr>
          <a:xfrm>
            <a:off x="630936" y="1324432"/>
            <a:ext cx="4905756" cy="2165604"/>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800506" y="3535883"/>
            <a:ext cx="4567555" cy="513080"/>
          </a:xfrm>
          <a:prstGeom prst="rect">
            <a:avLst/>
          </a:prstGeom>
        </p:spPr>
        <p:txBody>
          <a:bodyPr vert="horz" wrap="square" lIns="0" tIns="12065" rIns="0" bIns="0" rtlCol="0">
            <a:spAutoFit/>
          </a:bodyPr>
          <a:lstStyle/>
          <a:p>
            <a:pPr marL="941705" marR="5080" indent="-929640">
              <a:lnSpc>
                <a:spcPct val="100000"/>
              </a:lnSpc>
              <a:spcBef>
                <a:spcPts val="95"/>
              </a:spcBef>
            </a:pPr>
            <a:r>
              <a:rPr sz="1600" b="1" spc="-10" dirty="0">
                <a:latin typeface="宋体"/>
                <a:cs typeface="宋体"/>
              </a:rPr>
              <a:t>也许未来不会远：</a:t>
            </a:r>
            <a:r>
              <a:rPr sz="1600" spc="-5" dirty="0">
                <a:latin typeface="宋体"/>
                <a:cs typeface="宋体"/>
              </a:rPr>
              <a:t>《速</a:t>
            </a:r>
            <a:r>
              <a:rPr sz="1600" spc="-5" dirty="0">
                <a:latin typeface="Arial"/>
                <a:cs typeface="Arial"/>
              </a:rPr>
              <a:t>8</a:t>
            </a:r>
            <a:r>
              <a:rPr sz="1600" spc="-5" dirty="0">
                <a:latin typeface="宋体"/>
                <a:cs typeface="宋体"/>
              </a:rPr>
              <a:t>》里，大</a:t>
            </a:r>
            <a:r>
              <a:rPr sz="1600" spc="-5" dirty="0">
                <a:latin typeface="Arial"/>
                <a:cs typeface="Arial"/>
              </a:rPr>
              <a:t>BOSS</a:t>
            </a:r>
            <a:r>
              <a:rPr sz="1600" spc="-5" dirty="0">
                <a:latin typeface="宋体"/>
                <a:cs typeface="宋体"/>
              </a:rPr>
              <a:t>入侵并远程 控制</a:t>
            </a:r>
            <a:r>
              <a:rPr sz="1600" spc="-5" dirty="0">
                <a:latin typeface="Arial"/>
                <a:cs typeface="Arial"/>
              </a:rPr>
              <a:t>1000</a:t>
            </a:r>
            <a:r>
              <a:rPr sz="1600" spc="-5" dirty="0">
                <a:latin typeface="宋体"/>
                <a:cs typeface="宋体"/>
              </a:rPr>
              <a:t>辆僵尸汽车阻击对手</a:t>
            </a:r>
            <a:endParaRPr sz="1600">
              <a:latin typeface="宋体"/>
              <a:cs typeface="宋体"/>
            </a:endParaRPr>
          </a:p>
        </p:txBody>
      </p:sp>
      <p:sp>
        <p:nvSpPr>
          <p:cNvPr id="6" name="object 5"/>
          <p:cNvSpPr txBox="1"/>
          <p:nvPr/>
        </p:nvSpPr>
        <p:spPr>
          <a:xfrm>
            <a:off x="1042822" y="6428104"/>
            <a:ext cx="408241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宋体"/>
                <a:cs typeface="宋体"/>
              </a:rPr>
              <a:t>黑客发现特斯拉漏洞，远程接管汽</a:t>
            </a:r>
            <a:r>
              <a:rPr sz="1600" spc="0" dirty="0">
                <a:latin typeface="宋体"/>
                <a:cs typeface="宋体"/>
              </a:rPr>
              <a:t>车</a:t>
            </a:r>
            <a:r>
              <a:rPr sz="1600" spc="-5" dirty="0">
                <a:latin typeface="宋体"/>
                <a:cs typeface="宋体"/>
              </a:rPr>
              <a:t>控制</a:t>
            </a:r>
            <a:r>
              <a:rPr sz="1600" spc="0" dirty="0">
                <a:latin typeface="宋体"/>
                <a:cs typeface="宋体"/>
              </a:rPr>
              <a:t>系</a:t>
            </a:r>
            <a:r>
              <a:rPr sz="1600" spc="-5" dirty="0">
                <a:latin typeface="宋体"/>
                <a:cs typeface="宋体"/>
              </a:rPr>
              <a:t>统</a:t>
            </a:r>
            <a:endParaRPr sz="1600">
              <a:latin typeface="宋体"/>
              <a:cs typeface="宋体"/>
            </a:endParaRPr>
          </a:p>
        </p:txBody>
      </p:sp>
      <p:sp>
        <p:nvSpPr>
          <p:cNvPr id="7" name="object 6"/>
          <p:cNvSpPr/>
          <p:nvPr/>
        </p:nvSpPr>
        <p:spPr>
          <a:xfrm>
            <a:off x="630936" y="4154500"/>
            <a:ext cx="4905756" cy="2226564"/>
          </a:xfrm>
          <a:prstGeom prst="rect">
            <a:avLst/>
          </a:prstGeom>
          <a:blipFill>
            <a:blip r:embed="rId3" cstate="print"/>
            <a:stretch>
              <a:fillRect/>
            </a:stretch>
          </a:blipFill>
        </p:spPr>
        <p:txBody>
          <a:bodyPr wrap="square" lIns="0" tIns="0" rIns="0" bIns="0" rtlCol="0"/>
          <a:lstStyle/>
          <a:p>
            <a:endParaRPr/>
          </a:p>
        </p:txBody>
      </p:sp>
      <p:sp>
        <p:nvSpPr>
          <p:cNvPr id="8" name="object 7"/>
          <p:cNvSpPr txBox="1"/>
          <p:nvPr/>
        </p:nvSpPr>
        <p:spPr>
          <a:xfrm>
            <a:off x="6345428" y="1267535"/>
            <a:ext cx="5054600" cy="2080895"/>
          </a:xfrm>
          <a:prstGeom prst="rect">
            <a:avLst/>
          </a:prstGeom>
        </p:spPr>
        <p:txBody>
          <a:bodyPr vert="horz" wrap="square" lIns="0" tIns="12700" rIns="0" bIns="0" rtlCol="0">
            <a:spAutoFit/>
          </a:bodyPr>
          <a:lstStyle/>
          <a:p>
            <a:pPr marL="1358900">
              <a:lnSpc>
                <a:spcPct val="100000"/>
              </a:lnSpc>
              <a:spcBef>
                <a:spcPts val="100"/>
              </a:spcBef>
            </a:pPr>
            <a:r>
              <a:rPr sz="2400" b="1" i="1" dirty="0">
                <a:solidFill>
                  <a:srgbClr val="DF635A"/>
                </a:solidFill>
                <a:latin typeface="微软雅黑"/>
                <a:cs typeface="微软雅黑"/>
              </a:rPr>
              <a:t>车联网面临安全隐患</a:t>
            </a:r>
            <a:endParaRPr sz="2400">
              <a:latin typeface="微软雅黑"/>
              <a:cs typeface="微软雅黑"/>
            </a:endParaRPr>
          </a:p>
          <a:p>
            <a:pPr marL="12700" marR="5080" algn="just">
              <a:lnSpc>
                <a:spcPct val="150000"/>
              </a:lnSpc>
              <a:spcBef>
                <a:spcPts val="340"/>
              </a:spcBef>
            </a:pPr>
            <a:r>
              <a:rPr sz="1800" dirty="0">
                <a:latin typeface="宋体"/>
                <a:cs typeface="宋体"/>
              </a:rPr>
              <a:t>近几年，汽车产业不断升级，越来越多的新车型具 备了车联网功能，车主可以通过网络对汽车进行远 </a:t>
            </a:r>
            <a:r>
              <a:rPr sz="1800" spc="-5" dirty="0">
                <a:latin typeface="宋体"/>
                <a:cs typeface="宋体"/>
              </a:rPr>
              <a:t>程控制，极大的方便了汽车的使用。但是，随之而 </a:t>
            </a:r>
            <a:r>
              <a:rPr sz="1800" dirty="0">
                <a:latin typeface="宋体"/>
                <a:cs typeface="宋体"/>
              </a:rPr>
              <a:t>来的安全隐患不断爆出，多个品牌的车型存在高危</a:t>
            </a:r>
            <a:endParaRPr sz="1800">
              <a:latin typeface="宋体"/>
              <a:cs typeface="宋体"/>
            </a:endParaRPr>
          </a:p>
        </p:txBody>
      </p:sp>
      <p:sp>
        <p:nvSpPr>
          <p:cNvPr id="9" name="object 8"/>
          <p:cNvSpPr txBox="1"/>
          <p:nvPr/>
        </p:nvSpPr>
        <p:spPr>
          <a:xfrm>
            <a:off x="6345428" y="3459936"/>
            <a:ext cx="2997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a:cs typeface="宋体"/>
              </a:rPr>
              <a:t>漏洞，给攻击者以可乘之机。</a:t>
            </a:r>
            <a:endParaRPr sz="1800">
              <a:latin typeface="宋体"/>
              <a:cs typeface="宋体"/>
            </a:endParaRPr>
          </a:p>
        </p:txBody>
      </p:sp>
      <p:sp>
        <p:nvSpPr>
          <p:cNvPr id="10" name="object 10"/>
          <p:cNvSpPr txBox="1"/>
          <p:nvPr/>
        </p:nvSpPr>
        <p:spPr>
          <a:xfrm>
            <a:off x="6039865" y="3859352"/>
            <a:ext cx="5781675" cy="2769870"/>
          </a:xfrm>
          <a:prstGeom prst="rect">
            <a:avLst/>
          </a:prstGeom>
        </p:spPr>
        <p:txBody>
          <a:bodyPr vert="horz" wrap="square" lIns="0" tIns="127000" rIns="0" bIns="0" rtlCol="0">
            <a:spAutoFit/>
          </a:bodyPr>
          <a:lstStyle/>
          <a:p>
            <a:pPr marL="381000" indent="-381000">
              <a:lnSpc>
                <a:spcPct val="100000"/>
              </a:lnSpc>
              <a:spcBef>
                <a:spcPts val="1000"/>
              </a:spcBef>
              <a:buChar char="•"/>
              <a:tabLst>
                <a:tab pos="380365" algn="l"/>
                <a:tab pos="381000" algn="l"/>
              </a:tabLst>
            </a:pPr>
            <a:r>
              <a:rPr sz="1500" spc="-5" dirty="0">
                <a:solidFill>
                  <a:srgbClr val="FFFFFF"/>
                </a:solidFill>
                <a:latin typeface="Arial"/>
                <a:cs typeface="Arial"/>
              </a:rPr>
              <a:t>2015</a:t>
            </a:r>
            <a:r>
              <a:rPr sz="1500" dirty="0">
                <a:solidFill>
                  <a:srgbClr val="FFFFFF"/>
                </a:solidFill>
                <a:latin typeface="宋体"/>
                <a:cs typeface="宋体"/>
              </a:rPr>
              <a:t>年，两名白帽黑客远程入侵了一辆正在路上行驶的切诺基</a:t>
            </a:r>
            <a:endParaRPr sz="1500">
              <a:latin typeface="宋体"/>
              <a:cs typeface="宋体"/>
            </a:endParaRPr>
          </a:p>
          <a:p>
            <a:pPr marL="381000" marR="120650">
              <a:lnSpc>
                <a:spcPct val="150000"/>
              </a:lnSpc>
              <a:spcBef>
                <a:spcPts val="5"/>
              </a:spcBef>
            </a:pPr>
            <a:r>
              <a:rPr sz="1500" spc="-5" dirty="0">
                <a:solidFill>
                  <a:srgbClr val="FFFFFF"/>
                </a:solidFill>
                <a:latin typeface="Arial"/>
                <a:cs typeface="Arial"/>
              </a:rPr>
              <a:t>(</a:t>
            </a:r>
            <a:r>
              <a:rPr sz="1500" spc="-5" dirty="0">
                <a:solidFill>
                  <a:srgbClr val="FFFFFF"/>
                </a:solidFill>
                <a:latin typeface="宋体"/>
                <a:cs typeface="宋体"/>
              </a:rPr>
              <a:t>自由光</a:t>
            </a:r>
            <a:r>
              <a:rPr sz="1500" spc="-5" dirty="0">
                <a:solidFill>
                  <a:srgbClr val="FFFFFF"/>
                </a:solidFill>
                <a:latin typeface="Arial"/>
                <a:cs typeface="Arial"/>
              </a:rPr>
              <a:t>)</a:t>
            </a:r>
            <a:r>
              <a:rPr sz="1500" spc="-5" dirty="0">
                <a:solidFill>
                  <a:srgbClr val="FFFFFF"/>
                </a:solidFill>
                <a:latin typeface="宋体"/>
                <a:cs typeface="宋体"/>
              </a:rPr>
              <a:t>，并对其做出减速、关闭引擎、突然制动或者制动失灵 等操控。</a:t>
            </a:r>
            <a:endParaRPr sz="1500">
              <a:latin typeface="宋体"/>
              <a:cs typeface="宋体"/>
            </a:endParaRPr>
          </a:p>
          <a:p>
            <a:pPr marL="381000" marR="5080" indent="-381000">
              <a:lnSpc>
                <a:spcPct val="150000"/>
              </a:lnSpc>
              <a:buChar char="•"/>
              <a:tabLst>
                <a:tab pos="380365" algn="l"/>
                <a:tab pos="381000" algn="l"/>
              </a:tabLst>
            </a:pPr>
            <a:r>
              <a:rPr sz="1500" dirty="0">
                <a:solidFill>
                  <a:srgbClr val="FFFFFF"/>
                </a:solidFill>
                <a:latin typeface="Arial"/>
                <a:cs typeface="Arial"/>
              </a:rPr>
              <a:t>2016</a:t>
            </a:r>
            <a:r>
              <a:rPr sz="1500" dirty="0">
                <a:solidFill>
                  <a:srgbClr val="FFFFFF"/>
                </a:solidFill>
                <a:latin typeface="宋体"/>
                <a:cs typeface="宋体"/>
              </a:rPr>
              <a:t>年，腾讯曾上传了一段“狂虐”特斯拉的视频，在视频中， 黑客们实现了不用钥匙打开了汽车车门，在行驶中突然打开后备</a:t>
            </a:r>
            <a:endParaRPr sz="1500">
              <a:latin typeface="宋体"/>
              <a:cs typeface="宋体"/>
            </a:endParaRPr>
          </a:p>
          <a:p>
            <a:pPr marL="381000">
              <a:lnSpc>
                <a:spcPct val="100000"/>
              </a:lnSpc>
              <a:spcBef>
                <a:spcPts val="900"/>
              </a:spcBef>
            </a:pPr>
            <a:r>
              <a:rPr sz="1500" dirty="0">
                <a:solidFill>
                  <a:srgbClr val="FFFFFF"/>
                </a:solidFill>
                <a:latin typeface="宋体"/>
                <a:cs typeface="宋体"/>
              </a:rPr>
              <a:t>箱、关闭后视镜及突然刹车等远程控制。</a:t>
            </a:r>
            <a:endParaRPr sz="1500">
              <a:latin typeface="宋体"/>
              <a:cs typeface="宋体"/>
            </a:endParaRPr>
          </a:p>
          <a:p>
            <a:pPr marL="381000" marR="34925" indent="-381000">
              <a:lnSpc>
                <a:spcPct val="150000"/>
              </a:lnSpc>
              <a:buFont typeface="Arial"/>
              <a:buChar char="•"/>
              <a:tabLst>
                <a:tab pos="380365" algn="l"/>
                <a:tab pos="381000" algn="l"/>
              </a:tabLst>
            </a:pPr>
            <a:r>
              <a:rPr sz="1500" dirty="0">
                <a:solidFill>
                  <a:srgbClr val="FFFFFF"/>
                </a:solidFill>
                <a:latin typeface="宋体"/>
                <a:cs typeface="宋体"/>
              </a:rPr>
              <a:t>宝马汽车的电脑系统存在</a:t>
            </a:r>
            <a:r>
              <a:rPr sz="1500" dirty="0">
                <a:solidFill>
                  <a:srgbClr val="FFFFFF"/>
                </a:solidFill>
                <a:latin typeface="Arial"/>
                <a:cs typeface="Arial"/>
              </a:rPr>
              <a:t>14</a:t>
            </a:r>
            <a:r>
              <a:rPr sz="1500" dirty="0">
                <a:solidFill>
                  <a:srgbClr val="FFFFFF"/>
                </a:solidFill>
                <a:latin typeface="宋体"/>
                <a:cs typeface="宋体"/>
              </a:rPr>
              <a:t>处漏洞，黑客可利用这些漏洞在汽车 行驶时取得部分控制权。</a:t>
            </a:r>
            <a:endParaRPr sz="1500">
              <a:latin typeface="宋体"/>
              <a:cs typeface="宋体"/>
            </a:endParaRPr>
          </a:p>
        </p:txBody>
      </p:sp>
      <p:grpSp>
        <p:nvGrpSpPr>
          <p:cNvPr id="13" name="组合 12">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21" name="矩形 20">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76</a:t>
            </a:fld>
            <a:endParaRPr lang="zh-CN" altLang="en-US"/>
          </a:p>
        </p:txBody>
      </p:sp>
    </p:spTree>
    <p:extLst>
      <p:ext uri="{BB962C8B-B14F-4D97-AF65-F5344CB8AC3E}">
        <p14:creationId xmlns:p14="http://schemas.microsoft.com/office/powerpoint/2010/main" val="310760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4500753" y="1183894"/>
            <a:ext cx="3073400" cy="391160"/>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DF635A"/>
                </a:solidFill>
                <a:latin typeface="微软雅黑"/>
                <a:cs typeface="微软雅黑"/>
              </a:rPr>
              <a:t>联网打印机亦可被控制</a:t>
            </a:r>
            <a:endParaRPr sz="2400" dirty="0">
              <a:latin typeface="微软雅黑"/>
              <a:cs typeface="微软雅黑"/>
            </a:endParaRPr>
          </a:p>
        </p:txBody>
      </p:sp>
      <p:sp>
        <p:nvSpPr>
          <p:cNvPr id="5" name="object 5"/>
          <p:cNvSpPr/>
          <p:nvPr/>
        </p:nvSpPr>
        <p:spPr>
          <a:xfrm>
            <a:off x="4910328" y="1743455"/>
            <a:ext cx="7135367" cy="4856354"/>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609600" y="1736344"/>
            <a:ext cx="4051300" cy="4863465"/>
          </a:xfrm>
          <a:prstGeom prst="rect">
            <a:avLst/>
          </a:prstGeom>
          <a:solidFill>
            <a:srgbClr val="2980B4"/>
          </a:solidFill>
        </p:spPr>
        <p:txBody>
          <a:bodyPr vert="horz" wrap="square" lIns="0" tIns="5080" rIns="0" bIns="0" rtlCol="0">
            <a:spAutoFit/>
          </a:bodyPr>
          <a:lstStyle/>
          <a:p>
            <a:pPr marL="121920" marR="108585" algn="just">
              <a:lnSpc>
                <a:spcPct val="150000"/>
              </a:lnSpc>
              <a:spcBef>
                <a:spcPts val="40"/>
              </a:spcBef>
            </a:pPr>
            <a:r>
              <a:rPr sz="1800" dirty="0">
                <a:solidFill>
                  <a:srgbClr val="FFFFFF"/>
                </a:solidFill>
                <a:latin typeface="宋体"/>
                <a:cs typeface="宋体"/>
              </a:rPr>
              <a:t>近</a:t>
            </a:r>
            <a:r>
              <a:rPr sz="1800" spc="409" dirty="0">
                <a:solidFill>
                  <a:srgbClr val="FFFFFF"/>
                </a:solidFill>
                <a:latin typeface="宋体"/>
                <a:cs typeface="宋体"/>
              </a:rPr>
              <a:t> </a:t>
            </a:r>
            <a:r>
              <a:rPr sz="1800" dirty="0">
                <a:solidFill>
                  <a:srgbClr val="FFFFFF"/>
                </a:solidFill>
                <a:latin typeface="宋体"/>
                <a:cs typeface="宋体"/>
              </a:rPr>
              <a:t>日</a:t>
            </a:r>
            <a:r>
              <a:rPr sz="1800" spc="409" dirty="0">
                <a:solidFill>
                  <a:srgbClr val="FFFFFF"/>
                </a:solidFill>
                <a:latin typeface="宋体"/>
                <a:cs typeface="宋体"/>
              </a:rPr>
              <a:t> </a:t>
            </a:r>
            <a:r>
              <a:rPr sz="1800" dirty="0">
                <a:solidFill>
                  <a:srgbClr val="FFFFFF"/>
                </a:solidFill>
                <a:latin typeface="宋体"/>
                <a:cs typeface="宋体"/>
              </a:rPr>
              <a:t>，</a:t>
            </a:r>
            <a:r>
              <a:rPr sz="1800" spc="409" dirty="0">
                <a:solidFill>
                  <a:srgbClr val="FFFFFF"/>
                </a:solidFill>
                <a:latin typeface="宋体"/>
                <a:cs typeface="宋体"/>
              </a:rPr>
              <a:t> </a:t>
            </a:r>
            <a:r>
              <a:rPr sz="1800" dirty="0">
                <a:solidFill>
                  <a:srgbClr val="FFFFFF"/>
                </a:solidFill>
                <a:latin typeface="宋体"/>
                <a:cs typeface="宋体"/>
              </a:rPr>
              <a:t>国</a:t>
            </a:r>
            <a:r>
              <a:rPr sz="1800" spc="409" dirty="0">
                <a:solidFill>
                  <a:srgbClr val="FFFFFF"/>
                </a:solidFill>
                <a:latin typeface="宋体"/>
                <a:cs typeface="宋体"/>
              </a:rPr>
              <a:t> </a:t>
            </a:r>
            <a:r>
              <a:rPr sz="1800" dirty="0">
                <a:solidFill>
                  <a:srgbClr val="FFFFFF"/>
                </a:solidFill>
                <a:latin typeface="宋体"/>
                <a:cs typeface="宋体"/>
              </a:rPr>
              <a:t>外</a:t>
            </a:r>
            <a:r>
              <a:rPr sz="1800" spc="409" dirty="0">
                <a:solidFill>
                  <a:srgbClr val="FFFFFF"/>
                </a:solidFill>
                <a:latin typeface="宋体"/>
                <a:cs typeface="宋体"/>
              </a:rPr>
              <a:t> </a:t>
            </a:r>
            <a:r>
              <a:rPr sz="1800" dirty="0">
                <a:solidFill>
                  <a:srgbClr val="FFFFFF"/>
                </a:solidFill>
                <a:latin typeface="宋体"/>
                <a:cs typeface="宋体"/>
              </a:rPr>
              <a:t>有</a:t>
            </a:r>
            <a:r>
              <a:rPr sz="1800" spc="409" dirty="0">
                <a:solidFill>
                  <a:srgbClr val="FFFFFF"/>
                </a:solidFill>
                <a:latin typeface="宋体"/>
                <a:cs typeface="宋体"/>
              </a:rPr>
              <a:t> </a:t>
            </a:r>
            <a:r>
              <a:rPr sz="1800" dirty="0">
                <a:solidFill>
                  <a:srgbClr val="FFFFFF"/>
                </a:solidFill>
                <a:latin typeface="宋体"/>
                <a:cs typeface="宋体"/>
              </a:rPr>
              <a:t>一</a:t>
            </a:r>
            <a:r>
              <a:rPr sz="1800" spc="409" dirty="0">
                <a:solidFill>
                  <a:srgbClr val="FFFFFF"/>
                </a:solidFill>
                <a:latin typeface="宋体"/>
                <a:cs typeface="宋体"/>
              </a:rPr>
              <a:t> </a:t>
            </a:r>
            <a:r>
              <a:rPr sz="1800" dirty="0">
                <a:solidFill>
                  <a:srgbClr val="FFFFFF"/>
                </a:solidFill>
                <a:latin typeface="宋体"/>
                <a:cs typeface="宋体"/>
              </a:rPr>
              <a:t>个</a:t>
            </a:r>
            <a:r>
              <a:rPr sz="1800" spc="409" dirty="0">
                <a:solidFill>
                  <a:srgbClr val="FFFFFF"/>
                </a:solidFill>
                <a:latin typeface="宋体"/>
                <a:cs typeface="宋体"/>
              </a:rPr>
              <a:t> </a:t>
            </a:r>
            <a:r>
              <a:rPr sz="1800" dirty="0">
                <a:solidFill>
                  <a:srgbClr val="FFFFFF"/>
                </a:solidFill>
                <a:latin typeface="宋体"/>
                <a:cs typeface="宋体"/>
              </a:rPr>
              <a:t>自</a:t>
            </a:r>
            <a:r>
              <a:rPr sz="1800" spc="409" dirty="0">
                <a:solidFill>
                  <a:srgbClr val="FFFFFF"/>
                </a:solidFill>
                <a:latin typeface="宋体"/>
                <a:cs typeface="宋体"/>
              </a:rPr>
              <a:t> </a:t>
            </a:r>
            <a:r>
              <a:rPr sz="1800" dirty="0">
                <a:solidFill>
                  <a:srgbClr val="FFFFFF"/>
                </a:solidFill>
                <a:latin typeface="宋体"/>
                <a:cs typeface="宋体"/>
              </a:rPr>
              <a:t>称 </a:t>
            </a:r>
            <a:r>
              <a:rPr sz="1800" spc="0" dirty="0">
                <a:solidFill>
                  <a:srgbClr val="FFFFFF"/>
                </a:solidFill>
                <a:latin typeface="宋体"/>
                <a:cs typeface="宋体"/>
              </a:rPr>
              <a:t>“</a:t>
            </a:r>
            <a:r>
              <a:rPr sz="1800" spc="0" dirty="0">
                <a:solidFill>
                  <a:srgbClr val="FFFFFF"/>
                </a:solidFill>
                <a:latin typeface="Arial"/>
                <a:cs typeface="Arial"/>
              </a:rPr>
              <a:t>stackoverflowin”</a:t>
            </a:r>
            <a:r>
              <a:rPr sz="1800" spc="80" dirty="0">
                <a:solidFill>
                  <a:srgbClr val="FFFFFF"/>
                </a:solidFill>
                <a:latin typeface="宋体"/>
                <a:cs typeface="宋体"/>
              </a:rPr>
              <a:t>的黑</a:t>
            </a:r>
            <a:r>
              <a:rPr sz="1800" spc="100" dirty="0">
                <a:solidFill>
                  <a:srgbClr val="FFFFFF"/>
                </a:solidFill>
                <a:latin typeface="宋体"/>
                <a:cs typeface="宋体"/>
              </a:rPr>
              <a:t>客侵</a:t>
            </a:r>
            <a:r>
              <a:rPr sz="1800" spc="80" dirty="0">
                <a:solidFill>
                  <a:srgbClr val="FFFFFF"/>
                </a:solidFill>
                <a:latin typeface="宋体"/>
                <a:cs typeface="宋体"/>
              </a:rPr>
              <a:t>入了超</a:t>
            </a:r>
            <a:r>
              <a:rPr sz="1800" dirty="0">
                <a:solidFill>
                  <a:srgbClr val="FFFFFF"/>
                </a:solidFill>
                <a:latin typeface="宋体"/>
                <a:cs typeface="宋体"/>
              </a:rPr>
              <a:t>过 </a:t>
            </a:r>
            <a:r>
              <a:rPr sz="1800" spc="15" dirty="0">
                <a:solidFill>
                  <a:srgbClr val="FFFFFF"/>
                </a:solidFill>
                <a:latin typeface="Arial"/>
                <a:cs typeface="Arial"/>
              </a:rPr>
              <a:t>15</a:t>
            </a:r>
            <a:r>
              <a:rPr sz="1800" spc="60" dirty="0">
                <a:solidFill>
                  <a:srgbClr val="FFFFFF"/>
                </a:solidFill>
                <a:latin typeface="宋体"/>
                <a:cs typeface="宋体"/>
              </a:rPr>
              <a:t>万</a:t>
            </a:r>
            <a:r>
              <a:rPr sz="1800" spc="50" dirty="0">
                <a:solidFill>
                  <a:srgbClr val="FFFFFF"/>
                </a:solidFill>
                <a:latin typeface="宋体"/>
                <a:cs typeface="宋体"/>
              </a:rPr>
              <a:t>台</a:t>
            </a:r>
            <a:r>
              <a:rPr sz="1800" spc="60" dirty="0">
                <a:solidFill>
                  <a:srgbClr val="FFFFFF"/>
                </a:solidFill>
                <a:latin typeface="宋体"/>
                <a:cs typeface="宋体"/>
              </a:rPr>
              <a:t>打</a:t>
            </a:r>
            <a:r>
              <a:rPr sz="1800" spc="50" dirty="0">
                <a:solidFill>
                  <a:srgbClr val="FFFFFF"/>
                </a:solidFill>
                <a:latin typeface="宋体"/>
                <a:cs typeface="宋体"/>
              </a:rPr>
              <a:t>印</a:t>
            </a:r>
            <a:r>
              <a:rPr sz="1800" spc="75" dirty="0">
                <a:solidFill>
                  <a:srgbClr val="FFFFFF"/>
                </a:solidFill>
                <a:latin typeface="宋体"/>
                <a:cs typeface="宋体"/>
              </a:rPr>
              <a:t>机</a:t>
            </a:r>
            <a:r>
              <a:rPr sz="1800" spc="50" dirty="0">
                <a:solidFill>
                  <a:srgbClr val="FFFFFF"/>
                </a:solidFill>
                <a:latin typeface="宋体"/>
                <a:cs typeface="宋体"/>
              </a:rPr>
              <a:t>。被</a:t>
            </a:r>
            <a:r>
              <a:rPr sz="1800" spc="60" dirty="0">
                <a:solidFill>
                  <a:srgbClr val="FFFFFF"/>
                </a:solidFill>
                <a:latin typeface="宋体"/>
                <a:cs typeface="宋体"/>
              </a:rPr>
              <a:t>入</a:t>
            </a:r>
            <a:r>
              <a:rPr sz="1800" spc="50" dirty="0">
                <a:solidFill>
                  <a:srgbClr val="FFFFFF"/>
                </a:solidFill>
                <a:latin typeface="宋体"/>
                <a:cs typeface="宋体"/>
              </a:rPr>
              <a:t>侵的</a:t>
            </a:r>
            <a:r>
              <a:rPr sz="1800" spc="60" dirty="0">
                <a:solidFill>
                  <a:srgbClr val="FFFFFF"/>
                </a:solidFill>
                <a:latin typeface="宋体"/>
                <a:cs typeface="宋体"/>
              </a:rPr>
              <a:t>这</a:t>
            </a:r>
            <a:r>
              <a:rPr sz="1800" spc="50" dirty="0">
                <a:solidFill>
                  <a:srgbClr val="FFFFFF"/>
                </a:solidFill>
                <a:latin typeface="宋体"/>
                <a:cs typeface="宋体"/>
              </a:rPr>
              <a:t>些打印</a:t>
            </a:r>
            <a:r>
              <a:rPr sz="1800" dirty="0">
                <a:solidFill>
                  <a:srgbClr val="FFFFFF"/>
                </a:solidFill>
                <a:latin typeface="宋体"/>
                <a:cs typeface="宋体"/>
              </a:rPr>
              <a:t>机 </a:t>
            </a:r>
            <a:r>
              <a:rPr sz="1800" spc="75" dirty="0">
                <a:solidFill>
                  <a:srgbClr val="FFFFFF"/>
                </a:solidFill>
                <a:latin typeface="宋体"/>
                <a:cs typeface="宋体"/>
              </a:rPr>
              <a:t>全部</a:t>
            </a:r>
            <a:r>
              <a:rPr sz="1800" spc="60" dirty="0">
                <a:solidFill>
                  <a:srgbClr val="FFFFFF"/>
                </a:solidFill>
                <a:latin typeface="宋体"/>
                <a:cs typeface="宋体"/>
              </a:rPr>
              <a:t>都</a:t>
            </a:r>
            <a:r>
              <a:rPr sz="1800" spc="75" dirty="0">
                <a:solidFill>
                  <a:srgbClr val="FFFFFF"/>
                </a:solidFill>
                <a:latin typeface="宋体"/>
                <a:cs typeface="宋体"/>
              </a:rPr>
              <a:t>打</a:t>
            </a:r>
            <a:r>
              <a:rPr sz="1800" spc="60" dirty="0">
                <a:solidFill>
                  <a:srgbClr val="FFFFFF"/>
                </a:solidFill>
                <a:latin typeface="宋体"/>
                <a:cs typeface="宋体"/>
              </a:rPr>
              <a:t>印出</a:t>
            </a:r>
            <a:r>
              <a:rPr sz="1800" spc="75" dirty="0">
                <a:solidFill>
                  <a:srgbClr val="FFFFFF"/>
                </a:solidFill>
                <a:latin typeface="宋体"/>
                <a:cs typeface="宋体"/>
              </a:rPr>
              <a:t>了这</a:t>
            </a:r>
            <a:r>
              <a:rPr sz="1800" spc="60" dirty="0">
                <a:solidFill>
                  <a:srgbClr val="FFFFFF"/>
                </a:solidFill>
                <a:latin typeface="宋体"/>
                <a:cs typeface="宋体"/>
              </a:rPr>
              <a:t>名</a:t>
            </a:r>
            <a:r>
              <a:rPr sz="1800" spc="75" dirty="0">
                <a:solidFill>
                  <a:srgbClr val="FFFFFF"/>
                </a:solidFill>
                <a:latin typeface="宋体"/>
                <a:cs typeface="宋体"/>
              </a:rPr>
              <a:t>黑</a:t>
            </a:r>
            <a:r>
              <a:rPr sz="1800" spc="60" dirty="0">
                <a:solidFill>
                  <a:srgbClr val="FFFFFF"/>
                </a:solidFill>
                <a:latin typeface="宋体"/>
                <a:cs typeface="宋体"/>
              </a:rPr>
              <a:t>客留下的警</a:t>
            </a:r>
            <a:r>
              <a:rPr sz="1800" dirty="0">
                <a:solidFill>
                  <a:srgbClr val="FFFFFF"/>
                </a:solidFill>
                <a:latin typeface="宋体"/>
                <a:cs typeface="宋体"/>
              </a:rPr>
              <a:t>告 </a:t>
            </a:r>
            <a:r>
              <a:rPr sz="1800" spc="75" dirty="0">
                <a:solidFill>
                  <a:srgbClr val="FFFFFF"/>
                </a:solidFill>
                <a:latin typeface="宋体"/>
                <a:cs typeface="宋体"/>
              </a:rPr>
              <a:t>信息</a:t>
            </a:r>
            <a:r>
              <a:rPr sz="1800" spc="60" dirty="0">
                <a:solidFill>
                  <a:srgbClr val="FFFFFF"/>
                </a:solidFill>
                <a:latin typeface="宋体"/>
                <a:cs typeface="宋体"/>
              </a:rPr>
              <a:t>。</a:t>
            </a:r>
            <a:r>
              <a:rPr sz="1800" spc="75" dirty="0">
                <a:solidFill>
                  <a:srgbClr val="FFFFFF"/>
                </a:solidFill>
                <a:latin typeface="宋体"/>
                <a:cs typeface="宋体"/>
              </a:rPr>
              <a:t>不</a:t>
            </a:r>
            <a:r>
              <a:rPr sz="1800" spc="60" dirty="0">
                <a:solidFill>
                  <a:srgbClr val="FFFFFF"/>
                </a:solidFill>
                <a:latin typeface="宋体"/>
                <a:cs typeface="宋体"/>
              </a:rPr>
              <a:t>过据</a:t>
            </a:r>
            <a:r>
              <a:rPr sz="1800" spc="75" dirty="0">
                <a:solidFill>
                  <a:srgbClr val="FFFFFF"/>
                </a:solidFill>
                <a:latin typeface="宋体"/>
                <a:cs typeface="宋体"/>
              </a:rPr>
              <a:t>他本</a:t>
            </a:r>
            <a:r>
              <a:rPr sz="1800" spc="60" dirty="0">
                <a:solidFill>
                  <a:srgbClr val="FFFFFF"/>
                </a:solidFill>
                <a:latin typeface="宋体"/>
                <a:cs typeface="宋体"/>
              </a:rPr>
              <a:t>人</a:t>
            </a:r>
            <a:r>
              <a:rPr sz="1800" spc="75" dirty="0">
                <a:solidFill>
                  <a:srgbClr val="FFFFFF"/>
                </a:solidFill>
                <a:latin typeface="宋体"/>
                <a:cs typeface="宋体"/>
              </a:rPr>
              <a:t>声称</a:t>
            </a:r>
            <a:r>
              <a:rPr sz="1800" spc="60" dirty="0">
                <a:solidFill>
                  <a:srgbClr val="FFFFFF"/>
                </a:solidFill>
                <a:latin typeface="宋体"/>
                <a:cs typeface="宋体"/>
              </a:rPr>
              <a:t>，他控制这 </a:t>
            </a:r>
            <a:r>
              <a:rPr sz="1800" spc="75" dirty="0">
                <a:solidFill>
                  <a:srgbClr val="FFFFFF"/>
                </a:solidFill>
                <a:latin typeface="宋体"/>
                <a:cs typeface="宋体"/>
              </a:rPr>
              <a:t>些打</a:t>
            </a:r>
            <a:r>
              <a:rPr sz="1800" spc="55" dirty="0">
                <a:solidFill>
                  <a:srgbClr val="FFFFFF"/>
                </a:solidFill>
                <a:latin typeface="宋体"/>
                <a:cs typeface="宋体"/>
              </a:rPr>
              <a:t>印</a:t>
            </a:r>
            <a:r>
              <a:rPr sz="1800" spc="75" dirty="0">
                <a:solidFill>
                  <a:srgbClr val="FFFFFF"/>
                </a:solidFill>
                <a:latin typeface="宋体"/>
                <a:cs typeface="宋体"/>
              </a:rPr>
              <a:t>机</a:t>
            </a:r>
            <a:r>
              <a:rPr sz="1800" spc="55" dirty="0">
                <a:solidFill>
                  <a:srgbClr val="FFFFFF"/>
                </a:solidFill>
                <a:latin typeface="宋体"/>
                <a:cs typeface="宋体"/>
              </a:rPr>
              <a:t>的目</a:t>
            </a:r>
            <a:r>
              <a:rPr sz="1800" spc="75" dirty="0">
                <a:solidFill>
                  <a:srgbClr val="FFFFFF"/>
                </a:solidFill>
                <a:latin typeface="宋体"/>
                <a:cs typeface="宋体"/>
              </a:rPr>
              <a:t>的是</a:t>
            </a:r>
            <a:r>
              <a:rPr sz="1800" spc="55" dirty="0">
                <a:solidFill>
                  <a:srgbClr val="FFFFFF"/>
                </a:solidFill>
                <a:latin typeface="宋体"/>
                <a:cs typeface="宋体"/>
              </a:rPr>
              <a:t>为</a:t>
            </a:r>
            <a:r>
              <a:rPr sz="1800" spc="75" dirty="0">
                <a:solidFill>
                  <a:srgbClr val="FFFFFF"/>
                </a:solidFill>
                <a:latin typeface="宋体"/>
                <a:cs typeface="宋体"/>
              </a:rPr>
              <a:t>了</a:t>
            </a:r>
            <a:r>
              <a:rPr sz="1800" spc="55" dirty="0">
                <a:solidFill>
                  <a:srgbClr val="FFFFFF"/>
                </a:solidFill>
                <a:latin typeface="宋体"/>
                <a:cs typeface="宋体"/>
              </a:rPr>
              <a:t>提高人们对</a:t>
            </a:r>
            <a:r>
              <a:rPr sz="1800" dirty="0">
                <a:solidFill>
                  <a:srgbClr val="FFFFFF"/>
                </a:solidFill>
                <a:latin typeface="宋体"/>
                <a:cs typeface="宋体"/>
              </a:rPr>
              <a:t>打 </a:t>
            </a:r>
            <a:r>
              <a:rPr sz="1800" spc="75" dirty="0">
                <a:solidFill>
                  <a:srgbClr val="FFFFFF"/>
                </a:solidFill>
                <a:latin typeface="宋体"/>
                <a:cs typeface="宋体"/>
              </a:rPr>
              <a:t>印机</a:t>
            </a:r>
            <a:r>
              <a:rPr sz="1800" spc="60" dirty="0">
                <a:solidFill>
                  <a:srgbClr val="FFFFFF"/>
                </a:solidFill>
                <a:latin typeface="宋体"/>
                <a:cs typeface="宋体"/>
              </a:rPr>
              <a:t>安</a:t>
            </a:r>
            <a:r>
              <a:rPr sz="1800" spc="75" dirty="0">
                <a:solidFill>
                  <a:srgbClr val="FFFFFF"/>
                </a:solidFill>
                <a:latin typeface="宋体"/>
                <a:cs typeface="宋体"/>
              </a:rPr>
              <a:t>全</a:t>
            </a:r>
            <a:r>
              <a:rPr sz="1800" spc="60" dirty="0">
                <a:solidFill>
                  <a:srgbClr val="FFFFFF"/>
                </a:solidFill>
                <a:latin typeface="宋体"/>
                <a:cs typeface="宋体"/>
              </a:rPr>
              <a:t>的认</a:t>
            </a:r>
            <a:r>
              <a:rPr sz="1800" spc="80" dirty="0">
                <a:solidFill>
                  <a:srgbClr val="FFFFFF"/>
                </a:solidFill>
                <a:latin typeface="宋体"/>
                <a:cs typeface="宋体"/>
              </a:rPr>
              <a:t>识</a:t>
            </a:r>
            <a:r>
              <a:rPr sz="1800" spc="75" dirty="0">
                <a:solidFill>
                  <a:srgbClr val="FFFFFF"/>
                </a:solidFill>
                <a:latin typeface="宋体"/>
                <a:cs typeface="宋体"/>
              </a:rPr>
              <a:t>，</a:t>
            </a:r>
            <a:r>
              <a:rPr sz="1800" spc="60" dirty="0">
                <a:solidFill>
                  <a:srgbClr val="FFFFFF"/>
                </a:solidFill>
                <a:latin typeface="宋体"/>
                <a:cs typeface="宋体"/>
              </a:rPr>
              <a:t>打</a:t>
            </a:r>
            <a:r>
              <a:rPr sz="1800" spc="75" dirty="0">
                <a:solidFill>
                  <a:srgbClr val="FFFFFF"/>
                </a:solidFill>
                <a:latin typeface="宋体"/>
                <a:cs typeface="宋体"/>
              </a:rPr>
              <a:t>印</a:t>
            </a:r>
            <a:r>
              <a:rPr sz="1800" spc="60" dirty="0">
                <a:solidFill>
                  <a:srgbClr val="FFFFFF"/>
                </a:solidFill>
                <a:latin typeface="宋体"/>
                <a:cs typeface="宋体"/>
              </a:rPr>
              <a:t>机在安全这</a:t>
            </a:r>
            <a:r>
              <a:rPr sz="1800" dirty="0">
                <a:solidFill>
                  <a:srgbClr val="FFFFFF"/>
                </a:solidFill>
                <a:latin typeface="宋体"/>
                <a:cs typeface="宋体"/>
              </a:rPr>
              <a:t>块 </a:t>
            </a:r>
            <a:r>
              <a:rPr sz="1800" spc="75" dirty="0">
                <a:solidFill>
                  <a:srgbClr val="FFFFFF"/>
                </a:solidFill>
                <a:latin typeface="宋体"/>
                <a:cs typeface="宋体"/>
              </a:rPr>
              <a:t>儿实</a:t>
            </a:r>
            <a:r>
              <a:rPr sz="1800" spc="60" dirty="0">
                <a:solidFill>
                  <a:srgbClr val="FFFFFF"/>
                </a:solidFill>
                <a:latin typeface="宋体"/>
                <a:cs typeface="宋体"/>
              </a:rPr>
              <a:t>在</a:t>
            </a:r>
            <a:r>
              <a:rPr sz="1800" spc="75" dirty="0">
                <a:solidFill>
                  <a:srgbClr val="FFFFFF"/>
                </a:solidFill>
                <a:latin typeface="宋体"/>
                <a:cs typeface="宋体"/>
              </a:rPr>
              <a:t>太</a:t>
            </a:r>
            <a:r>
              <a:rPr sz="1800" spc="60" dirty="0">
                <a:solidFill>
                  <a:srgbClr val="FFFFFF"/>
                </a:solidFill>
                <a:latin typeface="宋体"/>
                <a:cs typeface="宋体"/>
              </a:rPr>
              <a:t>薄弱</a:t>
            </a:r>
            <a:r>
              <a:rPr sz="1800" spc="80" dirty="0">
                <a:solidFill>
                  <a:srgbClr val="FFFFFF"/>
                </a:solidFill>
                <a:latin typeface="宋体"/>
                <a:cs typeface="宋体"/>
              </a:rPr>
              <a:t>了</a:t>
            </a:r>
            <a:r>
              <a:rPr sz="1800" spc="75" dirty="0">
                <a:solidFill>
                  <a:srgbClr val="FFFFFF"/>
                </a:solidFill>
                <a:latin typeface="宋体"/>
                <a:cs typeface="宋体"/>
              </a:rPr>
              <a:t>。</a:t>
            </a:r>
            <a:r>
              <a:rPr sz="1800" spc="60" dirty="0">
                <a:solidFill>
                  <a:srgbClr val="FFFFFF"/>
                </a:solidFill>
                <a:latin typeface="宋体"/>
                <a:cs typeface="宋体"/>
              </a:rPr>
              <a:t>如</a:t>
            </a:r>
            <a:r>
              <a:rPr sz="1800" spc="75" dirty="0">
                <a:solidFill>
                  <a:srgbClr val="FFFFFF"/>
                </a:solidFill>
                <a:latin typeface="宋体"/>
                <a:cs typeface="宋体"/>
              </a:rPr>
              <a:t>果</a:t>
            </a:r>
            <a:r>
              <a:rPr sz="1800" spc="60" dirty="0">
                <a:solidFill>
                  <a:srgbClr val="FFFFFF"/>
                </a:solidFill>
                <a:latin typeface="宋体"/>
                <a:cs typeface="宋体"/>
              </a:rPr>
              <a:t>你的打印机</a:t>
            </a:r>
            <a:r>
              <a:rPr sz="1800" dirty="0">
                <a:solidFill>
                  <a:srgbClr val="FFFFFF"/>
                </a:solidFill>
                <a:latin typeface="宋体"/>
                <a:cs typeface="宋体"/>
              </a:rPr>
              <a:t>会 </a:t>
            </a:r>
            <a:r>
              <a:rPr sz="1800" spc="175" dirty="0">
                <a:solidFill>
                  <a:srgbClr val="FFFFFF"/>
                </a:solidFill>
                <a:latin typeface="宋体"/>
                <a:cs typeface="宋体"/>
              </a:rPr>
              <a:t>不受</a:t>
            </a:r>
            <a:r>
              <a:rPr sz="1800" spc="150" dirty="0">
                <a:solidFill>
                  <a:srgbClr val="FFFFFF"/>
                </a:solidFill>
                <a:latin typeface="宋体"/>
                <a:cs typeface="宋体"/>
              </a:rPr>
              <a:t>控</a:t>
            </a:r>
            <a:r>
              <a:rPr sz="1800" spc="175" dirty="0">
                <a:solidFill>
                  <a:srgbClr val="FFFFFF"/>
                </a:solidFill>
                <a:latin typeface="宋体"/>
                <a:cs typeface="宋体"/>
              </a:rPr>
              <a:t>制</a:t>
            </a:r>
            <a:r>
              <a:rPr sz="1800" spc="150" dirty="0">
                <a:solidFill>
                  <a:srgbClr val="FFFFFF"/>
                </a:solidFill>
                <a:latin typeface="宋体"/>
                <a:cs typeface="宋体"/>
              </a:rPr>
              <a:t>地打</a:t>
            </a:r>
            <a:r>
              <a:rPr sz="1800" spc="175" dirty="0">
                <a:solidFill>
                  <a:srgbClr val="FFFFFF"/>
                </a:solidFill>
                <a:latin typeface="宋体"/>
                <a:cs typeface="宋体"/>
              </a:rPr>
              <a:t>印</a:t>
            </a:r>
            <a:r>
              <a:rPr sz="1800" dirty="0">
                <a:solidFill>
                  <a:srgbClr val="FFFFFF"/>
                </a:solidFill>
                <a:latin typeface="宋体"/>
                <a:cs typeface="宋体"/>
              </a:rPr>
              <a:t>“</a:t>
            </a:r>
            <a:r>
              <a:rPr sz="1800" spc="-730" dirty="0">
                <a:solidFill>
                  <a:srgbClr val="FFFFFF"/>
                </a:solidFill>
                <a:latin typeface="宋体"/>
                <a:cs typeface="宋体"/>
              </a:rPr>
              <a:t> </a:t>
            </a:r>
            <a:r>
              <a:rPr sz="1800" spc="-5" dirty="0">
                <a:solidFill>
                  <a:srgbClr val="FFFFFF"/>
                </a:solidFill>
                <a:latin typeface="Arial"/>
                <a:cs typeface="Arial"/>
              </a:rPr>
              <a:t>YOUR</a:t>
            </a:r>
            <a:r>
              <a:rPr sz="1800" spc="55" dirty="0">
                <a:solidFill>
                  <a:srgbClr val="FFFFFF"/>
                </a:solidFill>
                <a:latin typeface="Arial"/>
                <a:cs typeface="Arial"/>
              </a:rPr>
              <a:t> </a:t>
            </a:r>
            <a:r>
              <a:rPr sz="1800" spc="-5" dirty="0">
                <a:solidFill>
                  <a:srgbClr val="FFFFFF"/>
                </a:solidFill>
                <a:latin typeface="Arial"/>
                <a:cs typeface="Arial"/>
              </a:rPr>
              <a:t>PRINTER  HAS</a:t>
            </a:r>
            <a:r>
              <a:rPr sz="1800" spc="5" dirty="0">
                <a:solidFill>
                  <a:srgbClr val="FFFFFF"/>
                </a:solidFill>
                <a:latin typeface="Arial"/>
                <a:cs typeface="Arial"/>
              </a:rPr>
              <a:t> </a:t>
            </a:r>
            <a:r>
              <a:rPr sz="1800" spc="-5" dirty="0">
                <a:solidFill>
                  <a:srgbClr val="FFFFFF"/>
                </a:solidFill>
                <a:latin typeface="Arial"/>
                <a:cs typeface="Arial"/>
              </a:rPr>
              <a:t>BEEN</a:t>
            </a:r>
            <a:r>
              <a:rPr sz="1800" spc="5" dirty="0">
                <a:solidFill>
                  <a:srgbClr val="FFFFFF"/>
                </a:solidFill>
                <a:latin typeface="Arial"/>
                <a:cs typeface="Arial"/>
              </a:rPr>
              <a:t> </a:t>
            </a:r>
            <a:r>
              <a:rPr sz="1800" spc="25" dirty="0">
                <a:solidFill>
                  <a:srgbClr val="FFFFFF"/>
                </a:solidFill>
                <a:latin typeface="Arial"/>
                <a:cs typeface="Arial"/>
              </a:rPr>
              <a:t>PWND’D”</a:t>
            </a:r>
            <a:r>
              <a:rPr sz="1800" spc="25" dirty="0">
                <a:solidFill>
                  <a:srgbClr val="FFFFFF"/>
                </a:solidFill>
                <a:latin typeface="宋体"/>
                <a:cs typeface="宋体"/>
              </a:rPr>
              <a:t>，</a:t>
            </a:r>
            <a:r>
              <a:rPr sz="1800" spc="114" dirty="0">
                <a:solidFill>
                  <a:srgbClr val="FFFFFF"/>
                </a:solidFill>
                <a:latin typeface="宋体"/>
                <a:cs typeface="宋体"/>
              </a:rPr>
              <a:t>那</a:t>
            </a:r>
            <a:r>
              <a:rPr sz="1800" spc="100" dirty="0">
                <a:solidFill>
                  <a:srgbClr val="FFFFFF"/>
                </a:solidFill>
                <a:latin typeface="宋体"/>
                <a:cs typeface="宋体"/>
              </a:rPr>
              <a:t>就说明</a:t>
            </a:r>
            <a:r>
              <a:rPr sz="1800" spc="-5" dirty="0">
                <a:solidFill>
                  <a:srgbClr val="FFFFFF"/>
                </a:solidFill>
                <a:latin typeface="宋体"/>
                <a:cs typeface="宋体"/>
              </a:rPr>
              <a:t>你 的打印机已经沦陷了。</a:t>
            </a:r>
            <a:endParaRPr sz="1800" dirty="0">
              <a:latin typeface="宋体"/>
              <a:cs typeface="宋体"/>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77</a:t>
            </a:fld>
            <a:endParaRPr lang="zh-CN" altLang="en-US"/>
          </a:p>
        </p:txBody>
      </p:sp>
    </p:spTree>
    <p:extLst>
      <p:ext uri="{BB962C8B-B14F-4D97-AF65-F5344CB8AC3E}">
        <p14:creationId xmlns:p14="http://schemas.microsoft.com/office/powerpoint/2010/main" val="156118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569917" y="1538004"/>
            <a:ext cx="6877050" cy="431165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9</a:t>
            </a:r>
            <a:r>
              <a:rPr sz="2800" b="1" i="1" spc="-5" dirty="0">
                <a:solidFill>
                  <a:srgbClr val="DF635A"/>
                </a:solidFill>
                <a:latin typeface="微软雅黑"/>
                <a:cs typeface="微软雅黑"/>
              </a:rPr>
              <a:t>、数据安全问题引起前所未有的关注</a:t>
            </a:r>
            <a:endParaRPr sz="2800" dirty="0">
              <a:latin typeface="微软雅黑"/>
              <a:cs typeface="微软雅黑"/>
            </a:endParaRPr>
          </a:p>
          <a:p>
            <a:pPr marL="904875" marR="5080" indent="-342900">
              <a:lnSpc>
                <a:spcPct val="150000"/>
              </a:lnSpc>
              <a:spcBef>
                <a:spcPts val="1585"/>
              </a:spcBef>
              <a:buSzPct val="95000"/>
              <a:buFont typeface="Arial" panose="020B0604020202020204" pitchFamily="34" charset="0"/>
              <a:buChar char="•"/>
              <a:tabLst>
                <a:tab pos="765810" algn="l"/>
              </a:tabLst>
            </a:pPr>
            <a:r>
              <a:rPr sz="2000" dirty="0">
                <a:solidFill>
                  <a:srgbClr val="3E3E3E"/>
                </a:solidFill>
                <a:latin typeface="微软雅黑"/>
                <a:cs typeface="微软雅黑"/>
              </a:rPr>
              <a:t>数据泄露事件频发，数</a:t>
            </a:r>
            <a:r>
              <a:rPr sz="2000" spc="-15" dirty="0">
                <a:solidFill>
                  <a:srgbClr val="3E3E3E"/>
                </a:solidFill>
                <a:latin typeface="微软雅黑"/>
                <a:cs typeface="微软雅黑"/>
              </a:rPr>
              <a:t>据</a:t>
            </a:r>
            <a:r>
              <a:rPr sz="2000" dirty="0">
                <a:solidFill>
                  <a:srgbClr val="3E3E3E"/>
                </a:solidFill>
                <a:latin typeface="微软雅黑"/>
                <a:cs typeface="微软雅黑"/>
              </a:rPr>
              <a:t>规模</a:t>
            </a:r>
            <a:r>
              <a:rPr sz="2000" spc="-15" dirty="0">
                <a:solidFill>
                  <a:srgbClr val="3E3E3E"/>
                </a:solidFill>
                <a:latin typeface="微软雅黑"/>
                <a:cs typeface="微软雅黑"/>
              </a:rPr>
              <a:t>不</a:t>
            </a:r>
            <a:r>
              <a:rPr sz="2000" dirty="0">
                <a:solidFill>
                  <a:srgbClr val="3E3E3E"/>
                </a:solidFill>
                <a:latin typeface="微软雅黑"/>
                <a:cs typeface="微软雅黑"/>
              </a:rPr>
              <a:t>断放</a:t>
            </a:r>
            <a:r>
              <a:rPr sz="2000" spc="-15" dirty="0">
                <a:solidFill>
                  <a:srgbClr val="3E3E3E"/>
                </a:solidFill>
                <a:latin typeface="微软雅黑"/>
                <a:cs typeface="微软雅黑"/>
              </a:rPr>
              <a:t>大</a:t>
            </a:r>
            <a:r>
              <a:rPr sz="2000" dirty="0">
                <a:solidFill>
                  <a:srgbClr val="3E3E3E"/>
                </a:solidFill>
                <a:latin typeface="微软雅黑"/>
                <a:cs typeface="微软雅黑"/>
              </a:rPr>
              <a:t>，内</a:t>
            </a:r>
            <a:r>
              <a:rPr sz="2000" spc="-15" dirty="0">
                <a:solidFill>
                  <a:srgbClr val="3E3E3E"/>
                </a:solidFill>
                <a:latin typeface="微软雅黑"/>
                <a:cs typeface="微软雅黑"/>
              </a:rPr>
              <a:t>容</a:t>
            </a:r>
            <a:r>
              <a:rPr sz="2000" dirty="0">
                <a:solidFill>
                  <a:srgbClr val="3E3E3E"/>
                </a:solidFill>
                <a:latin typeface="微软雅黑"/>
                <a:cs typeface="微软雅黑"/>
              </a:rPr>
              <a:t>涵盖</a:t>
            </a:r>
            <a:r>
              <a:rPr sz="2000" spc="-15" dirty="0">
                <a:solidFill>
                  <a:srgbClr val="3E3E3E"/>
                </a:solidFill>
                <a:latin typeface="微软雅黑"/>
                <a:cs typeface="微软雅黑"/>
              </a:rPr>
              <a:t>国</a:t>
            </a:r>
            <a:r>
              <a:rPr sz="2000" dirty="0">
                <a:solidFill>
                  <a:srgbClr val="3E3E3E"/>
                </a:solidFill>
                <a:latin typeface="微软雅黑"/>
                <a:cs typeface="微软雅黑"/>
              </a:rPr>
              <a:t>家 和企业敏感数据、公民</a:t>
            </a:r>
            <a:r>
              <a:rPr sz="2000" spc="-15" dirty="0">
                <a:solidFill>
                  <a:srgbClr val="3E3E3E"/>
                </a:solidFill>
                <a:latin typeface="微软雅黑"/>
                <a:cs typeface="微软雅黑"/>
              </a:rPr>
              <a:t>个</a:t>
            </a:r>
            <a:r>
              <a:rPr sz="2000" dirty="0">
                <a:solidFill>
                  <a:srgbClr val="3E3E3E"/>
                </a:solidFill>
                <a:latin typeface="微软雅黑"/>
                <a:cs typeface="微软雅黑"/>
              </a:rPr>
              <a:t>人隐</a:t>
            </a:r>
            <a:r>
              <a:rPr sz="2000" spc="-15" dirty="0">
                <a:solidFill>
                  <a:srgbClr val="3E3E3E"/>
                </a:solidFill>
                <a:latin typeface="微软雅黑"/>
                <a:cs typeface="微软雅黑"/>
              </a:rPr>
              <a:t>私</a:t>
            </a:r>
            <a:r>
              <a:rPr sz="2000" dirty="0">
                <a:solidFill>
                  <a:srgbClr val="3E3E3E"/>
                </a:solidFill>
                <a:latin typeface="微软雅黑"/>
                <a:cs typeface="微软雅黑"/>
              </a:rPr>
              <a:t>信息</a:t>
            </a:r>
            <a:r>
              <a:rPr sz="2000" spc="-15" dirty="0">
                <a:solidFill>
                  <a:srgbClr val="3E3E3E"/>
                </a:solidFill>
                <a:latin typeface="微软雅黑"/>
                <a:cs typeface="微软雅黑"/>
              </a:rPr>
              <a:t>等</a:t>
            </a:r>
            <a:r>
              <a:rPr sz="2000" dirty="0">
                <a:solidFill>
                  <a:srgbClr val="3E3E3E"/>
                </a:solidFill>
                <a:latin typeface="微软雅黑"/>
                <a:cs typeface="微软雅黑"/>
              </a:rPr>
              <a:t>方方</a:t>
            </a:r>
            <a:r>
              <a:rPr sz="2000" spc="-15" dirty="0">
                <a:solidFill>
                  <a:srgbClr val="3E3E3E"/>
                </a:solidFill>
                <a:latin typeface="微软雅黑"/>
                <a:cs typeface="微软雅黑"/>
              </a:rPr>
              <a:t>面</a:t>
            </a:r>
            <a:r>
              <a:rPr sz="2000" dirty="0">
                <a:solidFill>
                  <a:srgbClr val="3E3E3E"/>
                </a:solidFill>
                <a:latin typeface="微软雅黑"/>
                <a:cs typeface="微软雅黑"/>
              </a:rPr>
              <a:t>面；</a:t>
            </a:r>
            <a:endParaRPr sz="2000" dirty="0">
              <a:latin typeface="微软雅黑"/>
              <a:cs typeface="微软雅黑"/>
            </a:endParaRPr>
          </a:p>
          <a:p>
            <a:pPr marL="904875" marR="5080" indent="-342900">
              <a:lnSpc>
                <a:spcPts val="3600"/>
              </a:lnSpc>
              <a:spcBef>
                <a:spcPts val="320"/>
              </a:spcBef>
              <a:buSzPct val="95000"/>
              <a:buFont typeface="Arial" panose="020B0604020202020204" pitchFamily="34" charset="0"/>
              <a:buChar char="•"/>
              <a:tabLst>
                <a:tab pos="765810" algn="l"/>
              </a:tabLst>
            </a:pPr>
            <a:r>
              <a:rPr sz="2000" dirty="0">
                <a:solidFill>
                  <a:srgbClr val="3E3E3E"/>
                </a:solidFill>
                <a:latin typeface="微软雅黑"/>
                <a:cs typeface="微软雅黑"/>
              </a:rPr>
              <a:t>网络安全防护措施不严</a:t>
            </a:r>
            <a:r>
              <a:rPr sz="2000" spc="-15" dirty="0">
                <a:solidFill>
                  <a:srgbClr val="3E3E3E"/>
                </a:solidFill>
                <a:latin typeface="微软雅黑"/>
                <a:cs typeface="微软雅黑"/>
              </a:rPr>
              <a:t>，</a:t>
            </a:r>
            <a:r>
              <a:rPr sz="2000" dirty="0">
                <a:solidFill>
                  <a:srgbClr val="3E3E3E"/>
                </a:solidFill>
                <a:latin typeface="微软雅黑"/>
                <a:cs typeface="微软雅黑"/>
              </a:rPr>
              <a:t>执行</a:t>
            </a:r>
            <a:r>
              <a:rPr sz="2000" spc="-15" dirty="0">
                <a:solidFill>
                  <a:srgbClr val="3E3E3E"/>
                </a:solidFill>
                <a:latin typeface="微软雅黑"/>
                <a:cs typeface="微软雅黑"/>
              </a:rPr>
              <a:t>不</a:t>
            </a:r>
            <a:r>
              <a:rPr sz="2000" dirty="0">
                <a:solidFill>
                  <a:srgbClr val="3E3E3E"/>
                </a:solidFill>
                <a:latin typeface="微软雅黑"/>
                <a:cs typeface="微软雅黑"/>
              </a:rPr>
              <a:t>到位</a:t>
            </a:r>
            <a:r>
              <a:rPr sz="2000" spc="-15" dirty="0">
                <a:solidFill>
                  <a:srgbClr val="3E3E3E"/>
                </a:solidFill>
                <a:latin typeface="微软雅黑"/>
                <a:cs typeface="微软雅黑"/>
              </a:rPr>
              <a:t>是</a:t>
            </a:r>
            <a:r>
              <a:rPr sz="2000" dirty="0">
                <a:solidFill>
                  <a:srgbClr val="3E3E3E"/>
                </a:solidFill>
                <a:latin typeface="微软雅黑"/>
                <a:cs typeface="微软雅黑"/>
              </a:rPr>
              <a:t>数据</a:t>
            </a:r>
            <a:r>
              <a:rPr sz="2000" spc="-15" dirty="0">
                <a:solidFill>
                  <a:srgbClr val="3E3E3E"/>
                </a:solidFill>
                <a:latin typeface="微软雅黑"/>
                <a:cs typeface="微软雅黑"/>
              </a:rPr>
              <a:t>泄</a:t>
            </a:r>
            <a:r>
              <a:rPr sz="2000" dirty="0">
                <a:solidFill>
                  <a:srgbClr val="3E3E3E"/>
                </a:solidFill>
                <a:latin typeface="微软雅黑"/>
                <a:cs typeface="微软雅黑"/>
              </a:rPr>
              <a:t>露的</a:t>
            </a:r>
            <a:r>
              <a:rPr sz="2000" spc="-15" dirty="0">
                <a:solidFill>
                  <a:srgbClr val="3E3E3E"/>
                </a:solidFill>
                <a:latin typeface="微软雅黑"/>
                <a:cs typeface="微软雅黑"/>
              </a:rPr>
              <a:t>主</a:t>
            </a:r>
            <a:r>
              <a:rPr sz="2000" dirty="0">
                <a:solidFill>
                  <a:srgbClr val="3E3E3E"/>
                </a:solidFill>
                <a:latin typeface="微软雅黑"/>
                <a:cs typeface="微软雅黑"/>
              </a:rPr>
              <a:t>要 诱因；</a:t>
            </a:r>
            <a:endParaRPr sz="2000" dirty="0">
              <a:latin typeface="微软雅黑"/>
              <a:cs typeface="微软雅黑"/>
            </a:endParaRPr>
          </a:p>
          <a:p>
            <a:pPr marL="904875" marR="20955" indent="-342900">
              <a:lnSpc>
                <a:spcPts val="3600"/>
              </a:lnSpc>
              <a:buSzPct val="95000"/>
              <a:buFont typeface="Arial" panose="020B0604020202020204" pitchFamily="34" charset="0"/>
              <a:buChar char="•"/>
              <a:tabLst>
                <a:tab pos="765810" algn="l"/>
              </a:tabLst>
            </a:pPr>
            <a:r>
              <a:rPr sz="2000" dirty="0">
                <a:solidFill>
                  <a:srgbClr val="3E3E3E"/>
                </a:solidFill>
                <a:latin typeface="微软雅黑"/>
                <a:cs typeface="微软雅黑"/>
              </a:rPr>
              <a:t>互联网应用（APP）过度索</a:t>
            </a:r>
            <a:r>
              <a:rPr sz="2000" spc="-15" dirty="0">
                <a:solidFill>
                  <a:srgbClr val="3E3E3E"/>
                </a:solidFill>
                <a:latin typeface="微软雅黑"/>
                <a:cs typeface="微软雅黑"/>
              </a:rPr>
              <a:t>权</a:t>
            </a:r>
            <a:r>
              <a:rPr sz="2000" dirty="0">
                <a:solidFill>
                  <a:srgbClr val="3E3E3E"/>
                </a:solidFill>
                <a:latin typeface="微软雅黑"/>
                <a:cs typeface="微软雅黑"/>
              </a:rPr>
              <a:t>是个</a:t>
            </a:r>
            <a:r>
              <a:rPr sz="2000" spc="-15" dirty="0">
                <a:solidFill>
                  <a:srgbClr val="3E3E3E"/>
                </a:solidFill>
                <a:latin typeface="微软雅黑"/>
                <a:cs typeface="微软雅黑"/>
              </a:rPr>
              <a:t>人</a:t>
            </a:r>
            <a:r>
              <a:rPr sz="2000" dirty="0">
                <a:solidFill>
                  <a:srgbClr val="3E3E3E"/>
                </a:solidFill>
                <a:latin typeface="微软雅黑"/>
                <a:cs typeface="微软雅黑"/>
              </a:rPr>
              <a:t>信息</a:t>
            </a:r>
            <a:r>
              <a:rPr sz="2000" spc="-15" dirty="0">
                <a:solidFill>
                  <a:srgbClr val="3E3E3E"/>
                </a:solidFill>
                <a:latin typeface="微软雅黑"/>
                <a:cs typeface="微软雅黑"/>
              </a:rPr>
              <a:t>滥</a:t>
            </a:r>
            <a:r>
              <a:rPr sz="2000" dirty="0">
                <a:solidFill>
                  <a:srgbClr val="3E3E3E"/>
                </a:solidFill>
                <a:latin typeface="微软雅黑"/>
                <a:cs typeface="微软雅黑"/>
              </a:rPr>
              <a:t>用、</a:t>
            </a:r>
            <a:r>
              <a:rPr sz="2000" spc="-15" dirty="0">
                <a:solidFill>
                  <a:srgbClr val="3E3E3E"/>
                </a:solidFill>
                <a:latin typeface="微软雅黑"/>
                <a:cs typeface="微软雅黑"/>
              </a:rPr>
              <a:t>泄</a:t>
            </a:r>
            <a:r>
              <a:rPr sz="2000" dirty="0">
                <a:solidFill>
                  <a:srgbClr val="3E3E3E"/>
                </a:solidFill>
                <a:latin typeface="微软雅黑"/>
                <a:cs typeface="微软雅黑"/>
              </a:rPr>
              <a:t>露的 重要途径；</a:t>
            </a:r>
            <a:endParaRPr sz="2000" dirty="0">
              <a:latin typeface="微软雅黑"/>
              <a:cs typeface="微软雅黑"/>
            </a:endParaRPr>
          </a:p>
          <a:p>
            <a:pPr marL="904875" indent="-342900">
              <a:lnSpc>
                <a:spcPct val="100000"/>
              </a:lnSpc>
              <a:spcBef>
                <a:spcPts val="885"/>
              </a:spcBef>
              <a:buSzPct val="95000"/>
              <a:buFont typeface="Arial" panose="020B0604020202020204" pitchFamily="34" charset="0"/>
              <a:buChar char="•"/>
              <a:tabLst>
                <a:tab pos="765810" algn="l"/>
              </a:tabLst>
            </a:pPr>
            <a:r>
              <a:rPr sz="2000" dirty="0">
                <a:solidFill>
                  <a:srgbClr val="3E3E3E"/>
                </a:solidFill>
                <a:latin typeface="微软雅黑"/>
                <a:cs typeface="微软雅黑"/>
              </a:rPr>
              <a:t>重要数据非法出境危及</a:t>
            </a:r>
            <a:r>
              <a:rPr sz="2000" spc="-15" dirty="0">
                <a:solidFill>
                  <a:srgbClr val="3E3E3E"/>
                </a:solidFill>
                <a:latin typeface="微软雅黑"/>
                <a:cs typeface="微软雅黑"/>
              </a:rPr>
              <a:t>国</a:t>
            </a:r>
            <a:r>
              <a:rPr sz="2000" dirty="0">
                <a:solidFill>
                  <a:srgbClr val="3E3E3E"/>
                </a:solidFill>
                <a:latin typeface="微软雅黑"/>
                <a:cs typeface="微软雅黑"/>
              </a:rPr>
              <a:t>家安</a:t>
            </a:r>
            <a:r>
              <a:rPr sz="2000" spc="-15" dirty="0">
                <a:solidFill>
                  <a:srgbClr val="3E3E3E"/>
                </a:solidFill>
                <a:latin typeface="微软雅黑"/>
                <a:cs typeface="微软雅黑"/>
              </a:rPr>
              <a:t>全</a:t>
            </a:r>
            <a:r>
              <a:rPr sz="2000" dirty="0">
                <a:solidFill>
                  <a:srgbClr val="3E3E3E"/>
                </a:solidFill>
                <a:latin typeface="微软雅黑"/>
                <a:cs typeface="微软雅黑"/>
              </a:rPr>
              <a:t>；</a:t>
            </a:r>
            <a:endParaRPr sz="2000" dirty="0">
              <a:latin typeface="微软雅黑"/>
              <a:cs typeface="微软雅黑"/>
            </a:endParaRPr>
          </a:p>
          <a:p>
            <a:pPr marL="904875" indent="-342900">
              <a:lnSpc>
                <a:spcPct val="100000"/>
              </a:lnSpc>
              <a:spcBef>
                <a:spcPts val="1200"/>
              </a:spcBef>
              <a:buSzPct val="95000"/>
              <a:buFont typeface="Arial" panose="020B0604020202020204" pitchFamily="34" charset="0"/>
              <a:buChar char="•"/>
              <a:tabLst>
                <a:tab pos="765810" algn="l"/>
              </a:tabLst>
            </a:pPr>
            <a:r>
              <a:rPr sz="2000" dirty="0">
                <a:solidFill>
                  <a:srgbClr val="3E3E3E"/>
                </a:solidFill>
                <a:latin typeface="微软雅黑"/>
                <a:cs typeface="微软雅黑"/>
              </a:rPr>
              <a:t>泄露数据被恶意利用，</a:t>
            </a:r>
            <a:r>
              <a:rPr sz="2000" spc="-15" dirty="0">
                <a:solidFill>
                  <a:srgbClr val="3E3E3E"/>
                </a:solidFill>
                <a:latin typeface="微软雅黑"/>
                <a:cs typeface="微软雅黑"/>
              </a:rPr>
              <a:t>极</a:t>
            </a:r>
            <a:r>
              <a:rPr sz="2000" dirty="0">
                <a:solidFill>
                  <a:srgbClr val="3E3E3E"/>
                </a:solidFill>
                <a:latin typeface="微软雅黑"/>
                <a:cs typeface="微软雅黑"/>
              </a:rPr>
              <a:t>易引</a:t>
            </a:r>
            <a:r>
              <a:rPr sz="2000" spc="-15" dirty="0">
                <a:solidFill>
                  <a:srgbClr val="3E3E3E"/>
                </a:solidFill>
                <a:latin typeface="微软雅黑"/>
                <a:cs typeface="微软雅黑"/>
              </a:rPr>
              <a:t>发</a:t>
            </a:r>
            <a:r>
              <a:rPr sz="2000" dirty="0">
                <a:solidFill>
                  <a:srgbClr val="3E3E3E"/>
                </a:solidFill>
                <a:latin typeface="微软雅黑"/>
                <a:cs typeface="微软雅黑"/>
              </a:rPr>
              <a:t>复杂</a:t>
            </a:r>
            <a:r>
              <a:rPr sz="2000" spc="-15" dirty="0">
                <a:solidFill>
                  <a:srgbClr val="3E3E3E"/>
                </a:solidFill>
                <a:latin typeface="微软雅黑"/>
                <a:cs typeface="微软雅黑"/>
              </a:rPr>
              <a:t>的</a:t>
            </a:r>
            <a:r>
              <a:rPr sz="2000" dirty="0">
                <a:solidFill>
                  <a:srgbClr val="3E3E3E"/>
                </a:solidFill>
                <a:latin typeface="微软雅黑"/>
                <a:cs typeface="微软雅黑"/>
              </a:rPr>
              <a:t>社会</a:t>
            </a:r>
            <a:r>
              <a:rPr sz="2000" spc="-15" dirty="0">
                <a:solidFill>
                  <a:srgbClr val="3E3E3E"/>
                </a:solidFill>
                <a:latin typeface="微软雅黑"/>
                <a:cs typeface="微软雅黑"/>
              </a:rPr>
              <a:t>问</a:t>
            </a:r>
            <a:r>
              <a:rPr sz="2000" dirty="0">
                <a:solidFill>
                  <a:srgbClr val="3E3E3E"/>
                </a:solidFill>
                <a:latin typeface="微软雅黑"/>
                <a:cs typeface="微软雅黑"/>
              </a:rPr>
              <a:t>题。</a:t>
            </a:r>
            <a:endParaRPr sz="2000" dirty="0">
              <a:latin typeface="微软雅黑"/>
              <a:cs typeface="微软雅黑"/>
            </a:endParaRPr>
          </a:p>
        </p:txBody>
      </p:sp>
      <p:sp>
        <p:nvSpPr>
          <p:cNvPr id="5" name="object 14"/>
          <p:cNvSpPr/>
          <p:nvPr/>
        </p:nvSpPr>
        <p:spPr>
          <a:xfrm>
            <a:off x="7446967" y="2423374"/>
            <a:ext cx="4401732" cy="3217030"/>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78</a:t>
            </a:fld>
            <a:endParaRPr lang="zh-CN" altLang="en-US"/>
          </a:p>
        </p:txBody>
      </p:sp>
    </p:spTree>
    <p:extLst>
      <p:ext uri="{BB962C8B-B14F-4D97-AF65-F5344CB8AC3E}">
        <p14:creationId xmlns:p14="http://schemas.microsoft.com/office/powerpoint/2010/main" val="246492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6028690" y="1482445"/>
            <a:ext cx="5641975" cy="4598670"/>
          </a:xfrm>
          <a:prstGeom prst="rect">
            <a:avLst/>
          </a:prstGeom>
        </p:spPr>
        <p:txBody>
          <a:bodyPr vert="horz" wrap="square" lIns="0" tIns="12065" rIns="0" bIns="0" rtlCol="0">
            <a:spAutoFit/>
          </a:bodyPr>
          <a:lstStyle/>
          <a:p>
            <a:pPr marL="299085" marR="259715" indent="-286385">
              <a:lnSpc>
                <a:spcPct val="150100"/>
              </a:lnSpc>
              <a:spcBef>
                <a:spcPts val="95"/>
              </a:spcBef>
              <a:buFont typeface="Arial"/>
              <a:buChar char="•"/>
              <a:tabLst>
                <a:tab pos="299085" algn="l"/>
                <a:tab pos="299720" algn="l"/>
              </a:tabLst>
            </a:pPr>
            <a:r>
              <a:rPr sz="2000" spc="10" dirty="0">
                <a:latin typeface="微软雅黑"/>
                <a:cs typeface="微软雅黑"/>
              </a:rPr>
              <a:t>2018</a:t>
            </a:r>
            <a:r>
              <a:rPr sz="2000" spc="50" dirty="0">
                <a:latin typeface="微软雅黑"/>
                <a:cs typeface="微软雅黑"/>
              </a:rPr>
              <a:t>年</a:t>
            </a:r>
            <a:r>
              <a:rPr sz="2000" spc="60" dirty="0">
                <a:latin typeface="微软雅黑"/>
                <a:cs typeface="微软雅黑"/>
              </a:rPr>
              <a:t>3</a:t>
            </a:r>
            <a:r>
              <a:rPr sz="2000" spc="50" dirty="0">
                <a:latin typeface="微软雅黑"/>
                <a:cs typeface="微软雅黑"/>
              </a:rPr>
              <a:t>月</a:t>
            </a:r>
            <a:r>
              <a:rPr sz="2000" dirty="0">
                <a:latin typeface="微软雅黑"/>
                <a:cs typeface="微软雅黑"/>
              </a:rPr>
              <a:t>，Facebook</a:t>
            </a:r>
            <a:r>
              <a:rPr sz="2000" spc="50" dirty="0">
                <a:latin typeface="微软雅黑"/>
                <a:cs typeface="微软雅黑"/>
              </a:rPr>
              <a:t>公</a:t>
            </a:r>
            <a:r>
              <a:rPr sz="2000" spc="60" dirty="0">
                <a:latin typeface="微软雅黑"/>
                <a:cs typeface="微软雅黑"/>
              </a:rPr>
              <a:t>司</a:t>
            </a:r>
            <a:r>
              <a:rPr sz="2000" spc="50" dirty="0">
                <a:latin typeface="微软雅黑"/>
                <a:cs typeface="微软雅黑"/>
              </a:rPr>
              <a:t>被爆</a:t>
            </a:r>
            <a:r>
              <a:rPr sz="2000" spc="60" dirty="0">
                <a:latin typeface="微软雅黑"/>
                <a:cs typeface="微软雅黑"/>
              </a:rPr>
              <a:t>出</a:t>
            </a:r>
            <a:r>
              <a:rPr sz="2000" spc="50" dirty="0">
                <a:latin typeface="微软雅黑"/>
                <a:cs typeface="微软雅黑"/>
              </a:rPr>
              <a:t>大</a:t>
            </a:r>
            <a:r>
              <a:rPr sz="2000" spc="60" dirty="0">
                <a:latin typeface="微软雅黑"/>
                <a:cs typeface="微软雅黑"/>
              </a:rPr>
              <a:t>规</a:t>
            </a:r>
            <a:r>
              <a:rPr sz="2000" spc="50" dirty="0">
                <a:latin typeface="微软雅黑"/>
                <a:cs typeface="微软雅黑"/>
              </a:rPr>
              <a:t>模</a:t>
            </a:r>
            <a:r>
              <a:rPr sz="2000" dirty="0">
                <a:latin typeface="微软雅黑"/>
                <a:cs typeface="微软雅黑"/>
              </a:rPr>
              <a:t>数 据泄露，引起国内外普</a:t>
            </a:r>
            <a:r>
              <a:rPr sz="2000" spc="-15" dirty="0">
                <a:latin typeface="微软雅黑"/>
                <a:cs typeface="微软雅黑"/>
              </a:rPr>
              <a:t>遍</a:t>
            </a:r>
            <a:r>
              <a:rPr sz="2000" dirty="0">
                <a:latin typeface="微软雅黑"/>
                <a:cs typeface="微软雅黑"/>
              </a:rPr>
              <a:t>关注。</a:t>
            </a:r>
          </a:p>
          <a:p>
            <a:pPr>
              <a:lnSpc>
                <a:spcPct val="100000"/>
              </a:lnSpc>
              <a:buFont typeface="Arial"/>
              <a:buChar char="•"/>
            </a:pPr>
            <a:endParaRPr sz="2600" dirty="0">
              <a:latin typeface="Times New Roman"/>
              <a:cs typeface="Times New Roman"/>
            </a:endParaRPr>
          </a:p>
          <a:p>
            <a:pPr marL="12700">
              <a:lnSpc>
                <a:spcPct val="100000"/>
              </a:lnSpc>
              <a:spcBef>
                <a:spcPts val="1815"/>
              </a:spcBef>
            </a:pPr>
            <a:r>
              <a:rPr sz="2000" b="1" u="heavy" dirty="0">
                <a:uFill>
                  <a:solidFill>
                    <a:srgbClr val="000000"/>
                  </a:solidFill>
                </a:uFill>
                <a:latin typeface="微软雅黑"/>
                <a:cs typeface="微软雅黑"/>
              </a:rPr>
              <a:t>2018</a:t>
            </a:r>
            <a:r>
              <a:rPr sz="2000" b="1" i="1" u="heavy" dirty="0">
                <a:uFill>
                  <a:solidFill>
                    <a:srgbClr val="000000"/>
                  </a:solidFill>
                </a:uFill>
                <a:latin typeface="微软雅黑"/>
                <a:cs typeface="微软雅黑"/>
              </a:rPr>
              <a:t>年，我国数据泄露事件</a:t>
            </a:r>
            <a:r>
              <a:rPr sz="2000" b="1" i="1" dirty="0">
                <a:latin typeface="微软雅黑"/>
                <a:cs typeface="微软雅黑"/>
              </a:rPr>
              <a:t>：</a:t>
            </a:r>
            <a:endParaRPr sz="2000" dirty="0">
              <a:latin typeface="微软雅黑"/>
              <a:cs typeface="微软雅黑"/>
            </a:endParaRPr>
          </a:p>
          <a:p>
            <a:pPr marL="299085" indent="-286385">
              <a:lnSpc>
                <a:spcPct val="100000"/>
              </a:lnSpc>
              <a:spcBef>
                <a:spcPts val="1200"/>
              </a:spcBef>
              <a:buFont typeface="Arial"/>
              <a:buChar char="•"/>
              <a:tabLst>
                <a:tab pos="299085" algn="l"/>
                <a:tab pos="299720" algn="l"/>
              </a:tabLst>
            </a:pPr>
            <a:r>
              <a:rPr sz="2000" dirty="0">
                <a:latin typeface="微软雅黑"/>
                <a:cs typeface="微软雅黑"/>
              </a:rPr>
              <a:t>十几亿条快递公司的用</a:t>
            </a:r>
            <a:r>
              <a:rPr sz="2000" spc="-15" dirty="0">
                <a:latin typeface="微软雅黑"/>
                <a:cs typeface="微软雅黑"/>
              </a:rPr>
              <a:t>户</a:t>
            </a:r>
            <a:r>
              <a:rPr sz="2000" dirty="0">
                <a:latin typeface="微软雅黑"/>
                <a:cs typeface="微软雅黑"/>
              </a:rPr>
              <a:t>信息</a:t>
            </a:r>
            <a:r>
              <a:rPr sz="2000" spc="-15" dirty="0">
                <a:latin typeface="微软雅黑"/>
                <a:cs typeface="微软雅黑"/>
              </a:rPr>
              <a:t>泄</a:t>
            </a:r>
            <a:r>
              <a:rPr sz="2000" dirty="0">
                <a:latin typeface="微软雅黑"/>
                <a:cs typeface="微软雅黑"/>
              </a:rPr>
              <a:t>露。</a:t>
            </a:r>
          </a:p>
          <a:p>
            <a:pPr marL="299085" indent="-286385">
              <a:lnSpc>
                <a:spcPct val="100000"/>
              </a:lnSpc>
              <a:spcBef>
                <a:spcPts val="1200"/>
              </a:spcBef>
              <a:buFont typeface="Arial"/>
              <a:buChar char="•"/>
              <a:tabLst>
                <a:tab pos="299085" algn="l"/>
                <a:tab pos="299720" algn="l"/>
              </a:tabLst>
            </a:pPr>
            <a:r>
              <a:rPr sz="2000" spc="10" dirty="0">
                <a:latin typeface="微软雅黑"/>
                <a:cs typeface="微软雅黑"/>
              </a:rPr>
              <a:t>2.4</a:t>
            </a:r>
            <a:r>
              <a:rPr sz="2000" spc="50" dirty="0">
                <a:latin typeface="微软雅黑"/>
                <a:cs typeface="微软雅黑"/>
              </a:rPr>
              <a:t>亿条华</a:t>
            </a:r>
            <a:r>
              <a:rPr sz="2000" spc="35" dirty="0">
                <a:latin typeface="微软雅黑"/>
                <a:cs typeface="微软雅黑"/>
              </a:rPr>
              <a:t>信</a:t>
            </a:r>
            <a:r>
              <a:rPr sz="2000" spc="50" dirty="0">
                <a:latin typeface="微软雅黑"/>
                <a:cs typeface="微软雅黑"/>
              </a:rPr>
              <a:t>集团</a:t>
            </a:r>
            <a:r>
              <a:rPr sz="2000" spc="35" dirty="0">
                <a:latin typeface="微软雅黑"/>
                <a:cs typeface="微软雅黑"/>
              </a:rPr>
              <a:t>汉</a:t>
            </a:r>
            <a:r>
              <a:rPr sz="2000" spc="50" dirty="0">
                <a:latin typeface="微软雅黑"/>
                <a:cs typeface="微软雅黑"/>
              </a:rPr>
              <a:t>庭</a:t>
            </a:r>
            <a:r>
              <a:rPr sz="2000" spc="35" dirty="0">
                <a:latin typeface="微软雅黑"/>
                <a:cs typeface="微软雅黑"/>
              </a:rPr>
              <a:t>连</a:t>
            </a:r>
            <a:r>
              <a:rPr sz="2000" spc="50" dirty="0">
                <a:latin typeface="微软雅黑"/>
                <a:cs typeface="微软雅黑"/>
              </a:rPr>
              <a:t>锁酒</a:t>
            </a:r>
            <a:r>
              <a:rPr sz="2000" spc="35" dirty="0">
                <a:latin typeface="微软雅黑"/>
                <a:cs typeface="微软雅黑"/>
              </a:rPr>
              <a:t>店</a:t>
            </a:r>
            <a:r>
              <a:rPr sz="2000" spc="50" dirty="0">
                <a:latin typeface="微软雅黑"/>
                <a:cs typeface="微软雅黑"/>
              </a:rPr>
              <a:t>入</a:t>
            </a:r>
            <a:r>
              <a:rPr sz="2000" spc="35" dirty="0">
                <a:latin typeface="微软雅黑"/>
                <a:cs typeface="微软雅黑"/>
              </a:rPr>
              <a:t>住</a:t>
            </a:r>
            <a:r>
              <a:rPr sz="2000" spc="50" dirty="0">
                <a:latin typeface="微软雅黑"/>
                <a:cs typeface="微软雅黑"/>
              </a:rPr>
              <a:t>信息</a:t>
            </a:r>
            <a:r>
              <a:rPr sz="2000" spc="35" dirty="0">
                <a:latin typeface="微软雅黑"/>
                <a:cs typeface="微软雅黑"/>
              </a:rPr>
              <a:t>泄</a:t>
            </a:r>
            <a:r>
              <a:rPr sz="2000" spc="75" dirty="0">
                <a:latin typeface="微软雅黑"/>
                <a:cs typeface="微软雅黑"/>
              </a:rPr>
              <a:t>露</a:t>
            </a:r>
            <a:r>
              <a:rPr sz="2000" dirty="0">
                <a:latin typeface="微软雅黑"/>
                <a:cs typeface="微软雅黑"/>
              </a:rPr>
              <a:t>。</a:t>
            </a:r>
          </a:p>
          <a:p>
            <a:pPr marL="299085" indent="-286385">
              <a:lnSpc>
                <a:spcPct val="100000"/>
              </a:lnSpc>
              <a:spcBef>
                <a:spcPts val="1200"/>
              </a:spcBef>
              <a:buFont typeface="Arial"/>
              <a:buChar char="•"/>
              <a:tabLst>
                <a:tab pos="299085" algn="l"/>
                <a:tab pos="299720" algn="l"/>
              </a:tabLst>
            </a:pPr>
            <a:r>
              <a:rPr sz="2000" dirty="0">
                <a:latin typeface="微软雅黑"/>
                <a:cs typeface="微软雅黑"/>
              </a:rPr>
              <a:t>携程网站900万条用户数据信息</a:t>
            </a:r>
            <a:r>
              <a:rPr sz="2000" spc="-15" dirty="0">
                <a:latin typeface="微软雅黑"/>
                <a:cs typeface="微软雅黑"/>
              </a:rPr>
              <a:t>泄露</a:t>
            </a:r>
            <a:r>
              <a:rPr sz="2000" dirty="0">
                <a:latin typeface="微软雅黑"/>
                <a:cs typeface="微软雅黑"/>
              </a:rPr>
              <a:t>。</a:t>
            </a:r>
          </a:p>
          <a:p>
            <a:pPr marL="299085" marR="260985" indent="-286385">
              <a:lnSpc>
                <a:spcPct val="150000"/>
              </a:lnSpc>
              <a:spcBef>
                <a:spcPts val="5"/>
              </a:spcBef>
              <a:buFont typeface="Arial"/>
              <a:buChar char="•"/>
              <a:tabLst>
                <a:tab pos="299085" algn="l"/>
                <a:tab pos="299720" algn="l"/>
              </a:tabLst>
            </a:pPr>
            <a:r>
              <a:rPr sz="2000" spc="100" dirty="0">
                <a:latin typeface="微软雅黑"/>
                <a:cs typeface="微软雅黑"/>
              </a:rPr>
              <a:t>求职网站</a:t>
            </a:r>
            <a:r>
              <a:rPr sz="2000" spc="80" dirty="0">
                <a:latin typeface="微软雅黑"/>
                <a:cs typeface="微软雅黑"/>
              </a:rPr>
              <a:t>智</a:t>
            </a:r>
            <a:r>
              <a:rPr sz="2000" spc="100" dirty="0">
                <a:latin typeface="微软雅黑"/>
                <a:cs typeface="微软雅黑"/>
              </a:rPr>
              <a:t>联招聘用</a:t>
            </a:r>
            <a:r>
              <a:rPr sz="2000" spc="80" dirty="0">
                <a:latin typeface="微软雅黑"/>
                <a:cs typeface="微软雅黑"/>
              </a:rPr>
              <a:t>户</a:t>
            </a:r>
            <a:r>
              <a:rPr sz="2000" spc="100" dirty="0">
                <a:latin typeface="微软雅黑"/>
                <a:cs typeface="微软雅黑"/>
              </a:rPr>
              <a:t>个人求职</a:t>
            </a:r>
            <a:r>
              <a:rPr sz="2000" spc="80" dirty="0">
                <a:latin typeface="微软雅黑"/>
                <a:cs typeface="微软雅黑"/>
              </a:rPr>
              <a:t>简</a:t>
            </a:r>
            <a:r>
              <a:rPr sz="2000" spc="100" dirty="0">
                <a:latin typeface="微软雅黑"/>
                <a:cs typeface="微软雅黑"/>
              </a:rPr>
              <a:t>历等数</a:t>
            </a:r>
            <a:r>
              <a:rPr sz="2000" dirty="0">
                <a:latin typeface="微软雅黑"/>
                <a:cs typeface="微软雅黑"/>
              </a:rPr>
              <a:t>据 泄露。</a:t>
            </a:r>
          </a:p>
          <a:p>
            <a:pPr marL="299085" indent="-286385">
              <a:lnSpc>
                <a:spcPct val="100000"/>
              </a:lnSpc>
              <a:spcBef>
                <a:spcPts val="1195"/>
              </a:spcBef>
              <a:buFont typeface="Arial"/>
              <a:buChar char="•"/>
              <a:tabLst>
                <a:tab pos="299085" algn="l"/>
                <a:tab pos="299720" algn="l"/>
              </a:tabLst>
            </a:pPr>
            <a:r>
              <a:rPr sz="2000" dirty="0">
                <a:latin typeface="微软雅黑"/>
                <a:cs typeface="微软雅黑"/>
              </a:rPr>
              <a:t>。。。</a:t>
            </a:r>
          </a:p>
        </p:txBody>
      </p:sp>
      <p:sp>
        <p:nvSpPr>
          <p:cNvPr id="5" name="object 5"/>
          <p:cNvSpPr/>
          <p:nvPr/>
        </p:nvSpPr>
        <p:spPr>
          <a:xfrm>
            <a:off x="765048" y="1370075"/>
            <a:ext cx="3523488" cy="2633472"/>
          </a:xfrm>
          <a:prstGeom prst="rect">
            <a:avLst/>
          </a:prstGeom>
          <a:blipFill>
            <a:blip r:embed="rId2" cstate="print"/>
            <a:stretch>
              <a:fillRect/>
            </a:stretch>
          </a:blipFill>
        </p:spPr>
        <p:txBody>
          <a:bodyPr wrap="square" lIns="0" tIns="0" rIns="0" bIns="0" rtlCol="0"/>
          <a:lstStyle/>
          <a:p>
            <a:endParaRPr/>
          </a:p>
        </p:txBody>
      </p:sp>
      <p:sp>
        <p:nvSpPr>
          <p:cNvPr id="6" name="object 7"/>
          <p:cNvSpPr/>
          <p:nvPr/>
        </p:nvSpPr>
        <p:spPr>
          <a:xfrm>
            <a:off x="765048" y="4299203"/>
            <a:ext cx="4861560" cy="1856232"/>
          </a:xfrm>
          <a:prstGeom prst="rect">
            <a:avLst/>
          </a:prstGeom>
          <a:blipFill>
            <a:blip r:embed="rId3" cstate="print"/>
            <a:stretch>
              <a:fillRect/>
            </a:stretch>
          </a:blipFill>
        </p:spPr>
        <p:txBody>
          <a:bodyPr wrap="square" lIns="0" tIns="0" rIns="0" bIns="0" rtlCol="0"/>
          <a:lstStyle/>
          <a:p>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79</a:t>
            </a:fld>
            <a:endParaRPr lang="zh-CN" altLang="en-US"/>
          </a:p>
        </p:txBody>
      </p:sp>
    </p:spTree>
    <p:extLst>
      <p:ext uri="{BB962C8B-B14F-4D97-AF65-F5344CB8AC3E}">
        <p14:creationId xmlns:p14="http://schemas.microsoft.com/office/powerpoint/2010/main" val="264589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6AB40A-A74A-46C7-8AA3-569B6541296D}"/>
              </a:ext>
            </a:extLst>
          </p:cNvPr>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1407D250-B046-432D-931B-819278BD4D71}"/>
              </a:ext>
            </a:extLst>
          </p:cNvPr>
          <p:cNvGrpSpPr/>
          <p:nvPr/>
        </p:nvGrpSpPr>
        <p:grpSpPr>
          <a:xfrm>
            <a:off x="774703" y="2338925"/>
            <a:ext cx="2305382" cy="1565957"/>
            <a:chOff x="758661" y="1328277"/>
            <a:chExt cx="2305382" cy="1565957"/>
          </a:xfrm>
        </p:grpSpPr>
        <p:sp>
          <p:nvSpPr>
            <p:cNvPr id="6" name="文本框 5">
              <a:extLst>
                <a:ext uri="{FF2B5EF4-FFF2-40B4-BE49-F238E27FC236}">
                  <a16:creationId xmlns:a16="http://schemas.microsoft.com/office/drawing/2014/main" id="{6A6CE1AD-E291-4A32-ACA5-C1ED27E1DED8}"/>
                </a:ext>
              </a:extLst>
            </p:cNvPr>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9" name="文本框 8">
              <a:extLst>
                <a:ext uri="{FF2B5EF4-FFF2-40B4-BE49-F238E27FC236}">
                  <a16:creationId xmlns:a16="http://schemas.microsoft.com/office/drawing/2014/main" id="{A166616B-8DC4-4EE7-8226-61677D9E22B2}"/>
                </a:ext>
              </a:extLst>
            </p:cNvPr>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a:extLst>
                <a:ext uri="{FF2B5EF4-FFF2-40B4-BE49-F238E27FC236}">
                  <a16:creationId xmlns:a16="http://schemas.microsoft.com/office/drawing/2014/main" id="{B0CC6B6F-07E0-4755-818A-4112E1844C52}"/>
                </a:ext>
              </a:extLst>
            </p:cNvPr>
            <p:cNvCxnSpPr>
              <a:cxnSpLocks/>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B5E2B5B6-A674-4CF6-99C6-1FF1C1309F75}"/>
              </a:ext>
            </a:extLst>
          </p:cNvPr>
          <p:cNvSpPr/>
          <p:nvPr/>
        </p:nvSpPr>
        <p:spPr>
          <a:xfrm>
            <a:off x="4748470" y="1150219"/>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181059ED-9A6A-4B8B-B2D9-F1E0DD2B5F8C}"/>
              </a:ext>
            </a:extLst>
          </p:cNvPr>
          <p:cNvSpPr/>
          <p:nvPr/>
        </p:nvSpPr>
        <p:spPr>
          <a:xfrm>
            <a:off x="4748470" y="2160954"/>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7A6F7131-4ED3-4B7E-8A62-C849D74C4FF9}"/>
              </a:ext>
            </a:extLst>
          </p:cNvPr>
          <p:cNvSpPr/>
          <p:nvPr/>
        </p:nvSpPr>
        <p:spPr>
          <a:xfrm>
            <a:off x="4758396" y="3201783"/>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8525EF6-319E-4F66-8F37-7FEF4FB19DAB}"/>
              </a:ext>
            </a:extLst>
          </p:cNvPr>
          <p:cNvSpPr/>
          <p:nvPr/>
        </p:nvSpPr>
        <p:spPr>
          <a:xfrm>
            <a:off x="4758396" y="4242612"/>
            <a:ext cx="463473" cy="43252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2F0ADDB-0C80-4E4C-8A5F-41531C83A1F2}"/>
              </a:ext>
            </a:extLst>
          </p:cNvPr>
          <p:cNvSpPr txBox="1"/>
          <p:nvPr/>
        </p:nvSpPr>
        <p:spPr>
          <a:xfrm>
            <a:off x="5327201" y="3176190"/>
            <a:ext cx="4477199" cy="461665"/>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安全主要技术</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8" name="文本框 17">
            <a:extLst>
              <a:ext uri="{FF2B5EF4-FFF2-40B4-BE49-F238E27FC236}">
                <a16:creationId xmlns:a16="http://schemas.microsoft.com/office/drawing/2014/main" id="{D840C877-F8A5-4187-938B-CE857F1DE389}"/>
              </a:ext>
            </a:extLst>
          </p:cNvPr>
          <p:cNvSpPr txBox="1"/>
          <p:nvPr/>
        </p:nvSpPr>
        <p:spPr>
          <a:xfrm>
            <a:off x="5327201" y="1150219"/>
            <a:ext cx="4698958" cy="830997"/>
          </a:xfrm>
          <a:prstGeom prst="rect">
            <a:avLst/>
          </a:prstGeom>
          <a:noFill/>
        </p:spPr>
        <p:txBody>
          <a:bodyPr wrap="square" rtlCol="0">
            <a:spAutoFit/>
          </a:bodyPr>
          <a:lstStyle/>
          <a:p>
            <a:pPr defTabSz="914400">
              <a:defRPr/>
            </a:pPr>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何谓</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8C0A1E3-FF53-4D0C-8217-F762651D9F2F}"/>
              </a:ext>
            </a:extLst>
          </p:cNvPr>
          <p:cNvSpPr txBox="1"/>
          <p:nvPr/>
        </p:nvSpPr>
        <p:spPr>
          <a:xfrm>
            <a:off x="5327200" y="5305826"/>
            <a:ext cx="469895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当前网络安全状况与趋势</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19" name="文本框 18">
            <a:extLst>
              <a:ext uri="{FF2B5EF4-FFF2-40B4-BE49-F238E27FC236}">
                <a16:creationId xmlns:a16="http://schemas.microsoft.com/office/drawing/2014/main" id="{B9E076CC-008F-4ABD-9B6E-72D584BE4970}"/>
              </a:ext>
            </a:extLst>
          </p:cNvPr>
          <p:cNvSpPr txBox="1"/>
          <p:nvPr/>
        </p:nvSpPr>
        <p:spPr>
          <a:xfrm>
            <a:off x="5327201" y="2146382"/>
            <a:ext cx="5025839" cy="461665"/>
          </a:xfrm>
          <a:prstGeom prst="rect">
            <a:avLst/>
          </a:prstGeom>
          <a:noFill/>
        </p:spPr>
        <p:txBody>
          <a:bodyPr wrap="square" rtlCol="0">
            <a:spAutoFit/>
          </a:bodyPr>
          <a:lstStyle/>
          <a:p>
            <a:r>
              <a:rPr lang="zh-CN" altLang="en-US" sz="2400" b="1" spc="500" dirty="0" smtClean="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a:t>
            </a:r>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面临的安全威胁 </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32" name="椭圆 31">
            <a:extLst>
              <a:ext uri="{FF2B5EF4-FFF2-40B4-BE49-F238E27FC236}">
                <a16:creationId xmlns:a16="http://schemas.microsoft.com/office/drawing/2014/main" id="{D8525EF6-319E-4F66-8F37-7FEF4FB19DAB}"/>
              </a:ext>
            </a:extLst>
          </p:cNvPr>
          <p:cNvSpPr/>
          <p:nvPr/>
        </p:nvSpPr>
        <p:spPr>
          <a:xfrm>
            <a:off x="4758396" y="5283441"/>
            <a:ext cx="463473" cy="437783"/>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B9E076CC-008F-4ABD-9B6E-72D584BE4970}"/>
              </a:ext>
            </a:extLst>
          </p:cNvPr>
          <p:cNvSpPr txBox="1"/>
          <p:nvPr/>
        </p:nvSpPr>
        <p:spPr>
          <a:xfrm>
            <a:off x="5327201" y="4213470"/>
            <a:ext cx="5025839" cy="461665"/>
          </a:xfrm>
          <a:prstGeom prst="rect">
            <a:avLst/>
          </a:prstGeom>
          <a:noFill/>
        </p:spPr>
        <p:txBody>
          <a:bodyPr wrap="square" rtlCol="0">
            <a:spAutoFit/>
          </a:bodyPr>
          <a:lstStyle/>
          <a:p>
            <a:r>
              <a:rPr lang="zh-CN" altLang="en-US"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rPr>
              <a:t>网络安全的起源与发展</a:t>
            </a:r>
            <a:endParaRPr lang="en-US" altLang="zh-CN" sz="2400" b="1" spc="5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endParaRPr>
          </a:p>
        </p:txBody>
      </p:sp>
      <p:sp>
        <p:nvSpPr>
          <p:cNvPr id="2" name="矩形 1"/>
          <p:cNvSpPr/>
          <p:nvPr/>
        </p:nvSpPr>
        <p:spPr>
          <a:xfrm>
            <a:off x="4168587" y="1855694"/>
            <a:ext cx="6601809" cy="41416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216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6465823" y="2029666"/>
            <a:ext cx="4458335" cy="2769235"/>
          </a:xfrm>
          <a:prstGeom prst="rect">
            <a:avLst/>
          </a:prstGeom>
        </p:spPr>
        <p:txBody>
          <a:bodyPr vert="horz" wrap="square" lIns="0" tIns="12065" rIns="0" bIns="0" rtlCol="0">
            <a:spAutoFit/>
          </a:bodyPr>
          <a:lstStyle/>
          <a:p>
            <a:pPr marL="299085" marR="26034" indent="-286385" algn="just">
              <a:lnSpc>
                <a:spcPct val="150000"/>
              </a:lnSpc>
              <a:spcBef>
                <a:spcPts val="95"/>
              </a:spcBef>
              <a:buFont typeface="Arial"/>
              <a:buChar char="•"/>
              <a:tabLst>
                <a:tab pos="299720" algn="l"/>
              </a:tabLst>
            </a:pPr>
            <a:r>
              <a:rPr sz="2000" dirty="0">
                <a:latin typeface="微软雅黑"/>
                <a:cs typeface="微软雅黑"/>
              </a:rPr>
              <a:t>2018</a:t>
            </a:r>
            <a:r>
              <a:rPr sz="2000" spc="0" dirty="0">
                <a:latin typeface="微软雅黑"/>
                <a:cs typeface="微软雅黑"/>
              </a:rPr>
              <a:t>年5月</a:t>
            </a:r>
            <a:r>
              <a:rPr sz="2000" dirty="0">
                <a:latin typeface="微软雅黑"/>
                <a:cs typeface="微软雅黑"/>
              </a:rPr>
              <a:t>25</a:t>
            </a:r>
            <a:r>
              <a:rPr sz="2000" spc="0" dirty="0">
                <a:latin typeface="微软雅黑"/>
                <a:cs typeface="微软雅黑"/>
              </a:rPr>
              <a:t>日，欧盟颁布执行史上 </a:t>
            </a:r>
            <a:r>
              <a:rPr sz="2000" spc="15" dirty="0">
                <a:latin typeface="微软雅黑"/>
                <a:cs typeface="微软雅黑"/>
              </a:rPr>
              <a:t>最严的个人</a:t>
            </a:r>
            <a:r>
              <a:rPr sz="2000" spc="25" dirty="0">
                <a:latin typeface="微软雅黑"/>
                <a:cs typeface="微软雅黑"/>
              </a:rPr>
              <a:t>数</a:t>
            </a:r>
            <a:r>
              <a:rPr sz="2000" spc="15" dirty="0">
                <a:latin typeface="微软雅黑"/>
                <a:cs typeface="微软雅黑"/>
              </a:rPr>
              <a:t>据保护条</a:t>
            </a:r>
            <a:r>
              <a:rPr sz="2000" spc="35" dirty="0">
                <a:latin typeface="微软雅黑"/>
                <a:cs typeface="微软雅黑"/>
              </a:rPr>
              <a:t>例</a:t>
            </a:r>
            <a:r>
              <a:rPr sz="2000" spc="25" dirty="0">
                <a:latin typeface="微软雅黑"/>
                <a:cs typeface="微软雅黑"/>
              </a:rPr>
              <a:t>《</a:t>
            </a:r>
            <a:r>
              <a:rPr sz="2000" spc="15" dirty="0">
                <a:latin typeface="微软雅黑"/>
                <a:cs typeface="微软雅黑"/>
              </a:rPr>
              <a:t>通用数据 </a:t>
            </a:r>
            <a:r>
              <a:rPr sz="2000" dirty="0">
                <a:latin typeface="微软雅黑"/>
                <a:cs typeface="微软雅黑"/>
              </a:rPr>
              <a:t>保护条例》</a:t>
            </a:r>
            <a:r>
              <a:rPr sz="2000" spc="-5" dirty="0">
                <a:latin typeface="微软雅黑"/>
                <a:cs typeface="微软雅黑"/>
              </a:rPr>
              <a:t>（GDPR）</a:t>
            </a:r>
            <a:r>
              <a:rPr sz="2000" dirty="0">
                <a:latin typeface="微软雅黑"/>
                <a:cs typeface="微软雅黑"/>
              </a:rPr>
              <a:t>。</a:t>
            </a:r>
            <a:endParaRPr sz="2000">
              <a:latin typeface="微软雅黑"/>
              <a:cs typeface="微软雅黑"/>
            </a:endParaRPr>
          </a:p>
          <a:p>
            <a:pPr marL="299085" indent="-286385">
              <a:lnSpc>
                <a:spcPct val="100000"/>
              </a:lnSpc>
              <a:spcBef>
                <a:spcPts val="1200"/>
              </a:spcBef>
              <a:buFont typeface="Arial"/>
              <a:buChar char="•"/>
              <a:tabLst>
                <a:tab pos="299085" algn="l"/>
                <a:tab pos="299720" algn="l"/>
              </a:tabLst>
            </a:pPr>
            <a:r>
              <a:rPr sz="2000" spc="-5" dirty="0">
                <a:latin typeface="微软雅黑"/>
                <a:cs typeface="微软雅黑"/>
              </a:rPr>
              <a:t>GDPR</a:t>
            </a:r>
            <a:r>
              <a:rPr sz="2000" spc="-395" dirty="0">
                <a:latin typeface="微软雅黑"/>
                <a:cs typeface="微软雅黑"/>
              </a:rPr>
              <a:t> </a:t>
            </a:r>
            <a:r>
              <a:rPr sz="2000" spc="180" dirty="0">
                <a:latin typeface="微软雅黑"/>
                <a:cs typeface="微软雅黑"/>
              </a:rPr>
              <a:t>实施三天后</a:t>
            </a:r>
            <a:r>
              <a:rPr sz="2000" dirty="0">
                <a:latin typeface="微软雅黑"/>
                <a:cs typeface="微软雅黑"/>
              </a:rPr>
              <a:t>，</a:t>
            </a:r>
            <a:r>
              <a:rPr sz="2000" spc="-395" dirty="0">
                <a:latin typeface="微软雅黑"/>
                <a:cs typeface="微软雅黑"/>
              </a:rPr>
              <a:t> </a:t>
            </a:r>
            <a:r>
              <a:rPr sz="2000" spc="-15" dirty="0">
                <a:latin typeface="微软雅黑"/>
                <a:cs typeface="微软雅黑"/>
              </a:rPr>
              <a:t>Facebook</a:t>
            </a:r>
            <a:r>
              <a:rPr sz="2000" spc="-395" dirty="0">
                <a:latin typeface="微软雅黑"/>
                <a:cs typeface="微软雅黑"/>
              </a:rPr>
              <a:t> </a:t>
            </a:r>
            <a:r>
              <a:rPr sz="2000" spc="180" dirty="0">
                <a:latin typeface="微软雅黑"/>
                <a:cs typeface="微软雅黑"/>
              </a:rPr>
              <a:t>和谷</a:t>
            </a:r>
            <a:endParaRPr sz="2000">
              <a:latin typeface="微软雅黑"/>
              <a:cs typeface="微软雅黑"/>
            </a:endParaRPr>
          </a:p>
          <a:p>
            <a:pPr marL="299085">
              <a:lnSpc>
                <a:spcPct val="100000"/>
              </a:lnSpc>
              <a:spcBef>
                <a:spcPts val="1200"/>
              </a:spcBef>
            </a:pPr>
            <a:r>
              <a:rPr sz="2000" spc="60" dirty="0">
                <a:latin typeface="微软雅黑"/>
                <a:cs typeface="微软雅黑"/>
              </a:rPr>
              <a:t>歌等</a:t>
            </a:r>
            <a:r>
              <a:rPr sz="2000" spc="50" dirty="0">
                <a:latin typeface="微软雅黑"/>
                <a:cs typeface="微软雅黑"/>
              </a:rPr>
              <a:t>美</a:t>
            </a:r>
            <a:r>
              <a:rPr sz="2000" spc="60" dirty="0">
                <a:latin typeface="微软雅黑"/>
                <a:cs typeface="微软雅黑"/>
              </a:rPr>
              <a:t>国</a:t>
            </a:r>
            <a:r>
              <a:rPr sz="2000" spc="50" dirty="0">
                <a:latin typeface="微软雅黑"/>
                <a:cs typeface="微软雅黑"/>
              </a:rPr>
              <a:t>企</a:t>
            </a:r>
            <a:r>
              <a:rPr sz="2000" spc="60" dirty="0">
                <a:latin typeface="微软雅黑"/>
                <a:cs typeface="微软雅黑"/>
              </a:rPr>
              <a:t>业</a:t>
            </a:r>
            <a:r>
              <a:rPr sz="2000" spc="50" dirty="0">
                <a:latin typeface="微软雅黑"/>
                <a:cs typeface="微软雅黑"/>
              </a:rPr>
              <a:t>成</a:t>
            </a:r>
            <a:r>
              <a:rPr sz="2000" spc="75" dirty="0">
                <a:latin typeface="微软雅黑"/>
                <a:cs typeface="微软雅黑"/>
              </a:rPr>
              <a:t>为</a:t>
            </a:r>
            <a:r>
              <a:rPr sz="2000" spc="5" dirty="0">
                <a:latin typeface="微软雅黑"/>
                <a:cs typeface="微软雅黑"/>
              </a:rPr>
              <a:t>GDPR</a:t>
            </a:r>
            <a:r>
              <a:rPr sz="2000" spc="60" dirty="0">
                <a:latin typeface="微软雅黑"/>
                <a:cs typeface="微软雅黑"/>
              </a:rPr>
              <a:t>法</a:t>
            </a:r>
            <a:r>
              <a:rPr sz="2000" spc="50" dirty="0">
                <a:latin typeface="微软雅黑"/>
                <a:cs typeface="微软雅黑"/>
              </a:rPr>
              <a:t>案</a:t>
            </a:r>
            <a:r>
              <a:rPr sz="2000" spc="60" dirty="0">
                <a:latin typeface="微软雅黑"/>
                <a:cs typeface="微软雅黑"/>
              </a:rPr>
              <a:t>下第</a:t>
            </a:r>
            <a:r>
              <a:rPr sz="2000" spc="0" dirty="0">
                <a:latin typeface="微软雅黑"/>
                <a:cs typeface="微软雅黑"/>
              </a:rPr>
              <a:t>一</a:t>
            </a:r>
            <a:endParaRPr sz="2000">
              <a:latin typeface="微软雅黑"/>
              <a:cs typeface="微软雅黑"/>
            </a:endParaRPr>
          </a:p>
          <a:p>
            <a:pPr marL="299085">
              <a:lnSpc>
                <a:spcPct val="100000"/>
              </a:lnSpc>
              <a:spcBef>
                <a:spcPts val="1200"/>
              </a:spcBef>
            </a:pPr>
            <a:r>
              <a:rPr sz="2000" dirty="0">
                <a:latin typeface="微软雅黑"/>
                <a:cs typeface="微软雅黑"/>
              </a:rPr>
              <a:t>批被告。</a:t>
            </a:r>
            <a:endParaRPr sz="2000">
              <a:latin typeface="微软雅黑"/>
              <a:cs typeface="微软雅黑"/>
            </a:endParaRPr>
          </a:p>
        </p:txBody>
      </p:sp>
      <p:sp>
        <p:nvSpPr>
          <p:cNvPr id="5" name="object 4"/>
          <p:cNvSpPr/>
          <p:nvPr/>
        </p:nvSpPr>
        <p:spPr>
          <a:xfrm>
            <a:off x="1306067" y="1679448"/>
            <a:ext cx="4389120" cy="4116324"/>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80</a:t>
            </a:fld>
            <a:endParaRPr lang="zh-CN" altLang="en-US"/>
          </a:p>
        </p:txBody>
      </p:sp>
    </p:spTree>
    <p:extLst>
      <p:ext uri="{BB962C8B-B14F-4D97-AF65-F5344CB8AC3E}">
        <p14:creationId xmlns:p14="http://schemas.microsoft.com/office/powerpoint/2010/main" val="4110527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605129" y="1113535"/>
            <a:ext cx="11175365" cy="2531745"/>
          </a:xfrm>
          <a:prstGeom prst="rect">
            <a:avLst/>
          </a:prstGeom>
        </p:spPr>
        <p:txBody>
          <a:bodyPr vert="horz" wrap="square" lIns="0" tIns="12700" rIns="0" bIns="0" rtlCol="0">
            <a:spAutoFit/>
          </a:bodyPr>
          <a:lstStyle/>
          <a:p>
            <a:pPr marL="2657475">
              <a:lnSpc>
                <a:spcPct val="100000"/>
              </a:lnSpc>
              <a:spcBef>
                <a:spcPts val="100"/>
              </a:spcBef>
            </a:pPr>
            <a:r>
              <a:rPr sz="2400" b="1" i="1" dirty="0">
                <a:solidFill>
                  <a:srgbClr val="DF635A"/>
                </a:solidFill>
                <a:latin typeface="微软雅黑"/>
                <a:cs typeface="微软雅黑"/>
              </a:rPr>
              <a:t>基因、医疗等重要数据非法出境问题严重</a:t>
            </a:r>
            <a:endParaRPr sz="2400" dirty="0">
              <a:latin typeface="微软雅黑"/>
              <a:cs typeface="微软雅黑"/>
            </a:endParaRPr>
          </a:p>
          <a:p>
            <a:pPr marL="12700" marR="5080" indent="381000" algn="just">
              <a:lnSpc>
                <a:spcPct val="150000"/>
              </a:lnSpc>
              <a:spcBef>
                <a:spcPts val="650"/>
              </a:spcBef>
            </a:pPr>
            <a:r>
              <a:rPr sz="1800" dirty="0">
                <a:latin typeface="宋体"/>
                <a:cs typeface="宋体"/>
              </a:rPr>
              <a:t>医疗数据，包括病历信息、医疗保险信息、健康日志、基因遗传、医学实验、科研数据等，不仅关系到个人 的隐私保护，而且关系行业发展，甚至国家安全，对数据的保护、出境等有严格的规定</a:t>
            </a:r>
            <a:r>
              <a:rPr sz="1800" spc="5" dirty="0">
                <a:latin typeface="宋体"/>
                <a:cs typeface="宋体"/>
              </a:rPr>
              <a:t>。</a:t>
            </a:r>
            <a:r>
              <a:rPr sz="1800" spc="-10" dirty="0">
                <a:latin typeface="Arial"/>
                <a:cs typeface="Arial"/>
              </a:rPr>
              <a:t>2017</a:t>
            </a:r>
            <a:r>
              <a:rPr sz="1800" dirty="0">
                <a:latin typeface="宋体"/>
                <a:cs typeface="宋体"/>
              </a:rPr>
              <a:t>年</a:t>
            </a:r>
            <a:r>
              <a:rPr sz="1800" spc="-10" dirty="0">
                <a:latin typeface="Arial"/>
                <a:cs typeface="Arial"/>
              </a:rPr>
              <a:t>5</a:t>
            </a:r>
            <a:r>
              <a:rPr sz="1800" dirty="0">
                <a:latin typeface="宋体"/>
                <a:cs typeface="宋体"/>
              </a:rPr>
              <a:t>月以来，共发 现</a:t>
            </a:r>
            <a:r>
              <a:rPr sz="1800" spc="-10" dirty="0">
                <a:solidFill>
                  <a:srgbClr val="FF0000"/>
                </a:solidFill>
                <a:latin typeface="Arial"/>
                <a:cs typeface="Arial"/>
              </a:rPr>
              <a:t>4391</a:t>
            </a:r>
            <a:r>
              <a:rPr sz="1800" dirty="0">
                <a:latin typeface="宋体"/>
                <a:cs typeface="宋体"/>
              </a:rPr>
              <a:t>家境内单位疑似发生了基因数据出境行为，包括</a:t>
            </a:r>
            <a:r>
              <a:rPr sz="1800" dirty="0">
                <a:solidFill>
                  <a:srgbClr val="FF0000"/>
                </a:solidFill>
                <a:latin typeface="宋体"/>
                <a:cs typeface="宋体"/>
              </a:rPr>
              <a:t>高校和科研院所（占比</a:t>
            </a:r>
            <a:r>
              <a:rPr sz="1800" spc="-5" dirty="0">
                <a:solidFill>
                  <a:srgbClr val="FF0000"/>
                </a:solidFill>
                <a:latin typeface="Arial"/>
                <a:cs typeface="Arial"/>
              </a:rPr>
              <a:t>19%</a:t>
            </a:r>
            <a:r>
              <a:rPr sz="1800" spc="-5" dirty="0">
                <a:solidFill>
                  <a:srgbClr val="FF0000"/>
                </a:solidFill>
                <a:latin typeface="宋体"/>
                <a:cs typeface="宋体"/>
              </a:rPr>
              <a:t>）</a:t>
            </a:r>
            <a:r>
              <a:rPr sz="1800" dirty="0">
                <a:solidFill>
                  <a:srgbClr val="FF0000"/>
                </a:solidFill>
                <a:latin typeface="宋体"/>
                <a:cs typeface="宋体"/>
              </a:rPr>
              <a:t>、医疗机构（占比</a:t>
            </a:r>
            <a:r>
              <a:rPr sz="1800" spc="-5" dirty="0">
                <a:solidFill>
                  <a:srgbClr val="FF0000"/>
                </a:solidFill>
                <a:latin typeface="Arial"/>
                <a:cs typeface="Arial"/>
              </a:rPr>
              <a:t>9%</a:t>
            </a:r>
            <a:r>
              <a:rPr sz="1800" spc="-5" dirty="0">
                <a:solidFill>
                  <a:srgbClr val="FF0000"/>
                </a:solidFill>
                <a:latin typeface="宋体"/>
                <a:cs typeface="宋体"/>
              </a:rPr>
              <a:t>）</a:t>
            </a:r>
            <a:r>
              <a:rPr sz="1800" dirty="0">
                <a:solidFill>
                  <a:srgbClr val="FF0000"/>
                </a:solidFill>
                <a:latin typeface="宋体"/>
                <a:cs typeface="宋体"/>
              </a:rPr>
              <a:t>和 生物技术企业（占比</a:t>
            </a:r>
            <a:r>
              <a:rPr sz="1800" spc="-10" dirty="0">
                <a:solidFill>
                  <a:srgbClr val="FF0000"/>
                </a:solidFill>
                <a:latin typeface="Arial"/>
                <a:cs typeface="Arial"/>
              </a:rPr>
              <a:t>72%</a:t>
            </a:r>
            <a:r>
              <a:rPr sz="1800" dirty="0">
                <a:solidFill>
                  <a:srgbClr val="FF0000"/>
                </a:solidFill>
                <a:latin typeface="宋体"/>
                <a:cs typeface="宋体"/>
              </a:rPr>
              <a:t>）</a:t>
            </a:r>
            <a:r>
              <a:rPr sz="1800" dirty="0">
                <a:latin typeface="宋体"/>
                <a:cs typeface="宋体"/>
              </a:rPr>
              <a:t>等，以及境内</a:t>
            </a:r>
            <a:r>
              <a:rPr sz="1800" spc="-10" dirty="0">
                <a:solidFill>
                  <a:srgbClr val="FF0000"/>
                </a:solidFill>
                <a:latin typeface="Arial"/>
                <a:cs typeface="Arial"/>
              </a:rPr>
              <a:t>312</a:t>
            </a:r>
            <a:r>
              <a:rPr sz="1800" dirty="0">
                <a:solidFill>
                  <a:srgbClr val="FF0000"/>
                </a:solidFill>
                <a:latin typeface="宋体"/>
                <a:cs typeface="宋体"/>
              </a:rPr>
              <a:t>个科研单位</a:t>
            </a:r>
            <a:r>
              <a:rPr sz="1800" spc="-10" dirty="0">
                <a:solidFill>
                  <a:srgbClr val="FF0000"/>
                </a:solidFill>
                <a:latin typeface="宋体"/>
                <a:cs typeface="宋体"/>
              </a:rPr>
              <a:t>、</a:t>
            </a:r>
            <a:r>
              <a:rPr sz="1800" spc="-10" dirty="0">
                <a:solidFill>
                  <a:srgbClr val="FF0000"/>
                </a:solidFill>
                <a:latin typeface="Arial"/>
                <a:cs typeface="Arial"/>
              </a:rPr>
              <a:t>726</a:t>
            </a:r>
            <a:r>
              <a:rPr sz="1800" dirty="0">
                <a:solidFill>
                  <a:srgbClr val="FF0000"/>
                </a:solidFill>
                <a:latin typeface="宋体"/>
                <a:cs typeface="宋体"/>
              </a:rPr>
              <a:t>个公司企业、</a:t>
            </a:r>
            <a:r>
              <a:rPr sz="1800" spc="-10" dirty="0">
                <a:solidFill>
                  <a:srgbClr val="FF0000"/>
                </a:solidFill>
                <a:latin typeface="Arial"/>
                <a:cs typeface="Arial"/>
              </a:rPr>
              <a:t>47</a:t>
            </a:r>
            <a:r>
              <a:rPr sz="1800" dirty="0">
                <a:solidFill>
                  <a:srgbClr val="FF0000"/>
                </a:solidFill>
                <a:latin typeface="宋体"/>
                <a:cs typeface="宋体"/>
              </a:rPr>
              <a:t>个专业医疗机构医疗</a:t>
            </a:r>
            <a:r>
              <a:rPr sz="1800" dirty="0">
                <a:solidFill>
                  <a:srgbClr val="FF0000"/>
                </a:solidFill>
                <a:latin typeface="Arial"/>
                <a:cs typeface="Arial"/>
              </a:rPr>
              <a:t>DICOM</a:t>
            </a:r>
            <a:r>
              <a:rPr sz="1800" dirty="0">
                <a:solidFill>
                  <a:srgbClr val="FF0000"/>
                </a:solidFill>
                <a:latin typeface="宋体"/>
                <a:cs typeface="宋体"/>
              </a:rPr>
              <a:t>影像 </a:t>
            </a:r>
            <a:r>
              <a:rPr sz="1800" dirty="0">
                <a:latin typeface="宋体"/>
                <a:cs typeface="宋体"/>
              </a:rPr>
              <a:t>与境外</a:t>
            </a:r>
            <a:r>
              <a:rPr sz="1800" spc="-10" dirty="0">
                <a:solidFill>
                  <a:srgbClr val="FF0000"/>
                </a:solidFill>
                <a:latin typeface="Arial"/>
                <a:cs typeface="Arial"/>
              </a:rPr>
              <a:t>208</a:t>
            </a:r>
            <a:r>
              <a:rPr sz="1800" dirty="0">
                <a:solidFill>
                  <a:srgbClr val="FF0000"/>
                </a:solidFill>
                <a:latin typeface="宋体"/>
                <a:cs typeface="宋体"/>
              </a:rPr>
              <a:t>个国家</a:t>
            </a:r>
            <a:r>
              <a:rPr sz="1800" dirty="0">
                <a:latin typeface="宋体"/>
                <a:cs typeface="宋体"/>
              </a:rPr>
              <a:t>的数据通联行为。</a:t>
            </a:r>
          </a:p>
        </p:txBody>
      </p:sp>
      <p:sp>
        <p:nvSpPr>
          <p:cNvPr id="5" name="object 15"/>
          <p:cNvSpPr/>
          <p:nvPr/>
        </p:nvSpPr>
        <p:spPr>
          <a:xfrm>
            <a:off x="7973568" y="3712464"/>
            <a:ext cx="3919728" cy="2359152"/>
          </a:xfrm>
          <a:prstGeom prst="rect">
            <a:avLst/>
          </a:prstGeom>
          <a:blipFill>
            <a:blip r:embed="rId2" cstate="print"/>
            <a:stretch>
              <a:fillRect/>
            </a:stretch>
          </a:blipFill>
        </p:spPr>
        <p:txBody>
          <a:bodyPr wrap="square" lIns="0" tIns="0" rIns="0" bIns="0" rtlCol="0"/>
          <a:lstStyle/>
          <a:p>
            <a:endParaRPr/>
          </a:p>
        </p:txBody>
      </p:sp>
      <p:sp>
        <p:nvSpPr>
          <p:cNvPr id="6" name="object 16"/>
          <p:cNvSpPr txBox="1"/>
          <p:nvPr/>
        </p:nvSpPr>
        <p:spPr>
          <a:xfrm>
            <a:off x="8099806" y="6112255"/>
            <a:ext cx="345376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D3D3D"/>
                </a:solidFill>
                <a:latin typeface="微软雅黑"/>
                <a:cs typeface="微软雅黑"/>
              </a:rPr>
              <a:t>我国基因数据流向目标国家</a:t>
            </a:r>
            <a:r>
              <a:rPr sz="1600" spc="-190" dirty="0">
                <a:solidFill>
                  <a:srgbClr val="3D3D3D"/>
                </a:solidFill>
                <a:latin typeface="微软雅黑"/>
                <a:cs typeface="微软雅黑"/>
              </a:rPr>
              <a:t>T</a:t>
            </a:r>
            <a:r>
              <a:rPr sz="1600" spc="-5" dirty="0">
                <a:solidFill>
                  <a:srgbClr val="3D3D3D"/>
                </a:solidFill>
                <a:latin typeface="微软雅黑"/>
                <a:cs typeface="微软雅黑"/>
              </a:rPr>
              <a:t>op10情况</a:t>
            </a:r>
            <a:endParaRPr sz="1600">
              <a:latin typeface="微软雅黑"/>
              <a:cs typeface="微软雅黑"/>
            </a:endParaRPr>
          </a:p>
        </p:txBody>
      </p:sp>
      <p:sp>
        <p:nvSpPr>
          <p:cNvPr id="7" name="object 17"/>
          <p:cNvSpPr/>
          <p:nvPr/>
        </p:nvSpPr>
        <p:spPr>
          <a:xfrm>
            <a:off x="4101084" y="3712464"/>
            <a:ext cx="3764279" cy="2415540"/>
          </a:xfrm>
          <a:prstGeom prst="rect">
            <a:avLst/>
          </a:prstGeom>
          <a:blipFill>
            <a:blip r:embed="rId3" cstate="print"/>
            <a:stretch>
              <a:fillRect/>
            </a:stretch>
          </a:blipFill>
        </p:spPr>
        <p:txBody>
          <a:bodyPr wrap="square" lIns="0" tIns="0" rIns="0" bIns="0" rtlCol="0"/>
          <a:lstStyle/>
          <a:p>
            <a:endParaRPr/>
          </a:p>
        </p:txBody>
      </p:sp>
      <p:sp>
        <p:nvSpPr>
          <p:cNvPr id="8" name="object 18"/>
          <p:cNvSpPr txBox="1"/>
          <p:nvPr/>
        </p:nvSpPr>
        <p:spPr>
          <a:xfrm>
            <a:off x="3950589" y="6112255"/>
            <a:ext cx="386016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D3D3D"/>
                </a:solidFill>
                <a:latin typeface="微软雅黑"/>
                <a:cs typeface="微软雅黑"/>
              </a:rPr>
              <a:t>疑似医疗数据跨镜传输</a:t>
            </a:r>
            <a:r>
              <a:rPr sz="1600" spc="-10" dirty="0">
                <a:solidFill>
                  <a:srgbClr val="3D3D3D"/>
                </a:solidFill>
                <a:latin typeface="微软雅黑"/>
                <a:cs typeface="微软雅黑"/>
              </a:rPr>
              <a:t>IP</a:t>
            </a:r>
            <a:r>
              <a:rPr sz="1600" spc="-5" dirty="0">
                <a:solidFill>
                  <a:srgbClr val="3D3D3D"/>
                </a:solidFill>
                <a:latin typeface="微软雅黑"/>
                <a:cs typeface="微软雅黑"/>
              </a:rPr>
              <a:t>地址</a:t>
            </a:r>
            <a:r>
              <a:rPr sz="1600" dirty="0">
                <a:solidFill>
                  <a:srgbClr val="3D3D3D"/>
                </a:solidFill>
                <a:latin typeface="微软雅黑"/>
                <a:cs typeface="微软雅黑"/>
              </a:rPr>
              <a:t>数</a:t>
            </a:r>
            <a:r>
              <a:rPr sz="1600" spc="-5" dirty="0">
                <a:solidFill>
                  <a:srgbClr val="3D3D3D"/>
                </a:solidFill>
                <a:latin typeface="微软雅黑"/>
                <a:cs typeface="微软雅黑"/>
              </a:rPr>
              <a:t>量分</a:t>
            </a:r>
            <a:r>
              <a:rPr sz="1600" dirty="0">
                <a:solidFill>
                  <a:srgbClr val="3D3D3D"/>
                </a:solidFill>
                <a:latin typeface="微软雅黑"/>
                <a:cs typeface="微软雅黑"/>
              </a:rPr>
              <a:t>布</a:t>
            </a:r>
            <a:r>
              <a:rPr sz="1600" spc="-5" dirty="0">
                <a:solidFill>
                  <a:srgbClr val="3D3D3D"/>
                </a:solidFill>
                <a:latin typeface="微软雅黑"/>
                <a:cs typeface="微软雅黑"/>
              </a:rPr>
              <a:t>情况</a:t>
            </a:r>
            <a:endParaRPr sz="1600">
              <a:latin typeface="微软雅黑"/>
              <a:cs typeface="微软雅黑"/>
            </a:endParaRPr>
          </a:p>
        </p:txBody>
      </p:sp>
      <p:sp>
        <p:nvSpPr>
          <p:cNvPr id="9" name="object 19"/>
          <p:cNvSpPr/>
          <p:nvPr/>
        </p:nvSpPr>
        <p:spPr>
          <a:xfrm>
            <a:off x="495300" y="3770376"/>
            <a:ext cx="3538728" cy="2357628"/>
          </a:xfrm>
          <a:prstGeom prst="rect">
            <a:avLst/>
          </a:prstGeom>
          <a:blipFill>
            <a:blip r:embed="rId4" cstate="print"/>
            <a:stretch>
              <a:fillRect/>
            </a:stretch>
          </a:blipFill>
        </p:spPr>
        <p:txBody>
          <a:bodyPr wrap="square" lIns="0" tIns="0" rIns="0" bIns="0" rtlCol="0"/>
          <a:lstStyle/>
          <a:p>
            <a:endParaRPr/>
          </a:p>
        </p:txBody>
      </p:sp>
      <p:sp>
        <p:nvSpPr>
          <p:cNvPr id="10" name="object 20"/>
          <p:cNvSpPr txBox="1"/>
          <p:nvPr/>
        </p:nvSpPr>
        <p:spPr>
          <a:xfrm>
            <a:off x="1137615" y="6112255"/>
            <a:ext cx="22555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3D3D3D"/>
                </a:solidFill>
                <a:latin typeface="微软雅黑"/>
                <a:cs typeface="微软雅黑"/>
              </a:rPr>
              <a:t>科技部网站发布处罚公告</a:t>
            </a:r>
            <a:endParaRPr sz="1600">
              <a:latin typeface="微软雅黑"/>
              <a:cs typeface="微软雅黑"/>
            </a:endParaRPr>
          </a:p>
        </p:txBody>
      </p:sp>
      <p:grpSp>
        <p:nvGrpSpPr>
          <p:cNvPr id="12" name="组合 11">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20" name="矩形 19">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81</a:t>
            </a:fld>
            <a:endParaRPr lang="zh-CN" altLang="en-US"/>
          </a:p>
        </p:txBody>
      </p:sp>
    </p:spTree>
    <p:extLst>
      <p:ext uri="{BB962C8B-B14F-4D97-AF65-F5344CB8AC3E}">
        <p14:creationId xmlns:p14="http://schemas.microsoft.com/office/powerpoint/2010/main" val="3129041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5317997" y="1447266"/>
            <a:ext cx="6067425" cy="4598670"/>
          </a:xfrm>
          <a:prstGeom prst="rect">
            <a:avLst/>
          </a:prstGeom>
        </p:spPr>
        <p:txBody>
          <a:bodyPr vert="horz" wrap="square" lIns="0" tIns="12700" rIns="0" bIns="0" rtlCol="0">
            <a:spAutoFit/>
          </a:bodyPr>
          <a:lstStyle/>
          <a:p>
            <a:pPr marL="12700" marR="15240">
              <a:lnSpc>
                <a:spcPct val="150000"/>
              </a:lnSpc>
              <a:spcBef>
                <a:spcPts val="100"/>
              </a:spcBef>
            </a:pPr>
            <a:r>
              <a:rPr sz="2000" b="1" i="1" u="heavy" spc="60" dirty="0">
                <a:uFill>
                  <a:solidFill>
                    <a:srgbClr val="000000"/>
                  </a:solidFill>
                </a:uFill>
                <a:latin typeface="微软雅黑"/>
                <a:cs typeface="微软雅黑"/>
              </a:rPr>
              <a:t>境</a:t>
            </a:r>
            <a:r>
              <a:rPr sz="2000" b="1" i="1" u="heavy" spc="50" dirty="0">
                <a:uFill>
                  <a:solidFill>
                    <a:srgbClr val="000000"/>
                  </a:solidFill>
                </a:uFill>
                <a:latin typeface="微软雅黑"/>
                <a:cs typeface="微软雅黑"/>
              </a:rPr>
              <a:t>外机</a:t>
            </a:r>
            <a:r>
              <a:rPr sz="2000" b="1" i="1" u="heavy" spc="60" dirty="0">
                <a:uFill>
                  <a:solidFill>
                    <a:srgbClr val="000000"/>
                  </a:solidFill>
                </a:uFill>
                <a:latin typeface="微软雅黑"/>
                <a:cs typeface="微软雅黑"/>
              </a:rPr>
              <a:t>构</a:t>
            </a:r>
            <a:r>
              <a:rPr sz="2000" b="1" i="1" u="heavy" spc="50" dirty="0">
                <a:uFill>
                  <a:solidFill>
                    <a:srgbClr val="000000"/>
                  </a:solidFill>
                </a:uFill>
                <a:latin typeface="微软雅黑"/>
                <a:cs typeface="微软雅黑"/>
              </a:rPr>
              <a:t>和</a:t>
            </a:r>
            <a:r>
              <a:rPr sz="2000" b="1" i="1" u="heavy" spc="60" dirty="0">
                <a:uFill>
                  <a:solidFill>
                    <a:srgbClr val="000000"/>
                  </a:solidFill>
                </a:uFill>
                <a:latin typeface="微软雅黑"/>
                <a:cs typeface="微软雅黑"/>
              </a:rPr>
              <a:t>组</a:t>
            </a:r>
            <a:r>
              <a:rPr sz="2000" b="1" i="1" u="heavy" spc="50" dirty="0">
                <a:uFill>
                  <a:solidFill>
                    <a:srgbClr val="000000"/>
                  </a:solidFill>
                </a:uFill>
                <a:latin typeface="微软雅黑"/>
                <a:cs typeface="微软雅黑"/>
              </a:rPr>
              <a:t>织通过多</a:t>
            </a:r>
            <a:r>
              <a:rPr sz="2000" b="1" i="1" u="heavy" spc="60" dirty="0">
                <a:uFill>
                  <a:solidFill>
                    <a:srgbClr val="000000"/>
                  </a:solidFill>
                </a:uFill>
                <a:latin typeface="微软雅黑"/>
                <a:cs typeface="微软雅黑"/>
              </a:rPr>
              <a:t>种</a:t>
            </a:r>
            <a:r>
              <a:rPr sz="2000" b="1" i="1" u="heavy" spc="50" dirty="0">
                <a:uFill>
                  <a:solidFill>
                    <a:srgbClr val="000000"/>
                  </a:solidFill>
                </a:uFill>
                <a:latin typeface="微软雅黑"/>
                <a:cs typeface="微软雅黑"/>
              </a:rPr>
              <a:t>渠道获取</a:t>
            </a:r>
            <a:r>
              <a:rPr sz="2000" b="1" i="1" u="heavy" spc="60" dirty="0">
                <a:uFill>
                  <a:solidFill>
                    <a:srgbClr val="000000"/>
                  </a:solidFill>
                </a:uFill>
                <a:latin typeface="微软雅黑"/>
                <a:cs typeface="微软雅黑"/>
              </a:rPr>
              <a:t>我</a:t>
            </a:r>
            <a:r>
              <a:rPr sz="2000" b="1" i="1" u="heavy" spc="50" dirty="0">
                <a:uFill>
                  <a:solidFill>
                    <a:srgbClr val="000000"/>
                  </a:solidFill>
                </a:uFill>
                <a:latin typeface="微软雅黑"/>
                <a:cs typeface="微软雅黑"/>
              </a:rPr>
              <a:t>国敏感数</a:t>
            </a:r>
            <a:r>
              <a:rPr sz="2000" b="1" i="1" u="heavy" spc="105" dirty="0">
                <a:uFill>
                  <a:solidFill>
                    <a:srgbClr val="000000"/>
                  </a:solidFill>
                </a:uFill>
                <a:latin typeface="微软雅黑"/>
                <a:cs typeface="微软雅黑"/>
              </a:rPr>
              <a:t>据</a:t>
            </a:r>
            <a:r>
              <a:rPr sz="2000" b="1" i="1" u="heavy" spc="50" dirty="0">
                <a:uFill>
                  <a:solidFill>
                    <a:srgbClr val="000000"/>
                  </a:solidFill>
                </a:uFill>
                <a:latin typeface="微软雅黑"/>
                <a:cs typeface="微软雅黑"/>
              </a:rPr>
              <a:t>，</a:t>
            </a:r>
            <a:r>
              <a:rPr sz="2000" b="1" i="1" u="heavy" dirty="0">
                <a:uFill>
                  <a:solidFill>
                    <a:srgbClr val="000000"/>
                  </a:solidFill>
                </a:uFill>
                <a:latin typeface="微软雅黑"/>
                <a:cs typeface="微软雅黑"/>
              </a:rPr>
              <a:t>对 我国国家安全产生严重</a:t>
            </a:r>
            <a:r>
              <a:rPr sz="2000" b="1" i="1" u="heavy" spc="-15" dirty="0">
                <a:uFill>
                  <a:solidFill>
                    <a:srgbClr val="000000"/>
                  </a:solidFill>
                </a:uFill>
                <a:latin typeface="微软雅黑"/>
                <a:cs typeface="微软雅黑"/>
              </a:rPr>
              <a:t>威</a:t>
            </a:r>
            <a:r>
              <a:rPr sz="2000" b="1" i="1" u="heavy" dirty="0">
                <a:uFill>
                  <a:solidFill>
                    <a:srgbClr val="000000"/>
                  </a:solidFill>
                </a:uFill>
                <a:latin typeface="微软雅黑"/>
                <a:cs typeface="微软雅黑"/>
              </a:rPr>
              <a:t>胁</a:t>
            </a:r>
            <a:r>
              <a:rPr sz="2000" b="1" i="1" spc="-1989" dirty="0">
                <a:latin typeface="微软雅黑"/>
                <a:cs typeface="微软雅黑"/>
              </a:rPr>
              <a:t>：</a:t>
            </a:r>
            <a:endParaRPr sz="2000">
              <a:latin typeface="微软雅黑"/>
              <a:cs typeface="微软雅黑"/>
            </a:endParaRPr>
          </a:p>
          <a:p>
            <a:pPr marL="299085" marR="15875" indent="-286385">
              <a:lnSpc>
                <a:spcPts val="3600"/>
              </a:lnSpc>
              <a:spcBef>
                <a:spcPts val="320"/>
              </a:spcBef>
              <a:buFont typeface="Arial"/>
              <a:buChar char="•"/>
              <a:tabLst>
                <a:tab pos="299085" algn="l"/>
                <a:tab pos="299720" algn="l"/>
              </a:tabLst>
            </a:pPr>
            <a:r>
              <a:rPr sz="2000" b="1" i="1" u="heavy" spc="50" dirty="0">
                <a:uFill>
                  <a:solidFill>
                    <a:srgbClr val="000000"/>
                  </a:solidFill>
                </a:uFill>
                <a:latin typeface="微软雅黑"/>
                <a:cs typeface="微软雅黑"/>
              </a:rPr>
              <a:t>一是</a:t>
            </a:r>
            <a:r>
              <a:rPr sz="2000" spc="35" dirty="0">
                <a:latin typeface="微软雅黑"/>
                <a:cs typeface="微软雅黑"/>
              </a:rPr>
              <a:t>微</a:t>
            </a:r>
            <a:r>
              <a:rPr sz="2000" spc="50" dirty="0">
                <a:latin typeface="微软雅黑"/>
                <a:cs typeface="微软雅黑"/>
              </a:rPr>
              <a:t>软</a:t>
            </a:r>
            <a:r>
              <a:rPr sz="2000" spc="35" dirty="0">
                <a:latin typeface="微软雅黑"/>
                <a:cs typeface="微软雅黑"/>
              </a:rPr>
              <a:t>、</a:t>
            </a:r>
            <a:r>
              <a:rPr sz="2000" spc="50" dirty="0">
                <a:latin typeface="微软雅黑"/>
                <a:cs typeface="微软雅黑"/>
              </a:rPr>
              <a:t>苹果</a:t>
            </a:r>
            <a:r>
              <a:rPr sz="2000" spc="35" dirty="0">
                <a:latin typeface="微软雅黑"/>
                <a:cs typeface="微软雅黑"/>
              </a:rPr>
              <a:t>、</a:t>
            </a:r>
            <a:r>
              <a:rPr sz="2000" spc="50" dirty="0">
                <a:latin typeface="微软雅黑"/>
                <a:cs typeface="微软雅黑"/>
              </a:rPr>
              <a:t>亚</a:t>
            </a:r>
            <a:r>
              <a:rPr sz="2000" spc="35" dirty="0">
                <a:latin typeface="微软雅黑"/>
                <a:cs typeface="微软雅黑"/>
              </a:rPr>
              <a:t>马</a:t>
            </a:r>
            <a:r>
              <a:rPr sz="2000" spc="50" dirty="0">
                <a:latin typeface="微软雅黑"/>
                <a:cs typeface="微软雅黑"/>
              </a:rPr>
              <a:t>逊等</a:t>
            </a:r>
            <a:r>
              <a:rPr sz="2000" spc="35" dirty="0">
                <a:latin typeface="微软雅黑"/>
                <a:cs typeface="微软雅黑"/>
              </a:rPr>
              <a:t>国</a:t>
            </a:r>
            <a:r>
              <a:rPr sz="2000" spc="50" dirty="0">
                <a:latin typeface="微软雅黑"/>
                <a:cs typeface="微软雅黑"/>
              </a:rPr>
              <a:t>外</a:t>
            </a:r>
            <a:r>
              <a:rPr sz="2000" spc="35" dirty="0">
                <a:latin typeface="微软雅黑"/>
                <a:cs typeface="微软雅黑"/>
              </a:rPr>
              <a:t>科</a:t>
            </a:r>
            <a:r>
              <a:rPr sz="2000" spc="50" dirty="0">
                <a:latin typeface="微软雅黑"/>
                <a:cs typeface="微软雅黑"/>
              </a:rPr>
              <a:t>技巨</a:t>
            </a:r>
            <a:r>
              <a:rPr sz="2000" spc="35" dirty="0">
                <a:latin typeface="微软雅黑"/>
                <a:cs typeface="微软雅黑"/>
              </a:rPr>
              <a:t>头</a:t>
            </a:r>
            <a:r>
              <a:rPr sz="2000" spc="50" dirty="0">
                <a:latin typeface="微软雅黑"/>
                <a:cs typeface="微软雅黑"/>
              </a:rPr>
              <a:t>与</a:t>
            </a:r>
            <a:r>
              <a:rPr sz="2000" spc="35" dirty="0">
                <a:latin typeface="微软雅黑"/>
                <a:cs typeface="微软雅黑"/>
              </a:rPr>
              <a:t>国</a:t>
            </a:r>
            <a:r>
              <a:rPr sz="2000" spc="50" dirty="0">
                <a:latin typeface="微软雅黑"/>
                <a:cs typeface="微软雅黑"/>
              </a:rPr>
              <a:t>内</a:t>
            </a:r>
            <a:r>
              <a:rPr sz="2000" dirty="0">
                <a:latin typeface="微软雅黑"/>
                <a:cs typeface="微软雅黑"/>
              </a:rPr>
              <a:t>互 联网企业开展合作等形</a:t>
            </a:r>
            <a:r>
              <a:rPr sz="2000" spc="-10" dirty="0">
                <a:latin typeface="微软雅黑"/>
                <a:cs typeface="微软雅黑"/>
              </a:rPr>
              <a:t>式</a:t>
            </a:r>
            <a:r>
              <a:rPr sz="2000" dirty="0">
                <a:latin typeface="微软雅黑"/>
                <a:cs typeface="微软雅黑"/>
              </a:rPr>
              <a:t>，大</a:t>
            </a:r>
            <a:r>
              <a:rPr sz="2000" spc="-15" dirty="0">
                <a:latin typeface="微软雅黑"/>
                <a:cs typeface="微软雅黑"/>
              </a:rPr>
              <a:t>量</a:t>
            </a:r>
            <a:r>
              <a:rPr sz="2000" dirty="0">
                <a:latin typeface="微软雅黑"/>
                <a:cs typeface="微软雅黑"/>
              </a:rPr>
              <a:t>获取</a:t>
            </a:r>
            <a:r>
              <a:rPr sz="2000" spc="-15" dirty="0">
                <a:latin typeface="微软雅黑"/>
                <a:cs typeface="微软雅黑"/>
              </a:rPr>
              <a:t>数</a:t>
            </a:r>
            <a:r>
              <a:rPr sz="2000" dirty="0">
                <a:latin typeface="微软雅黑"/>
                <a:cs typeface="微软雅黑"/>
              </a:rPr>
              <a:t>据资</a:t>
            </a:r>
            <a:r>
              <a:rPr sz="2000" spc="-10" dirty="0">
                <a:latin typeface="微软雅黑"/>
                <a:cs typeface="微软雅黑"/>
              </a:rPr>
              <a:t>源</a:t>
            </a:r>
            <a:r>
              <a:rPr sz="2000" dirty="0">
                <a:latin typeface="微软雅黑"/>
                <a:cs typeface="微软雅黑"/>
              </a:rPr>
              <a:t>。</a:t>
            </a:r>
            <a:endParaRPr sz="2000">
              <a:latin typeface="微软雅黑"/>
              <a:cs typeface="微软雅黑"/>
            </a:endParaRPr>
          </a:p>
          <a:p>
            <a:pPr marL="299085" marR="12700" indent="-286385">
              <a:lnSpc>
                <a:spcPts val="3600"/>
              </a:lnSpc>
              <a:buFont typeface="Arial"/>
              <a:buChar char="•"/>
              <a:tabLst>
                <a:tab pos="299085" algn="l"/>
                <a:tab pos="299720" algn="l"/>
              </a:tabLst>
            </a:pPr>
            <a:r>
              <a:rPr sz="2000" b="1" i="1" u="heavy" spc="50" dirty="0">
                <a:uFill>
                  <a:solidFill>
                    <a:srgbClr val="000000"/>
                  </a:solidFill>
                </a:uFill>
                <a:latin typeface="微软雅黑"/>
                <a:cs typeface="微软雅黑"/>
              </a:rPr>
              <a:t>二是</a:t>
            </a:r>
            <a:r>
              <a:rPr sz="2000" spc="35" dirty="0">
                <a:latin typeface="微软雅黑"/>
                <a:cs typeface="微软雅黑"/>
              </a:rPr>
              <a:t>外</a:t>
            </a:r>
            <a:r>
              <a:rPr sz="2000" spc="50" dirty="0">
                <a:latin typeface="微软雅黑"/>
                <a:cs typeface="微软雅黑"/>
              </a:rPr>
              <a:t>国</a:t>
            </a:r>
            <a:r>
              <a:rPr sz="2000" spc="35" dirty="0">
                <a:latin typeface="微软雅黑"/>
                <a:cs typeface="微软雅黑"/>
              </a:rPr>
              <a:t>企</a:t>
            </a:r>
            <a:r>
              <a:rPr sz="2000" spc="50" dirty="0">
                <a:latin typeface="微软雅黑"/>
                <a:cs typeface="微软雅黑"/>
              </a:rPr>
              <a:t>业常</a:t>
            </a:r>
            <a:r>
              <a:rPr sz="2000" spc="35" dirty="0">
                <a:latin typeface="微软雅黑"/>
                <a:cs typeface="微软雅黑"/>
              </a:rPr>
              <a:t>以</a:t>
            </a:r>
            <a:r>
              <a:rPr sz="2000" spc="50" dirty="0">
                <a:latin typeface="微软雅黑"/>
                <a:cs typeface="微软雅黑"/>
              </a:rPr>
              <a:t>技</a:t>
            </a:r>
            <a:r>
              <a:rPr sz="2000" spc="35" dirty="0">
                <a:latin typeface="微软雅黑"/>
                <a:cs typeface="微软雅黑"/>
              </a:rPr>
              <a:t>术</a:t>
            </a:r>
            <a:r>
              <a:rPr sz="2000" spc="50" dirty="0">
                <a:latin typeface="微软雅黑"/>
                <a:cs typeface="微软雅黑"/>
              </a:rPr>
              <a:t>维</a:t>
            </a:r>
            <a:r>
              <a:rPr sz="2000" spc="75" dirty="0">
                <a:latin typeface="微软雅黑"/>
                <a:cs typeface="微软雅黑"/>
              </a:rPr>
              <a:t>护</a:t>
            </a:r>
            <a:r>
              <a:rPr sz="2000" spc="35" dirty="0">
                <a:latin typeface="微软雅黑"/>
                <a:cs typeface="微软雅黑"/>
              </a:rPr>
              <a:t>、</a:t>
            </a:r>
            <a:r>
              <a:rPr sz="2000" spc="50" dirty="0">
                <a:latin typeface="微软雅黑"/>
                <a:cs typeface="微软雅黑"/>
              </a:rPr>
              <a:t>检</a:t>
            </a:r>
            <a:r>
              <a:rPr sz="2000" spc="35" dirty="0">
                <a:latin typeface="微软雅黑"/>
                <a:cs typeface="微软雅黑"/>
              </a:rPr>
              <a:t>测</a:t>
            </a:r>
            <a:r>
              <a:rPr sz="2000" spc="50" dirty="0">
                <a:latin typeface="微软雅黑"/>
                <a:cs typeface="微软雅黑"/>
              </a:rPr>
              <a:t>等为由，</a:t>
            </a:r>
            <a:r>
              <a:rPr sz="2000" spc="35" dirty="0">
                <a:latin typeface="微软雅黑"/>
                <a:cs typeface="微软雅黑"/>
              </a:rPr>
              <a:t>将</a:t>
            </a:r>
            <a:r>
              <a:rPr sz="2000" spc="50" dirty="0">
                <a:latin typeface="微软雅黑"/>
                <a:cs typeface="微软雅黑"/>
              </a:rPr>
              <a:t>境</a:t>
            </a:r>
            <a:r>
              <a:rPr sz="2000" dirty="0">
                <a:latin typeface="微软雅黑"/>
                <a:cs typeface="微软雅黑"/>
              </a:rPr>
              <a:t>内 运营中收集的重要数据</a:t>
            </a:r>
            <a:r>
              <a:rPr sz="2000" spc="-15" dirty="0">
                <a:latin typeface="微软雅黑"/>
                <a:cs typeface="微软雅黑"/>
              </a:rPr>
              <a:t>传</a:t>
            </a:r>
            <a:r>
              <a:rPr sz="2000" dirty="0">
                <a:latin typeface="微软雅黑"/>
                <a:cs typeface="微软雅黑"/>
              </a:rPr>
              <a:t>输到</a:t>
            </a:r>
            <a:r>
              <a:rPr sz="2000" spc="-15" dirty="0">
                <a:latin typeface="微软雅黑"/>
                <a:cs typeface="微软雅黑"/>
              </a:rPr>
              <a:t>境</a:t>
            </a:r>
            <a:r>
              <a:rPr sz="2000" dirty="0">
                <a:latin typeface="微软雅黑"/>
                <a:cs typeface="微软雅黑"/>
              </a:rPr>
              <a:t>外。</a:t>
            </a:r>
            <a:endParaRPr sz="2000">
              <a:latin typeface="微软雅黑"/>
              <a:cs typeface="微软雅黑"/>
            </a:endParaRPr>
          </a:p>
          <a:p>
            <a:pPr marL="299085" marR="5080" indent="-286385">
              <a:lnSpc>
                <a:spcPts val="3600"/>
              </a:lnSpc>
              <a:spcBef>
                <a:spcPts val="5"/>
              </a:spcBef>
              <a:buFont typeface="Arial"/>
              <a:buChar char="•"/>
              <a:tabLst>
                <a:tab pos="299085" algn="l"/>
                <a:tab pos="299720" algn="l"/>
              </a:tabLst>
            </a:pPr>
            <a:r>
              <a:rPr sz="2000" b="1" i="1" u="heavy" spc="50" dirty="0">
                <a:uFill>
                  <a:solidFill>
                    <a:srgbClr val="000000"/>
                  </a:solidFill>
                </a:uFill>
                <a:latin typeface="微软雅黑"/>
                <a:cs typeface="微软雅黑"/>
              </a:rPr>
              <a:t>三是</a:t>
            </a:r>
            <a:r>
              <a:rPr sz="2000" spc="35" dirty="0">
                <a:latin typeface="微软雅黑"/>
                <a:cs typeface="微软雅黑"/>
              </a:rPr>
              <a:t>我</a:t>
            </a:r>
            <a:r>
              <a:rPr sz="2000" spc="50" dirty="0">
                <a:latin typeface="微软雅黑"/>
                <a:cs typeface="微软雅黑"/>
              </a:rPr>
              <a:t>国</a:t>
            </a:r>
            <a:r>
              <a:rPr sz="2000" spc="35" dirty="0">
                <a:latin typeface="微软雅黑"/>
                <a:cs typeface="微软雅黑"/>
              </a:rPr>
              <a:t>不</a:t>
            </a:r>
            <a:r>
              <a:rPr sz="2000" spc="50" dirty="0">
                <a:latin typeface="微软雅黑"/>
                <a:cs typeface="微软雅黑"/>
              </a:rPr>
              <a:t>少企</a:t>
            </a:r>
            <a:r>
              <a:rPr sz="2000" spc="35" dirty="0">
                <a:latin typeface="微软雅黑"/>
                <a:cs typeface="微软雅黑"/>
              </a:rPr>
              <a:t>业</a:t>
            </a:r>
            <a:r>
              <a:rPr sz="2000" spc="50" dirty="0">
                <a:latin typeface="微软雅黑"/>
                <a:cs typeface="微软雅黑"/>
              </a:rPr>
              <a:t>对</a:t>
            </a:r>
            <a:r>
              <a:rPr sz="2000" spc="35" dirty="0">
                <a:latin typeface="微软雅黑"/>
                <a:cs typeface="微软雅黑"/>
              </a:rPr>
              <a:t>数</a:t>
            </a:r>
            <a:r>
              <a:rPr sz="2000" spc="50" dirty="0">
                <a:latin typeface="微软雅黑"/>
                <a:cs typeface="微软雅黑"/>
              </a:rPr>
              <a:t>据跨</a:t>
            </a:r>
            <a:r>
              <a:rPr sz="2000" spc="35" dirty="0">
                <a:latin typeface="微软雅黑"/>
                <a:cs typeface="微软雅黑"/>
              </a:rPr>
              <a:t>境</a:t>
            </a:r>
            <a:r>
              <a:rPr sz="2000" spc="50" dirty="0">
                <a:latin typeface="微软雅黑"/>
                <a:cs typeface="微软雅黑"/>
              </a:rPr>
              <a:t>安</a:t>
            </a:r>
            <a:r>
              <a:rPr sz="2000" spc="35" dirty="0">
                <a:latin typeface="微软雅黑"/>
                <a:cs typeface="微软雅黑"/>
              </a:rPr>
              <a:t>全</a:t>
            </a:r>
            <a:r>
              <a:rPr sz="2000" spc="50" dirty="0">
                <a:latin typeface="微软雅黑"/>
                <a:cs typeface="微软雅黑"/>
              </a:rPr>
              <a:t>保护</a:t>
            </a:r>
            <a:r>
              <a:rPr sz="2000" spc="35" dirty="0">
                <a:latin typeface="微软雅黑"/>
                <a:cs typeface="微软雅黑"/>
              </a:rPr>
              <a:t>不</a:t>
            </a:r>
            <a:r>
              <a:rPr sz="2000" spc="85" dirty="0">
                <a:latin typeface="微软雅黑"/>
                <a:cs typeface="微软雅黑"/>
              </a:rPr>
              <a:t>足</a:t>
            </a:r>
            <a:r>
              <a:rPr sz="2000" spc="35" dirty="0">
                <a:latin typeface="微软雅黑"/>
                <a:cs typeface="微软雅黑"/>
              </a:rPr>
              <a:t>，</a:t>
            </a:r>
            <a:r>
              <a:rPr sz="2000" spc="50" dirty="0">
                <a:latin typeface="微软雅黑"/>
                <a:cs typeface="微软雅黑"/>
              </a:rPr>
              <a:t>跨境 </a:t>
            </a:r>
            <a:r>
              <a:rPr sz="2000" dirty="0">
                <a:latin typeface="微软雅黑"/>
                <a:cs typeface="微软雅黑"/>
              </a:rPr>
              <a:t>数据流动等缺乏安全管</a:t>
            </a:r>
            <a:r>
              <a:rPr sz="2000" spc="-15" dirty="0">
                <a:latin typeface="微软雅黑"/>
                <a:cs typeface="微软雅黑"/>
              </a:rPr>
              <a:t>理</a:t>
            </a:r>
            <a:r>
              <a:rPr sz="2000" dirty="0">
                <a:latin typeface="微软雅黑"/>
                <a:cs typeface="微软雅黑"/>
              </a:rPr>
              <a:t>手段。</a:t>
            </a:r>
            <a:endParaRPr sz="2000">
              <a:latin typeface="微软雅黑"/>
              <a:cs typeface="微软雅黑"/>
            </a:endParaRPr>
          </a:p>
          <a:p>
            <a:pPr marL="299085" marR="17780" indent="-286385">
              <a:lnSpc>
                <a:spcPts val="3600"/>
              </a:lnSpc>
              <a:buFont typeface="Arial"/>
              <a:buChar char="•"/>
              <a:tabLst>
                <a:tab pos="299085" algn="l"/>
                <a:tab pos="299720" algn="l"/>
              </a:tabLst>
            </a:pPr>
            <a:r>
              <a:rPr sz="2000" b="1" i="1" u="heavy" spc="25" dirty="0">
                <a:uFill>
                  <a:solidFill>
                    <a:srgbClr val="000000"/>
                  </a:solidFill>
                </a:uFill>
                <a:latin typeface="微软雅黑"/>
                <a:cs typeface="微软雅黑"/>
              </a:rPr>
              <a:t>四</a:t>
            </a:r>
            <a:r>
              <a:rPr sz="2000" b="1" i="1" u="heavy" spc="50" dirty="0">
                <a:uFill>
                  <a:solidFill>
                    <a:srgbClr val="000000"/>
                  </a:solidFill>
                </a:uFill>
                <a:latin typeface="微软雅黑"/>
                <a:cs typeface="微软雅黑"/>
              </a:rPr>
              <a:t>是</a:t>
            </a:r>
            <a:r>
              <a:rPr sz="2000" spc="25" dirty="0">
                <a:latin typeface="微软雅黑"/>
                <a:cs typeface="微软雅黑"/>
              </a:rPr>
              <a:t>阿里、腾讯</a:t>
            </a:r>
            <a:r>
              <a:rPr sz="2000" spc="35" dirty="0">
                <a:latin typeface="微软雅黑"/>
                <a:cs typeface="微软雅黑"/>
              </a:rPr>
              <a:t>、</a:t>
            </a:r>
            <a:r>
              <a:rPr sz="2000" spc="25" dirty="0">
                <a:latin typeface="微软雅黑"/>
                <a:cs typeface="微软雅黑"/>
              </a:rPr>
              <a:t>百度</a:t>
            </a:r>
            <a:r>
              <a:rPr sz="2000" spc="50" dirty="0">
                <a:latin typeface="微软雅黑"/>
                <a:cs typeface="微软雅黑"/>
              </a:rPr>
              <a:t>等</a:t>
            </a:r>
            <a:r>
              <a:rPr sz="2000" spc="0" dirty="0">
                <a:latin typeface="微软雅黑"/>
                <a:cs typeface="微软雅黑"/>
              </a:rPr>
              <a:t>60</a:t>
            </a:r>
            <a:r>
              <a:rPr sz="2000" spc="25" dirty="0">
                <a:latin typeface="微软雅黑"/>
                <a:cs typeface="微软雅黑"/>
              </a:rPr>
              <a:t>多家互联</a:t>
            </a:r>
            <a:r>
              <a:rPr sz="2000" spc="35" dirty="0">
                <a:latin typeface="微软雅黑"/>
                <a:cs typeface="微软雅黑"/>
              </a:rPr>
              <a:t>网</a:t>
            </a:r>
            <a:r>
              <a:rPr sz="2000" spc="25" dirty="0">
                <a:latin typeface="微软雅黑"/>
                <a:cs typeface="微软雅黑"/>
              </a:rPr>
              <a:t>企业在境</a:t>
            </a:r>
            <a:r>
              <a:rPr sz="2000" dirty="0">
                <a:latin typeface="微软雅黑"/>
                <a:cs typeface="微软雅黑"/>
              </a:rPr>
              <a:t>外 上市，不得不接受境外</a:t>
            </a:r>
            <a:r>
              <a:rPr sz="2000" spc="-15" dirty="0">
                <a:latin typeface="微软雅黑"/>
                <a:cs typeface="微软雅黑"/>
              </a:rPr>
              <a:t>机</a:t>
            </a:r>
            <a:r>
              <a:rPr sz="2000" dirty="0">
                <a:latin typeface="微软雅黑"/>
                <a:cs typeface="微软雅黑"/>
              </a:rPr>
              <a:t>构监</a:t>
            </a:r>
            <a:r>
              <a:rPr sz="2000" spc="-10" dirty="0">
                <a:latin typeface="微软雅黑"/>
                <a:cs typeface="微软雅黑"/>
              </a:rPr>
              <a:t>管</a:t>
            </a:r>
            <a:r>
              <a:rPr sz="2000" dirty="0">
                <a:latin typeface="微软雅黑"/>
                <a:cs typeface="微软雅黑"/>
              </a:rPr>
              <a:t>。</a:t>
            </a:r>
            <a:endParaRPr sz="2000">
              <a:latin typeface="微软雅黑"/>
              <a:cs typeface="微软雅黑"/>
            </a:endParaRPr>
          </a:p>
        </p:txBody>
      </p:sp>
      <p:sp>
        <p:nvSpPr>
          <p:cNvPr id="5" name="object 5"/>
          <p:cNvSpPr/>
          <p:nvPr/>
        </p:nvSpPr>
        <p:spPr>
          <a:xfrm>
            <a:off x="896111" y="1488947"/>
            <a:ext cx="4189476" cy="4488180"/>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82</a:t>
            </a:fld>
            <a:endParaRPr lang="zh-CN" altLang="en-US"/>
          </a:p>
        </p:txBody>
      </p:sp>
    </p:spTree>
    <p:extLst>
      <p:ext uri="{BB962C8B-B14F-4D97-AF65-F5344CB8AC3E}">
        <p14:creationId xmlns:p14="http://schemas.microsoft.com/office/powerpoint/2010/main" val="3803442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2022475" y="1940763"/>
            <a:ext cx="8255000" cy="391795"/>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DF635A"/>
                </a:solidFill>
                <a:latin typeface="微软雅黑"/>
                <a:cs typeface="微软雅黑"/>
              </a:rPr>
              <a:t>引发了电信、网络诈骗等一系列复杂的社会问题与网络犯罪。</a:t>
            </a:r>
            <a:endParaRPr sz="2400" dirty="0">
              <a:latin typeface="微软雅黑"/>
              <a:cs typeface="微软雅黑"/>
            </a:endParaRPr>
          </a:p>
        </p:txBody>
      </p:sp>
      <p:sp>
        <p:nvSpPr>
          <p:cNvPr id="5" name="object 4"/>
          <p:cNvSpPr txBox="1"/>
          <p:nvPr/>
        </p:nvSpPr>
        <p:spPr>
          <a:xfrm>
            <a:off x="717804" y="2732532"/>
            <a:ext cx="5869305" cy="3274060"/>
          </a:xfrm>
          <a:prstGeom prst="rect">
            <a:avLst/>
          </a:prstGeom>
          <a:solidFill>
            <a:srgbClr val="2980B4"/>
          </a:solidFill>
        </p:spPr>
        <p:txBody>
          <a:bodyPr vert="horz" wrap="square" lIns="0" tIns="168275" rIns="0" bIns="0" rtlCol="0">
            <a:spAutoFit/>
          </a:bodyPr>
          <a:lstStyle/>
          <a:p>
            <a:pPr marL="1714500">
              <a:lnSpc>
                <a:spcPct val="100000"/>
              </a:lnSpc>
              <a:spcBef>
                <a:spcPts val="1325"/>
              </a:spcBef>
            </a:pPr>
            <a:r>
              <a:rPr sz="2400" b="1" i="1" dirty="0">
                <a:solidFill>
                  <a:srgbClr val="FFFFFF"/>
                </a:solidFill>
                <a:latin typeface="微软雅黑"/>
                <a:cs typeface="微软雅黑"/>
              </a:rPr>
              <a:t>徐玉玉网络诈骗案</a:t>
            </a:r>
            <a:endParaRPr sz="2400" dirty="0">
              <a:latin typeface="微软雅黑"/>
              <a:cs typeface="微软雅黑"/>
            </a:endParaRPr>
          </a:p>
          <a:p>
            <a:pPr marL="121285" marR="173355" indent="409575">
              <a:lnSpc>
                <a:spcPct val="150000"/>
              </a:lnSpc>
              <a:spcBef>
                <a:spcPts val="950"/>
              </a:spcBef>
            </a:pPr>
            <a:r>
              <a:rPr sz="1800" dirty="0">
                <a:solidFill>
                  <a:srgbClr val="FFFFFF"/>
                </a:solidFill>
                <a:latin typeface="微软雅黑"/>
                <a:cs typeface="微软雅黑"/>
              </a:rPr>
              <a:t>2016年8月，我省临沂市</a:t>
            </a:r>
            <a:r>
              <a:rPr sz="1800" spc="-5" dirty="0">
                <a:solidFill>
                  <a:srgbClr val="FFFFFF"/>
                </a:solidFill>
                <a:latin typeface="微软雅黑"/>
                <a:cs typeface="微软雅黑"/>
              </a:rPr>
              <a:t>18</a:t>
            </a:r>
            <a:r>
              <a:rPr sz="1800" dirty="0">
                <a:solidFill>
                  <a:srgbClr val="FFFFFF"/>
                </a:solidFill>
                <a:latin typeface="微软雅黑"/>
                <a:cs typeface="微软雅黑"/>
              </a:rPr>
              <a:t>岁高考女生徐玉玉被诈 </a:t>
            </a:r>
            <a:r>
              <a:rPr sz="1800" spc="-5" dirty="0">
                <a:solidFill>
                  <a:srgbClr val="FFFFFF"/>
                </a:solidFill>
                <a:latin typeface="微软雅黑"/>
                <a:cs typeface="微软雅黑"/>
              </a:rPr>
              <a:t>骗分子以提供助学贷款为由，骗取了全</a:t>
            </a:r>
            <a:r>
              <a:rPr sz="1800" dirty="0">
                <a:solidFill>
                  <a:srgbClr val="FFFFFF"/>
                </a:solidFill>
                <a:latin typeface="微软雅黑"/>
                <a:cs typeface="微软雅黑"/>
              </a:rPr>
              <a:t>部</a:t>
            </a:r>
            <a:r>
              <a:rPr sz="1800" spc="-5" dirty="0">
                <a:solidFill>
                  <a:srgbClr val="FFFFFF"/>
                </a:solidFill>
                <a:latin typeface="微软雅黑"/>
                <a:cs typeface="微软雅黑"/>
              </a:rPr>
              <a:t>9900元学费，  </a:t>
            </a:r>
            <a:r>
              <a:rPr sz="1800" dirty="0">
                <a:solidFill>
                  <a:srgbClr val="FFFFFF"/>
                </a:solidFill>
                <a:latin typeface="微软雅黑"/>
                <a:cs typeface="微软雅黑"/>
              </a:rPr>
              <a:t>直接导致该女生两天后不幸猝死。案件调查显示，该案 起因是黑客利用漏洞攻击某</a:t>
            </a:r>
            <a:r>
              <a:rPr sz="1800" b="1" i="1" dirty="0">
                <a:solidFill>
                  <a:srgbClr val="FFFFFF"/>
                </a:solidFill>
                <a:latin typeface="微软雅黑"/>
                <a:cs typeface="微软雅黑"/>
              </a:rPr>
              <a:t>高考报名信息系统</a:t>
            </a:r>
            <a:r>
              <a:rPr sz="1800" dirty="0">
                <a:solidFill>
                  <a:srgbClr val="FFFFFF"/>
                </a:solidFill>
                <a:latin typeface="微软雅黑"/>
                <a:cs typeface="微软雅黑"/>
              </a:rPr>
              <a:t>获取考生 </a:t>
            </a:r>
            <a:r>
              <a:rPr sz="1800" spc="-5" dirty="0">
                <a:solidFill>
                  <a:srgbClr val="FFFFFF"/>
                </a:solidFill>
                <a:latin typeface="微软雅黑"/>
                <a:cs typeface="微软雅黑"/>
              </a:rPr>
              <a:t>资料，并通过地下交易链贩卖给诈骗分子，从而帮助犯 </a:t>
            </a:r>
            <a:r>
              <a:rPr sz="1800" dirty="0">
                <a:solidFill>
                  <a:srgbClr val="FFFFFF"/>
                </a:solidFill>
                <a:latin typeface="微软雅黑"/>
                <a:cs typeface="微软雅黑"/>
              </a:rPr>
              <a:t>罪分子实施精准诈骗活动。</a:t>
            </a:r>
            <a:endParaRPr sz="1800" dirty="0">
              <a:latin typeface="微软雅黑"/>
              <a:cs typeface="微软雅黑"/>
            </a:endParaRPr>
          </a:p>
        </p:txBody>
      </p:sp>
      <p:sp>
        <p:nvSpPr>
          <p:cNvPr id="6" name="object 5"/>
          <p:cNvSpPr/>
          <p:nvPr/>
        </p:nvSpPr>
        <p:spPr>
          <a:xfrm>
            <a:off x="6807707" y="2697479"/>
            <a:ext cx="4639056" cy="3308604"/>
          </a:xfrm>
          <a:prstGeom prst="rect">
            <a:avLst/>
          </a:prstGeom>
          <a:blipFill>
            <a:blip r:embed="rId2" cstate="print"/>
            <a:stretch>
              <a:fillRect/>
            </a:stretch>
          </a:blipFill>
        </p:spPr>
        <p:txBody>
          <a:bodyPr wrap="square" lIns="0" tIns="0" rIns="0" bIns="0" rtlCol="0"/>
          <a:lstStyle/>
          <a:p>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83</a:t>
            </a:fld>
            <a:endParaRPr lang="zh-CN" altLang="en-US"/>
          </a:p>
        </p:txBody>
      </p:sp>
    </p:spTree>
    <p:extLst>
      <p:ext uri="{BB962C8B-B14F-4D97-AF65-F5344CB8AC3E}">
        <p14:creationId xmlns:p14="http://schemas.microsoft.com/office/powerpoint/2010/main" val="4202976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txBox="1"/>
          <p:nvPr/>
        </p:nvSpPr>
        <p:spPr>
          <a:xfrm>
            <a:off x="673100" y="1710054"/>
            <a:ext cx="6146165" cy="400304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1</a:t>
            </a:r>
            <a:r>
              <a:rPr sz="2800" b="1" dirty="0">
                <a:solidFill>
                  <a:srgbClr val="DF635A"/>
                </a:solidFill>
                <a:latin typeface="微软雅黑"/>
                <a:cs typeface="微软雅黑"/>
              </a:rPr>
              <a:t>0</a:t>
            </a:r>
            <a:r>
              <a:rPr sz="2800" b="1" i="1" spc="-10" dirty="0">
                <a:solidFill>
                  <a:srgbClr val="DF635A"/>
                </a:solidFill>
                <a:latin typeface="微软雅黑"/>
                <a:cs typeface="微软雅黑"/>
              </a:rPr>
              <a:t>、</a:t>
            </a:r>
            <a:r>
              <a:rPr sz="2800" b="1" i="1" spc="-5" dirty="0">
                <a:solidFill>
                  <a:srgbClr val="DF635A"/>
                </a:solidFill>
                <a:latin typeface="微软雅黑"/>
                <a:cs typeface="微软雅黑"/>
              </a:rPr>
              <a:t>网络地下黑产日趋商业化、规模化</a:t>
            </a:r>
            <a:endParaRPr sz="2800" dirty="0">
              <a:latin typeface="微软雅黑"/>
              <a:cs typeface="微软雅黑"/>
            </a:endParaRPr>
          </a:p>
          <a:p>
            <a:pPr marL="81915" marR="711200" indent="448309" algn="just">
              <a:lnSpc>
                <a:spcPct val="150000"/>
              </a:lnSpc>
              <a:spcBef>
                <a:spcPts val="2760"/>
              </a:spcBef>
            </a:pPr>
            <a:r>
              <a:rPr sz="2000" dirty="0">
                <a:solidFill>
                  <a:srgbClr val="3E3E3E"/>
                </a:solidFill>
                <a:latin typeface="微软雅黑"/>
                <a:cs typeface="微软雅黑"/>
              </a:rPr>
              <a:t>网络地下黑色产业链</a:t>
            </a:r>
            <a:r>
              <a:rPr sz="2000" spc="-15" dirty="0">
                <a:solidFill>
                  <a:srgbClr val="3E3E3E"/>
                </a:solidFill>
                <a:latin typeface="微软雅黑"/>
                <a:cs typeface="微软雅黑"/>
              </a:rPr>
              <a:t>包</a:t>
            </a:r>
            <a:r>
              <a:rPr sz="2000" dirty="0">
                <a:solidFill>
                  <a:srgbClr val="3E3E3E"/>
                </a:solidFill>
                <a:latin typeface="微软雅黑"/>
                <a:cs typeface="微软雅黑"/>
              </a:rPr>
              <a:t>括木</a:t>
            </a:r>
            <a:r>
              <a:rPr sz="2000" spc="-15" dirty="0">
                <a:solidFill>
                  <a:srgbClr val="3E3E3E"/>
                </a:solidFill>
                <a:latin typeface="微软雅黑"/>
                <a:cs typeface="微软雅黑"/>
              </a:rPr>
              <a:t>马</a:t>
            </a:r>
            <a:r>
              <a:rPr sz="2000" dirty="0">
                <a:solidFill>
                  <a:srgbClr val="3E3E3E"/>
                </a:solidFill>
                <a:latin typeface="微软雅黑"/>
                <a:cs typeface="微软雅黑"/>
              </a:rPr>
              <a:t>制作</a:t>
            </a:r>
            <a:r>
              <a:rPr sz="2000" spc="-15" dirty="0">
                <a:solidFill>
                  <a:srgbClr val="3E3E3E"/>
                </a:solidFill>
                <a:latin typeface="微软雅黑"/>
                <a:cs typeface="微软雅黑"/>
              </a:rPr>
              <a:t>分</a:t>
            </a:r>
            <a:r>
              <a:rPr sz="2000" dirty="0">
                <a:solidFill>
                  <a:srgbClr val="3E3E3E"/>
                </a:solidFill>
                <a:latin typeface="微软雅黑"/>
                <a:cs typeface="微软雅黑"/>
              </a:rPr>
              <a:t>发、网 站攻击、用户数据窃取</a:t>
            </a:r>
            <a:r>
              <a:rPr sz="2000" spc="-10" dirty="0">
                <a:solidFill>
                  <a:srgbClr val="3E3E3E"/>
                </a:solidFill>
                <a:latin typeface="微软雅黑"/>
                <a:cs typeface="微软雅黑"/>
              </a:rPr>
              <a:t>、</a:t>
            </a:r>
            <a:r>
              <a:rPr sz="2000" dirty="0">
                <a:solidFill>
                  <a:srgbClr val="3E3E3E"/>
                </a:solidFill>
                <a:latin typeface="微软雅黑"/>
                <a:cs typeface="微软雅黑"/>
              </a:rPr>
              <a:t>网络</a:t>
            </a:r>
            <a:r>
              <a:rPr sz="2000" spc="-10" dirty="0">
                <a:solidFill>
                  <a:srgbClr val="3E3E3E"/>
                </a:solidFill>
                <a:latin typeface="微软雅黑"/>
                <a:cs typeface="微软雅黑"/>
              </a:rPr>
              <a:t>钓</a:t>
            </a:r>
            <a:r>
              <a:rPr sz="2000" dirty="0">
                <a:solidFill>
                  <a:srgbClr val="3E3E3E"/>
                </a:solidFill>
                <a:latin typeface="微软雅黑"/>
                <a:cs typeface="微软雅黑"/>
              </a:rPr>
              <a:t>鱼等</a:t>
            </a:r>
            <a:r>
              <a:rPr sz="2000" spc="-10" dirty="0">
                <a:solidFill>
                  <a:srgbClr val="3E3E3E"/>
                </a:solidFill>
                <a:latin typeface="微软雅黑"/>
                <a:cs typeface="微软雅黑"/>
              </a:rPr>
              <a:t>众</a:t>
            </a:r>
            <a:r>
              <a:rPr sz="2000" dirty="0">
                <a:solidFill>
                  <a:srgbClr val="3E3E3E"/>
                </a:solidFill>
                <a:latin typeface="微软雅黑"/>
                <a:cs typeface="微软雅黑"/>
              </a:rPr>
              <a:t>多环</a:t>
            </a:r>
            <a:r>
              <a:rPr sz="2000" spc="-10" dirty="0">
                <a:solidFill>
                  <a:srgbClr val="3E3E3E"/>
                </a:solidFill>
                <a:latin typeface="微软雅黑"/>
                <a:cs typeface="微软雅黑"/>
              </a:rPr>
              <a:t>节</a:t>
            </a:r>
            <a:r>
              <a:rPr sz="2000" dirty="0">
                <a:solidFill>
                  <a:srgbClr val="3E3E3E"/>
                </a:solidFill>
                <a:latin typeface="微软雅黑"/>
                <a:cs typeface="微软雅黑"/>
              </a:rPr>
              <a:t>和 分工，产业规模过千亿</a:t>
            </a:r>
            <a:r>
              <a:rPr sz="2000" spc="-15" dirty="0">
                <a:solidFill>
                  <a:srgbClr val="3E3E3E"/>
                </a:solidFill>
                <a:latin typeface="微软雅黑"/>
                <a:cs typeface="微软雅黑"/>
              </a:rPr>
              <a:t>元</a:t>
            </a:r>
            <a:r>
              <a:rPr sz="2000" dirty="0">
                <a:solidFill>
                  <a:srgbClr val="3E3E3E"/>
                </a:solidFill>
                <a:latin typeface="微软雅黑"/>
                <a:cs typeface="微软雅黑"/>
              </a:rPr>
              <a:t>，成</a:t>
            </a:r>
            <a:r>
              <a:rPr sz="2000" spc="-15" dirty="0">
                <a:solidFill>
                  <a:srgbClr val="3E3E3E"/>
                </a:solidFill>
                <a:latin typeface="微软雅黑"/>
                <a:cs typeface="微软雅黑"/>
              </a:rPr>
              <a:t>为</a:t>
            </a:r>
            <a:r>
              <a:rPr sz="2000" dirty="0">
                <a:solidFill>
                  <a:srgbClr val="3E3E3E"/>
                </a:solidFill>
                <a:latin typeface="微软雅黑"/>
                <a:cs typeface="微软雅黑"/>
              </a:rPr>
              <a:t>继赌</a:t>
            </a:r>
            <a:r>
              <a:rPr sz="2000" spc="-15" dirty="0">
                <a:solidFill>
                  <a:srgbClr val="3E3E3E"/>
                </a:solidFill>
                <a:latin typeface="微软雅黑"/>
                <a:cs typeface="微软雅黑"/>
              </a:rPr>
              <a:t>博</a:t>
            </a:r>
            <a:r>
              <a:rPr sz="2000" dirty="0">
                <a:solidFill>
                  <a:srgbClr val="3E3E3E"/>
                </a:solidFill>
                <a:latin typeface="微软雅黑"/>
                <a:cs typeface="微软雅黑"/>
              </a:rPr>
              <a:t>和色</a:t>
            </a:r>
            <a:r>
              <a:rPr sz="2000" spc="-15" dirty="0">
                <a:solidFill>
                  <a:srgbClr val="3E3E3E"/>
                </a:solidFill>
                <a:latin typeface="微软雅黑"/>
                <a:cs typeface="微软雅黑"/>
              </a:rPr>
              <a:t>情</a:t>
            </a:r>
            <a:r>
              <a:rPr sz="2000" dirty="0">
                <a:solidFill>
                  <a:srgbClr val="3E3E3E"/>
                </a:solidFill>
                <a:latin typeface="微软雅黑"/>
                <a:cs typeface="微软雅黑"/>
              </a:rPr>
              <a:t>产 业之后的第三大黑色</a:t>
            </a:r>
            <a:r>
              <a:rPr sz="2000" spc="-20" dirty="0">
                <a:solidFill>
                  <a:srgbClr val="3E3E3E"/>
                </a:solidFill>
                <a:latin typeface="微软雅黑"/>
                <a:cs typeface="微软雅黑"/>
              </a:rPr>
              <a:t>产</a:t>
            </a:r>
            <a:r>
              <a:rPr sz="2000" spc="-15" dirty="0">
                <a:solidFill>
                  <a:srgbClr val="3E3E3E"/>
                </a:solidFill>
                <a:latin typeface="微软雅黑"/>
                <a:cs typeface="微软雅黑"/>
              </a:rPr>
              <a:t>业。</a:t>
            </a:r>
            <a:endParaRPr sz="2000" dirty="0">
              <a:latin typeface="微软雅黑"/>
              <a:cs typeface="微软雅黑"/>
            </a:endParaRPr>
          </a:p>
          <a:p>
            <a:pPr marL="81915" marR="711200" indent="448309" algn="just">
              <a:lnSpc>
                <a:spcPct val="150000"/>
              </a:lnSpc>
            </a:pPr>
            <a:r>
              <a:rPr sz="2000" dirty="0">
                <a:solidFill>
                  <a:srgbClr val="3E3E3E"/>
                </a:solidFill>
                <a:latin typeface="微软雅黑"/>
                <a:cs typeface="微软雅黑"/>
              </a:rPr>
              <a:t>虚假和仿冒移动应用</a:t>
            </a:r>
            <a:r>
              <a:rPr sz="2000" spc="-15" dirty="0">
                <a:solidFill>
                  <a:srgbClr val="3E3E3E"/>
                </a:solidFill>
                <a:latin typeface="微软雅黑"/>
                <a:cs typeface="微软雅黑"/>
              </a:rPr>
              <a:t>增</a:t>
            </a:r>
            <a:r>
              <a:rPr sz="2000" dirty="0">
                <a:solidFill>
                  <a:srgbClr val="3E3E3E"/>
                </a:solidFill>
                <a:latin typeface="微软雅黑"/>
                <a:cs typeface="微软雅黑"/>
              </a:rPr>
              <a:t>多已</a:t>
            </a:r>
            <a:r>
              <a:rPr sz="2000" spc="-15" dirty="0">
                <a:solidFill>
                  <a:srgbClr val="3E3E3E"/>
                </a:solidFill>
                <a:latin typeface="微软雅黑"/>
                <a:cs typeface="微软雅黑"/>
              </a:rPr>
              <a:t>成</a:t>
            </a:r>
            <a:r>
              <a:rPr sz="2000" dirty="0">
                <a:solidFill>
                  <a:srgbClr val="3E3E3E"/>
                </a:solidFill>
                <a:latin typeface="微软雅黑"/>
                <a:cs typeface="微软雅黑"/>
              </a:rPr>
              <a:t>为网</a:t>
            </a:r>
            <a:r>
              <a:rPr sz="2000" spc="-15" dirty="0">
                <a:solidFill>
                  <a:srgbClr val="3E3E3E"/>
                </a:solidFill>
                <a:latin typeface="微软雅黑"/>
                <a:cs typeface="微软雅黑"/>
              </a:rPr>
              <a:t>络</a:t>
            </a:r>
            <a:r>
              <a:rPr sz="2000" dirty="0">
                <a:solidFill>
                  <a:srgbClr val="3E3E3E"/>
                </a:solidFill>
                <a:latin typeface="微软雅黑"/>
                <a:cs typeface="微软雅黑"/>
              </a:rPr>
              <a:t>诈骗产 业的新渠道。通过移动</a:t>
            </a:r>
            <a:r>
              <a:rPr sz="2000" spc="-10" dirty="0">
                <a:solidFill>
                  <a:srgbClr val="3E3E3E"/>
                </a:solidFill>
                <a:latin typeface="微软雅黑"/>
                <a:cs typeface="微软雅黑"/>
              </a:rPr>
              <a:t>应</a:t>
            </a:r>
            <a:r>
              <a:rPr sz="2000" dirty="0">
                <a:solidFill>
                  <a:srgbClr val="3E3E3E"/>
                </a:solidFill>
                <a:latin typeface="微软雅黑"/>
                <a:cs typeface="微软雅黑"/>
              </a:rPr>
              <a:t>用实</a:t>
            </a:r>
            <a:r>
              <a:rPr sz="2000" spc="-10" dirty="0">
                <a:solidFill>
                  <a:srgbClr val="3E3E3E"/>
                </a:solidFill>
                <a:latin typeface="微软雅黑"/>
                <a:cs typeface="微软雅黑"/>
              </a:rPr>
              <a:t>施</a:t>
            </a:r>
            <a:r>
              <a:rPr sz="2000" dirty="0">
                <a:solidFill>
                  <a:srgbClr val="3E3E3E"/>
                </a:solidFill>
                <a:latin typeface="微软雅黑"/>
                <a:cs typeface="微软雅黑"/>
              </a:rPr>
              <a:t>网络</a:t>
            </a:r>
            <a:r>
              <a:rPr sz="2000" spc="-10" dirty="0">
                <a:solidFill>
                  <a:srgbClr val="3E3E3E"/>
                </a:solidFill>
                <a:latin typeface="微软雅黑"/>
                <a:cs typeface="微软雅黑"/>
              </a:rPr>
              <a:t>诈</a:t>
            </a:r>
            <a:r>
              <a:rPr sz="2000" dirty="0">
                <a:solidFill>
                  <a:srgbClr val="3E3E3E"/>
                </a:solidFill>
                <a:latin typeface="微软雅黑"/>
                <a:cs typeface="微软雅黑"/>
              </a:rPr>
              <a:t>骗的</a:t>
            </a:r>
            <a:r>
              <a:rPr sz="2000" spc="-10" dirty="0">
                <a:solidFill>
                  <a:srgbClr val="3E3E3E"/>
                </a:solidFill>
                <a:latin typeface="微软雅黑"/>
                <a:cs typeface="微软雅黑"/>
              </a:rPr>
              <a:t>事</a:t>
            </a:r>
            <a:r>
              <a:rPr sz="2000" dirty="0">
                <a:solidFill>
                  <a:srgbClr val="3E3E3E"/>
                </a:solidFill>
                <a:latin typeface="微软雅黑"/>
                <a:cs typeface="微软雅黑"/>
              </a:rPr>
              <a:t>件 尤为突出，仿冒</a:t>
            </a:r>
            <a:r>
              <a:rPr sz="2000" spc="-45" dirty="0">
                <a:solidFill>
                  <a:srgbClr val="3E3E3E"/>
                </a:solidFill>
                <a:latin typeface="微软雅黑"/>
                <a:cs typeface="微软雅黑"/>
              </a:rPr>
              <a:t> </a:t>
            </a:r>
            <a:r>
              <a:rPr sz="2000" dirty="0">
                <a:solidFill>
                  <a:srgbClr val="3E3E3E"/>
                </a:solidFill>
                <a:latin typeface="微软雅黑"/>
                <a:cs typeface="微软雅黑"/>
              </a:rPr>
              <a:t>APP</a:t>
            </a:r>
            <a:r>
              <a:rPr sz="2000" spc="-25" dirty="0">
                <a:solidFill>
                  <a:srgbClr val="3E3E3E"/>
                </a:solidFill>
                <a:latin typeface="微软雅黑"/>
                <a:cs typeface="微软雅黑"/>
              </a:rPr>
              <a:t> </a:t>
            </a:r>
            <a:r>
              <a:rPr sz="2000" dirty="0">
                <a:solidFill>
                  <a:srgbClr val="3E3E3E"/>
                </a:solidFill>
                <a:latin typeface="微软雅黑"/>
                <a:cs typeface="微软雅黑"/>
              </a:rPr>
              <a:t>数量呈上升趋势。</a:t>
            </a:r>
            <a:endParaRPr sz="2000" dirty="0">
              <a:latin typeface="微软雅黑"/>
              <a:cs typeface="微软雅黑"/>
            </a:endParaRPr>
          </a:p>
        </p:txBody>
      </p:sp>
      <p:sp>
        <p:nvSpPr>
          <p:cNvPr id="5" name="object 14"/>
          <p:cNvSpPr/>
          <p:nvPr/>
        </p:nvSpPr>
        <p:spPr>
          <a:xfrm>
            <a:off x="6553200" y="2630423"/>
            <a:ext cx="5143500" cy="3336036"/>
          </a:xfrm>
          <a:prstGeom prst="rect">
            <a:avLst/>
          </a:prstGeom>
          <a:blipFill>
            <a:blip r:embed="rId2" cstate="print"/>
            <a:stretch>
              <a:fillRect/>
            </a:stretch>
          </a:blipFill>
        </p:spPr>
        <p:txBody>
          <a:bodyPr wrap="square" lIns="0" tIns="0" rIns="0" bIns="0" rtlCol="0"/>
          <a:lstStyle/>
          <a:p>
            <a:endParaRPr/>
          </a:p>
        </p:txBody>
      </p:sp>
      <p:grpSp>
        <p:nvGrpSpPr>
          <p:cNvPr id="7" name="组合 6">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5" name="矩形 14">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84</a:t>
            </a:fld>
            <a:endParaRPr lang="zh-CN" altLang="en-US"/>
          </a:p>
        </p:txBody>
      </p:sp>
    </p:spTree>
    <p:extLst>
      <p:ext uri="{BB962C8B-B14F-4D97-AF65-F5344CB8AC3E}">
        <p14:creationId xmlns:p14="http://schemas.microsoft.com/office/powerpoint/2010/main" val="3633819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1210462" y="1410817"/>
            <a:ext cx="9695180" cy="1854835"/>
          </a:xfrm>
          <a:prstGeom prst="rect">
            <a:avLst/>
          </a:prstGeom>
        </p:spPr>
        <p:txBody>
          <a:bodyPr vert="horz" wrap="square" lIns="0" tIns="12065" rIns="0" bIns="0" rtlCol="0">
            <a:spAutoFit/>
          </a:bodyPr>
          <a:lstStyle/>
          <a:p>
            <a:pPr marL="299085" marR="12065" indent="-286385">
              <a:lnSpc>
                <a:spcPct val="150100"/>
              </a:lnSpc>
              <a:spcBef>
                <a:spcPts val="95"/>
              </a:spcBef>
              <a:buFont typeface="Arial"/>
              <a:buChar char="•"/>
              <a:tabLst>
                <a:tab pos="299085" algn="l"/>
                <a:tab pos="299720" algn="l"/>
              </a:tabLst>
            </a:pPr>
            <a:r>
              <a:rPr sz="2000" spc="5" dirty="0">
                <a:latin typeface="微软雅黑"/>
                <a:cs typeface="微软雅黑"/>
              </a:rPr>
              <a:t>2018</a:t>
            </a:r>
            <a:r>
              <a:rPr sz="2000" spc="25" dirty="0">
                <a:latin typeface="微软雅黑"/>
                <a:cs typeface="微软雅黑"/>
              </a:rPr>
              <a:t>年</a:t>
            </a:r>
            <a:r>
              <a:rPr sz="2000" dirty="0">
                <a:latin typeface="微软雅黑"/>
                <a:cs typeface="微软雅黑"/>
              </a:rPr>
              <a:t>，CNCERT</a:t>
            </a:r>
            <a:r>
              <a:rPr sz="2000" spc="25" dirty="0">
                <a:latin typeface="微软雅黑"/>
                <a:cs typeface="微软雅黑"/>
              </a:rPr>
              <a:t>通</a:t>
            </a:r>
            <a:r>
              <a:rPr sz="2000" spc="35" dirty="0">
                <a:latin typeface="微软雅黑"/>
                <a:cs typeface="微软雅黑"/>
              </a:rPr>
              <a:t>过</a:t>
            </a:r>
            <a:r>
              <a:rPr sz="2000" spc="25" dirty="0">
                <a:latin typeface="微软雅黑"/>
                <a:cs typeface="微软雅黑"/>
              </a:rPr>
              <a:t>自</a:t>
            </a:r>
            <a:r>
              <a:rPr sz="2000" spc="35" dirty="0">
                <a:latin typeface="微软雅黑"/>
                <a:cs typeface="微软雅黑"/>
              </a:rPr>
              <a:t>主</a:t>
            </a:r>
            <a:r>
              <a:rPr sz="2000" spc="25" dirty="0">
                <a:latin typeface="微软雅黑"/>
                <a:cs typeface="微软雅黑"/>
              </a:rPr>
              <a:t>监</a:t>
            </a:r>
            <a:r>
              <a:rPr sz="2000" spc="35" dirty="0">
                <a:latin typeface="微软雅黑"/>
                <a:cs typeface="微软雅黑"/>
              </a:rPr>
              <a:t>测</a:t>
            </a:r>
            <a:r>
              <a:rPr sz="2000" spc="25" dirty="0">
                <a:latin typeface="微软雅黑"/>
                <a:cs typeface="微软雅黑"/>
              </a:rPr>
              <a:t>和投诉</a:t>
            </a:r>
            <a:r>
              <a:rPr sz="2000" spc="35" dirty="0">
                <a:latin typeface="微软雅黑"/>
                <a:cs typeface="微软雅黑"/>
              </a:rPr>
              <a:t>举</a:t>
            </a:r>
            <a:r>
              <a:rPr sz="2000" spc="25" dirty="0">
                <a:latin typeface="微软雅黑"/>
                <a:cs typeface="微软雅黑"/>
              </a:rPr>
              <a:t>报</a:t>
            </a:r>
            <a:r>
              <a:rPr sz="2000" spc="35" dirty="0">
                <a:latin typeface="微软雅黑"/>
                <a:cs typeface="微软雅黑"/>
              </a:rPr>
              <a:t>方</a:t>
            </a:r>
            <a:r>
              <a:rPr sz="2000" spc="25" dirty="0">
                <a:latin typeface="微软雅黑"/>
                <a:cs typeface="微软雅黑"/>
              </a:rPr>
              <a:t>式共捕</a:t>
            </a:r>
            <a:r>
              <a:rPr sz="2000" spc="35" dirty="0">
                <a:latin typeface="微软雅黑"/>
                <a:cs typeface="微软雅黑"/>
              </a:rPr>
              <a:t>获</a:t>
            </a:r>
            <a:r>
              <a:rPr sz="2000" spc="25" dirty="0">
                <a:latin typeface="微软雅黑"/>
                <a:cs typeface="微软雅黑"/>
              </a:rPr>
              <a:t>新</a:t>
            </a:r>
            <a:r>
              <a:rPr sz="2000" spc="35" dirty="0">
                <a:latin typeface="微软雅黑"/>
                <a:cs typeface="微软雅黑"/>
              </a:rPr>
              <a:t>增</a:t>
            </a:r>
            <a:r>
              <a:rPr sz="2000" spc="25" dirty="0">
                <a:latin typeface="微软雅黑"/>
                <a:cs typeface="微软雅黑"/>
              </a:rPr>
              <a:t>金融行</a:t>
            </a:r>
            <a:r>
              <a:rPr sz="2000" spc="35" dirty="0">
                <a:latin typeface="微软雅黑"/>
                <a:cs typeface="微软雅黑"/>
              </a:rPr>
              <a:t>业</a:t>
            </a:r>
            <a:r>
              <a:rPr sz="2000" spc="25" dirty="0">
                <a:latin typeface="微软雅黑"/>
                <a:cs typeface="微软雅黑"/>
              </a:rPr>
              <a:t>移</a:t>
            </a:r>
            <a:r>
              <a:rPr sz="2000" spc="35" dirty="0">
                <a:latin typeface="微软雅黑"/>
                <a:cs typeface="微软雅黑"/>
              </a:rPr>
              <a:t>动</a:t>
            </a:r>
            <a:r>
              <a:rPr sz="2000" spc="25" dirty="0">
                <a:latin typeface="微软雅黑"/>
                <a:cs typeface="微软雅黑"/>
              </a:rPr>
              <a:t>互联网</a:t>
            </a:r>
            <a:r>
              <a:rPr sz="2000" dirty="0">
                <a:latin typeface="微软雅黑"/>
                <a:cs typeface="微软雅黑"/>
              </a:rPr>
              <a:t>仿 冒APP样本838个，同比增长</a:t>
            </a:r>
            <a:r>
              <a:rPr sz="2000" spc="-15" dirty="0">
                <a:latin typeface="微软雅黑"/>
                <a:cs typeface="微软雅黑"/>
              </a:rPr>
              <a:t>了</a:t>
            </a:r>
            <a:r>
              <a:rPr sz="2000" dirty="0">
                <a:latin typeface="微软雅黑"/>
                <a:cs typeface="微软雅黑"/>
              </a:rPr>
              <a:t>近3.5倍，</a:t>
            </a:r>
            <a:r>
              <a:rPr sz="2000" spc="-15" dirty="0">
                <a:latin typeface="微软雅黑"/>
                <a:cs typeface="微软雅黑"/>
              </a:rPr>
              <a:t>达</a:t>
            </a:r>
            <a:r>
              <a:rPr sz="2000" dirty="0">
                <a:latin typeface="微软雅黑"/>
                <a:cs typeface="微软雅黑"/>
              </a:rPr>
              <a:t>近年</a:t>
            </a:r>
            <a:r>
              <a:rPr sz="2000" spc="-15" dirty="0">
                <a:latin typeface="微软雅黑"/>
                <a:cs typeface="微软雅黑"/>
              </a:rPr>
              <a:t>新</a:t>
            </a:r>
            <a:r>
              <a:rPr sz="2000" dirty="0">
                <a:latin typeface="微软雅黑"/>
                <a:cs typeface="微软雅黑"/>
              </a:rPr>
              <a:t>高。</a:t>
            </a:r>
          </a:p>
          <a:p>
            <a:pPr marL="299085" marR="5080" indent="-286385">
              <a:lnSpc>
                <a:spcPct val="150000"/>
              </a:lnSpc>
              <a:buFont typeface="Arial"/>
              <a:buChar char="•"/>
              <a:tabLst>
                <a:tab pos="299085" algn="l"/>
                <a:tab pos="299720" algn="l"/>
              </a:tabLst>
            </a:pPr>
            <a:r>
              <a:rPr sz="2000" dirty="0">
                <a:latin typeface="微软雅黑"/>
                <a:cs typeface="微软雅黑"/>
              </a:rPr>
              <a:t>仿冒APP通</a:t>
            </a:r>
            <a:r>
              <a:rPr sz="2000" spc="-15" dirty="0">
                <a:latin typeface="微软雅黑"/>
                <a:cs typeface="微软雅黑"/>
              </a:rPr>
              <a:t>常</a:t>
            </a:r>
            <a:r>
              <a:rPr sz="2000" dirty="0">
                <a:latin typeface="微软雅黑"/>
                <a:cs typeface="微软雅黑"/>
              </a:rPr>
              <a:t>采用“蹭</a:t>
            </a:r>
            <a:r>
              <a:rPr sz="2000" spc="-15" dirty="0">
                <a:latin typeface="微软雅黑"/>
                <a:cs typeface="微软雅黑"/>
              </a:rPr>
              <a:t>热</a:t>
            </a:r>
            <a:r>
              <a:rPr sz="2000" spc="-10" dirty="0">
                <a:latin typeface="微软雅黑"/>
                <a:cs typeface="微软雅黑"/>
              </a:rPr>
              <a:t>度</a:t>
            </a:r>
            <a:r>
              <a:rPr sz="2000" dirty="0">
                <a:latin typeface="微软雅黑"/>
                <a:cs typeface="微软雅黑"/>
              </a:rPr>
              <a:t>”的方式</a:t>
            </a:r>
            <a:r>
              <a:rPr sz="2000" spc="-15" dirty="0">
                <a:latin typeface="微软雅黑"/>
                <a:cs typeface="微软雅黑"/>
              </a:rPr>
              <a:t>来传</a:t>
            </a:r>
            <a:r>
              <a:rPr sz="2000" dirty="0">
                <a:latin typeface="微软雅黑"/>
                <a:cs typeface="微软雅黑"/>
              </a:rPr>
              <a:t>播和诱惑</a:t>
            </a:r>
            <a:r>
              <a:rPr sz="2000" spc="-15" dirty="0">
                <a:latin typeface="微软雅黑"/>
                <a:cs typeface="微软雅黑"/>
              </a:rPr>
              <a:t>用户</a:t>
            </a:r>
            <a:r>
              <a:rPr sz="2000" dirty="0">
                <a:latin typeface="微软雅黑"/>
                <a:cs typeface="微软雅黑"/>
              </a:rPr>
              <a:t>下载并安</a:t>
            </a:r>
            <a:r>
              <a:rPr sz="2000" spc="-10" dirty="0">
                <a:latin typeface="微软雅黑"/>
                <a:cs typeface="微软雅黑"/>
              </a:rPr>
              <a:t>装</a:t>
            </a:r>
            <a:r>
              <a:rPr sz="2000" spc="-15" dirty="0">
                <a:latin typeface="微软雅黑"/>
                <a:cs typeface="微软雅黑"/>
              </a:rPr>
              <a:t>，</a:t>
            </a:r>
            <a:r>
              <a:rPr sz="2000" dirty="0">
                <a:latin typeface="微软雅黑"/>
                <a:cs typeface="微软雅黑"/>
              </a:rPr>
              <a:t>可能会带</a:t>
            </a:r>
            <a:r>
              <a:rPr sz="2000" spc="-15" dirty="0">
                <a:latin typeface="微软雅黑"/>
                <a:cs typeface="微软雅黑"/>
              </a:rPr>
              <a:t>来个</a:t>
            </a:r>
            <a:r>
              <a:rPr sz="2000" dirty="0">
                <a:latin typeface="微软雅黑"/>
                <a:cs typeface="微软雅黑"/>
              </a:rPr>
              <a:t>人 隐私信息泄露、恶意扣</a:t>
            </a:r>
            <a:r>
              <a:rPr sz="2000" spc="-15" dirty="0">
                <a:latin typeface="微软雅黑"/>
                <a:cs typeface="微软雅黑"/>
              </a:rPr>
              <a:t>费</a:t>
            </a:r>
            <a:r>
              <a:rPr sz="2000" dirty="0">
                <a:latin typeface="微软雅黑"/>
                <a:cs typeface="微软雅黑"/>
              </a:rPr>
              <a:t>等危</a:t>
            </a:r>
            <a:r>
              <a:rPr sz="2000" spc="-10" dirty="0">
                <a:latin typeface="微软雅黑"/>
                <a:cs typeface="微软雅黑"/>
              </a:rPr>
              <a:t>害</a:t>
            </a:r>
            <a:r>
              <a:rPr sz="2000" dirty="0">
                <a:latin typeface="微软雅黑"/>
                <a:cs typeface="微软雅黑"/>
              </a:rPr>
              <a:t>。</a:t>
            </a:r>
          </a:p>
        </p:txBody>
      </p:sp>
      <p:sp>
        <p:nvSpPr>
          <p:cNvPr id="5" name="object 5"/>
          <p:cNvSpPr/>
          <p:nvPr/>
        </p:nvSpPr>
        <p:spPr>
          <a:xfrm>
            <a:off x="1562100" y="3543300"/>
            <a:ext cx="3764279" cy="2735580"/>
          </a:xfrm>
          <a:prstGeom prst="rect">
            <a:avLst/>
          </a:prstGeom>
          <a:blipFill>
            <a:blip r:embed="rId2" cstate="print"/>
            <a:stretch>
              <a:fillRect/>
            </a:stretch>
          </a:blipFill>
        </p:spPr>
        <p:txBody>
          <a:bodyPr wrap="square" lIns="0" tIns="0" rIns="0" bIns="0" rtlCol="0"/>
          <a:lstStyle/>
          <a:p>
            <a:endParaRPr/>
          </a:p>
        </p:txBody>
      </p:sp>
      <p:sp>
        <p:nvSpPr>
          <p:cNvPr id="6" name="object 7"/>
          <p:cNvSpPr/>
          <p:nvPr/>
        </p:nvSpPr>
        <p:spPr>
          <a:xfrm>
            <a:off x="7008876" y="3614928"/>
            <a:ext cx="2711196" cy="2759964"/>
          </a:xfrm>
          <a:prstGeom prst="rect">
            <a:avLst/>
          </a:prstGeom>
          <a:blipFill>
            <a:blip r:embed="rId3" cstate="print"/>
            <a:stretch>
              <a:fillRect/>
            </a:stretch>
          </a:blipFill>
        </p:spPr>
        <p:txBody>
          <a:bodyPr wrap="square" lIns="0" tIns="0" rIns="0" bIns="0" rtlCol="0"/>
          <a:lstStyle/>
          <a:p>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15096"/>
            <a:ext cx="12191998" cy="400110"/>
            <a:chOff x="0" y="226393"/>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4032217" y="247949"/>
              <a:ext cx="8159781"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572616" y="226393"/>
              <a:ext cx="3459601"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当前网络安全形势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85</a:t>
            </a:fld>
            <a:endParaRPr lang="zh-CN" altLang="en-US"/>
          </a:p>
        </p:txBody>
      </p:sp>
    </p:spTree>
    <p:extLst>
      <p:ext uri="{BB962C8B-B14F-4D97-AF65-F5344CB8AC3E}">
        <p14:creationId xmlns:p14="http://schemas.microsoft.com/office/powerpoint/2010/main" val="186036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1545844" y="2183731"/>
            <a:ext cx="9235440" cy="4160520"/>
          </a:xfrm>
          <a:custGeom>
            <a:avLst/>
            <a:gdLst/>
            <a:ahLst/>
            <a:cxnLst/>
            <a:rect l="l" t="t" r="r" b="b"/>
            <a:pathLst>
              <a:path w="9235440" h="4160520">
                <a:moveTo>
                  <a:pt x="8542019" y="0"/>
                </a:moveTo>
                <a:lnTo>
                  <a:pt x="693420" y="0"/>
                </a:lnTo>
                <a:lnTo>
                  <a:pt x="645951" y="1600"/>
                </a:lnTo>
                <a:lnTo>
                  <a:pt x="599339" y="6331"/>
                </a:lnTo>
                <a:lnTo>
                  <a:pt x="553688" y="14090"/>
                </a:lnTo>
                <a:lnTo>
                  <a:pt x="509102" y="24773"/>
                </a:lnTo>
                <a:lnTo>
                  <a:pt x="465683" y="38278"/>
                </a:lnTo>
                <a:lnTo>
                  <a:pt x="423535" y="54500"/>
                </a:lnTo>
                <a:lnTo>
                  <a:pt x="382760" y="73337"/>
                </a:lnTo>
                <a:lnTo>
                  <a:pt x="343464" y="94685"/>
                </a:lnTo>
                <a:lnTo>
                  <a:pt x="305748" y="118441"/>
                </a:lnTo>
                <a:lnTo>
                  <a:pt x="269717" y="144501"/>
                </a:lnTo>
                <a:lnTo>
                  <a:pt x="235473" y="172762"/>
                </a:lnTo>
                <a:lnTo>
                  <a:pt x="203120" y="203120"/>
                </a:lnTo>
                <a:lnTo>
                  <a:pt x="172762" y="235473"/>
                </a:lnTo>
                <a:lnTo>
                  <a:pt x="144501" y="269717"/>
                </a:lnTo>
                <a:lnTo>
                  <a:pt x="118441" y="305748"/>
                </a:lnTo>
                <a:lnTo>
                  <a:pt x="94685" y="343464"/>
                </a:lnTo>
                <a:lnTo>
                  <a:pt x="73337" y="382760"/>
                </a:lnTo>
                <a:lnTo>
                  <a:pt x="54500" y="423535"/>
                </a:lnTo>
                <a:lnTo>
                  <a:pt x="38278" y="465683"/>
                </a:lnTo>
                <a:lnTo>
                  <a:pt x="24773" y="509102"/>
                </a:lnTo>
                <a:lnTo>
                  <a:pt x="14090" y="553688"/>
                </a:lnTo>
                <a:lnTo>
                  <a:pt x="6331" y="599339"/>
                </a:lnTo>
                <a:lnTo>
                  <a:pt x="1600" y="645951"/>
                </a:lnTo>
                <a:lnTo>
                  <a:pt x="0" y="693420"/>
                </a:lnTo>
                <a:lnTo>
                  <a:pt x="0" y="3467087"/>
                </a:lnTo>
                <a:lnTo>
                  <a:pt x="1600" y="3514563"/>
                </a:lnTo>
                <a:lnTo>
                  <a:pt x="6331" y="3561181"/>
                </a:lnTo>
                <a:lnTo>
                  <a:pt x="14090" y="3606837"/>
                </a:lnTo>
                <a:lnTo>
                  <a:pt x="24773" y="3651427"/>
                </a:lnTo>
                <a:lnTo>
                  <a:pt x="38278" y="3694850"/>
                </a:lnTo>
                <a:lnTo>
                  <a:pt x="54500" y="3737000"/>
                </a:lnTo>
                <a:lnTo>
                  <a:pt x="73337" y="3777776"/>
                </a:lnTo>
                <a:lnTo>
                  <a:pt x="94685" y="3817074"/>
                </a:lnTo>
                <a:lnTo>
                  <a:pt x="118441" y="3854790"/>
                </a:lnTo>
                <a:lnTo>
                  <a:pt x="144501" y="3890821"/>
                </a:lnTo>
                <a:lnTo>
                  <a:pt x="172762" y="3925064"/>
                </a:lnTo>
                <a:lnTo>
                  <a:pt x="203120" y="3957416"/>
                </a:lnTo>
                <a:lnTo>
                  <a:pt x="235473" y="3987774"/>
                </a:lnTo>
                <a:lnTo>
                  <a:pt x="269717" y="4016033"/>
                </a:lnTo>
                <a:lnTo>
                  <a:pt x="305748" y="4042091"/>
                </a:lnTo>
                <a:lnTo>
                  <a:pt x="343464" y="4065845"/>
                </a:lnTo>
                <a:lnTo>
                  <a:pt x="382760" y="4087191"/>
                </a:lnTo>
                <a:lnTo>
                  <a:pt x="423535" y="4106026"/>
                </a:lnTo>
                <a:lnTo>
                  <a:pt x="465683" y="4122246"/>
                </a:lnTo>
                <a:lnTo>
                  <a:pt x="509102" y="4135749"/>
                </a:lnTo>
                <a:lnTo>
                  <a:pt x="553688" y="4146431"/>
                </a:lnTo>
                <a:lnTo>
                  <a:pt x="599339" y="4154189"/>
                </a:lnTo>
                <a:lnTo>
                  <a:pt x="645951" y="4158920"/>
                </a:lnTo>
                <a:lnTo>
                  <a:pt x="693420" y="4160520"/>
                </a:lnTo>
                <a:lnTo>
                  <a:pt x="8542019" y="4160520"/>
                </a:lnTo>
                <a:lnTo>
                  <a:pt x="8589488" y="4158920"/>
                </a:lnTo>
                <a:lnTo>
                  <a:pt x="8636100" y="4154189"/>
                </a:lnTo>
                <a:lnTo>
                  <a:pt x="8681751" y="4146431"/>
                </a:lnTo>
                <a:lnTo>
                  <a:pt x="8726337" y="4135749"/>
                </a:lnTo>
                <a:lnTo>
                  <a:pt x="8769756" y="4122246"/>
                </a:lnTo>
                <a:lnTo>
                  <a:pt x="8811904" y="4106026"/>
                </a:lnTo>
                <a:lnTo>
                  <a:pt x="8852679" y="4087191"/>
                </a:lnTo>
                <a:lnTo>
                  <a:pt x="8891975" y="4065845"/>
                </a:lnTo>
                <a:lnTo>
                  <a:pt x="8929691" y="4042091"/>
                </a:lnTo>
                <a:lnTo>
                  <a:pt x="8965722" y="4016033"/>
                </a:lnTo>
                <a:lnTo>
                  <a:pt x="8999966" y="3987774"/>
                </a:lnTo>
                <a:lnTo>
                  <a:pt x="9032319" y="3957416"/>
                </a:lnTo>
                <a:lnTo>
                  <a:pt x="9062677" y="3925064"/>
                </a:lnTo>
                <a:lnTo>
                  <a:pt x="9090938" y="3890821"/>
                </a:lnTo>
                <a:lnTo>
                  <a:pt x="9116998" y="3854790"/>
                </a:lnTo>
                <a:lnTo>
                  <a:pt x="9140754" y="3817074"/>
                </a:lnTo>
                <a:lnTo>
                  <a:pt x="9162102" y="3777776"/>
                </a:lnTo>
                <a:lnTo>
                  <a:pt x="9180939" y="3737000"/>
                </a:lnTo>
                <a:lnTo>
                  <a:pt x="9197161" y="3694850"/>
                </a:lnTo>
                <a:lnTo>
                  <a:pt x="9210666" y="3651427"/>
                </a:lnTo>
                <a:lnTo>
                  <a:pt x="9221349" y="3606837"/>
                </a:lnTo>
                <a:lnTo>
                  <a:pt x="9229108" y="3561181"/>
                </a:lnTo>
                <a:lnTo>
                  <a:pt x="9233839" y="3514563"/>
                </a:lnTo>
                <a:lnTo>
                  <a:pt x="9235440" y="3467087"/>
                </a:lnTo>
                <a:lnTo>
                  <a:pt x="9235440" y="693420"/>
                </a:lnTo>
                <a:lnTo>
                  <a:pt x="9233839" y="645951"/>
                </a:lnTo>
                <a:lnTo>
                  <a:pt x="9229108" y="599339"/>
                </a:lnTo>
                <a:lnTo>
                  <a:pt x="9221349" y="553688"/>
                </a:lnTo>
                <a:lnTo>
                  <a:pt x="9210666" y="509102"/>
                </a:lnTo>
                <a:lnTo>
                  <a:pt x="9197161" y="465683"/>
                </a:lnTo>
                <a:lnTo>
                  <a:pt x="9180939" y="423535"/>
                </a:lnTo>
                <a:lnTo>
                  <a:pt x="9162102" y="382760"/>
                </a:lnTo>
                <a:lnTo>
                  <a:pt x="9140754" y="343464"/>
                </a:lnTo>
                <a:lnTo>
                  <a:pt x="9116998" y="305748"/>
                </a:lnTo>
                <a:lnTo>
                  <a:pt x="9090938" y="269717"/>
                </a:lnTo>
                <a:lnTo>
                  <a:pt x="9062677" y="235473"/>
                </a:lnTo>
                <a:lnTo>
                  <a:pt x="9032319" y="203120"/>
                </a:lnTo>
                <a:lnTo>
                  <a:pt x="8999966" y="172762"/>
                </a:lnTo>
                <a:lnTo>
                  <a:pt x="8965722" y="144501"/>
                </a:lnTo>
                <a:lnTo>
                  <a:pt x="8929691" y="118441"/>
                </a:lnTo>
                <a:lnTo>
                  <a:pt x="8891975" y="94685"/>
                </a:lnTo>
                <a:lnTo>
                  <a:pt x="8852679" y="73337"/>
                </a:lnTo>
                <a:lnTo>
                  <a:pt x="8811904" y="54500"/>
                </a:lnTo>
                <a:lnTo>
                  <a:pt x="8769756" y="38278"/>
                </a:lnTo>
                <a:lnTo>
                  <a:pt x="8726337" y="24773"/>
                </a:lnTo>
                <a:lnTo>
                  <a:pt x="8681751" y="14090"/>
                </a:lnTo>
                <a:lnTo>
                  <a:pt x="8636100" y="6331"/>
                </a:lnTo>
                <a:lnTo>
                  <a:pt x="8589488" y="1600"/>
                </a:lnTo>
                <a:lnTo>
                  <a:pt x="8542019" y="0"/>
                </a:lnTo>
                <a:close/>
              </a:path>
            </a:pathLst>
          </a:custGeom>
          <a:solidFill>
            <a:srgbClr val="FFFFFF"/>
          </a:solidFill>
        </p:spPr>
        <p:txBody>
          <a:bodyPr wrap="square" lIns="0" tIns="0" rIns="0" bIns="0" rtlCol="0"/>
          <a:lstStyle/>
          <a:p>
            <a:endParaRPr/>
          </a:p>
        </p:txBody>
      </p:sp>
      <p:sp>
        <p:nvSpPr>
          <p:cNvPr id="5" name="object 14"/>
          <p:cNvSpPr/>
          <p:nvPr/>
        </p:nvSpPr>
        <p:spPr>
          <a:xfrm>
            <a:off x="1545844" y="2183731"/>
            <a:ext cx="9235440" cy="4160520"/>
          </a:xfrm>
          <a:custGeom>
            <a:avLst/>
            <a:gdLst/>
            <a:ahLst/>
            <a:cxnLst/>
            <a:rect l="l" t="t" r="r" b="b"/>
            <a:pathLst>
              <a:path w="9235440" h="4160520">
                <a:moveTo>
                  <a:pt x="0" y="693420"/>
                </a:moveTo>
                <a:lnTo>
                  <a:pt x="1600" y="645951"/>
                </a:lnTo>
                <a:lnTo>
                  <a:pt x="6331" y="599339"/>
                </a:lnTo>
                <a:lnTo>
                  <a:pt x="14090" y="553688"/>
                </a:lnTo>
                <a:lnTo>
                  <a:pt x="24773" y="509102"/>
                </a:lnTo>
                <a:lnTo>
                  <a:pt x="38278" y="465683"/>
                </a:lnTo>
                <a:lnTo>
                  <a:pt x="54500" y="423535"/>
                </a:lnTo>
                <a:lnTo>
                  <a:pt x="73337" y="382760"/>
                </a:lnTo>
                <a:lnTo>
                  <a:pt x="94685" y="343464"/>
                </a:lnTo>
                <a:lnTo>
                  <a:pt x="118441" y="305748"/>
                </a:lnTo>
                <a:lnTo>
                  <a:pt x="144501" y="269717"/>
                </a:lnTo>
                <a:lnTo>
                  <a:pt x="172762" y="235473"/>
                </a:lnTo>
                <a:lnTo>
                  <a:pt x="203120" y="203120"/>
                </a:lnTo>
                <a:lnTo>
                  <a:pt x="235473" y="172762"/>
                </a:lnTo>
                <a:lnTo>
                  <a:pt x="269717" y="144501"/>
                </a:lnTo>
                <a:lnTo>
                  <a:pt x="305748" y="118441"/>
                </a:lnTo>
                <a:lnTo>
                  <a:pt x="343464" y="94685"/>
                </a:lnTo>
                <a:lnTo>
                  <a:pt x="382760" y="73337"/>
                </a:lnTo>
                <a:lnTo>
                  <a:pt x="423535" y="54500"/>
                </a:lnTo>
                <a:lnTo>
                  <a:pt x="465683" y="38278"/>
                </a:lnTo>
                <a:lnTo>
                  <a:pt x="509102" y="24773"/>
                </a:lnTo>
                <a:lnTo>
                  <a:pt x="553688" y="14090"/>
                </a:lnTo>
                <a:lnTo>
                  <a:pt x="599339" y="6331"/>
                </a:lnTo>
                <a:lnTo>
                  <a:pt x="645951" y="1600"/>
                </a:lnTo>
                <a:lnTo>
                  <a:pt x="693420" y="0"/>
                </a:lnTo>
                <a:lnTo>
                  <a:pt x="8542019" y="0"/>
                </a:lnTo>
                <a:lnTo>
                  <a:pt x="8589488" y="1600"/>
                </a:lnTo>
                <a:lnTo>
                  <a:pt x="8636100" y="6331"/>
                </a:lnTo>
                <a:lnTo>
                  <a:pt x="8681751" y="14090"/>
                </a:lnTo>
                <a:lnTo>
                  <a:pt x="8726337" y="24773"/>
                </a:lnTo>
                <a:lnTo>
                  <a:pt x="8769756" y="38278"/>
                </a:lnTo>
                <a:lnTo>
                  <a:pt x="8811904" y="54500"/>
                </a:lnTo>
                <a:lnTo>
                  <a:pt x="8852679" y="73337"/>
                </a:lnTo>
                <a:lnTo>
                  <a:pt x="8891975" y="94685"/>
                </a:lnTo>
                <a:lnTo>
                  <a:pt x="8929691" y="118441"/>
                </a:lnTo>
                <a:lnTo>
                  <a:pt x="8965722" y="144501"/>
                </a:lnTo>
                <a:lnTo>
                  <a:pt x="8999966" y="172762"/>
                </a:lnTo>
                <a:lnTo>
                  <a:pt x="9032319" y="203120"/>
                </a:lnTo>
                <a:lnTo>
                  <a:pt x="9062677" y="235473"/>
                </a:lnTo>
                <a:lnTo>
                  <a:pt x="9090938" y="269717"/>
                </a:lnTo>
                <a:lnTo>
                  <a:pt x="9116998" y="305748"/>
                </a:lnTo>
                <a:lnTo>
                  <a:pt x="9140754" y="343464"/>
                </a:lnTo>
                <a:lnTo>
                  <a:pt x="9162102" y="382760"/>
                </a:lnTo>
                <a:lnTo>
                  <a:pt x="9180939" y="423535"/>
                </a:lnTo>
                <a:lnTo>
                  <a:pt x="9197161" y="465683"/>
                </a:lnTo>
                <a:lnTo>
                  <a:pt x="9210666" y="509102"/>
                </a:lnTo>
                <a:lnTo>
                  <a:pt x="9221349" y="553688"/>
                </a:lnTo>
                <a:lnTo>
                  <a:pt x="9229108" y="599339"/>
                </a:lnTo>
                <a:lnTo>
                  <a:pt x="9233839" y="645951"/>
                </a:lnTo>
                <a:lnTo>
                  <a:pt x="9235440" y="693420"/>
                </a:lnTo>
                <a:lnTo>
                  <a:pt x="9235440" y="3467087"/>
                </a:lnTo>
                <a:lnTo>
                  <a:pt x="9233839" y="3514563"/>
                </a:lnTo>
                <a:lnTo>
                  <a:pt x="9229108" y="3561181"/>
                </a:lnTo>
                <a:lnTo>
                  <a:pt x="9221349" y="3606837"/>
                </a:lnTo>
                <a:lnTo>
                  <a:pt x="9210666" y="3651427"/>
                </a:lnTo>
                <a:lnTo>
                  <a:pt x="9197161" y="3694850"/>
                </a:lnTo>
                <a:lnTo>
                  <a:pt x="9180939" y="3737000"/>
                </a:lnTo>
                <a:lnTo>
                  <a:pt x="9162102" y="3777776"/>
                </a:lnTo>
                <a:lnTo>
                  <a:pt x="9140754" y="3817074"/>
                </a:lnTo>
                <a:lnTo>
                  <a:pt x="9116998" y="3854790"/>
                </a:lnTo>
                <a:lnTo>
                  <a:pt x="9090938" y="3890821"/>
                </a:lnTo>
                <a:lnTo>
                  <a:pt x="9062677" y="3925064"/>
                </a:lnTo>
                <a:lnTo>
                  <a:pt x="9032319" y="3957416"/>
                </a:lnTo>
                <a:lnTo>
                  <a:pt x="8999966" y="3987774"/>
                </a:lnTo>
                <a:lnTo>
                  <a:pt x="8965722" y="4016033"/>
                </a:lnTo>
                <a:lnTo>
                  <a:pt x="8929691" y="4042091"/>
                </a:lnTo>
                <a:lnTo>
                  <a:pt x="8891975" y="4065845"/>
                </a:lnTo>
                <a:lnTo>
                  <a:pt x="8852679" y="4087191"/>
                </a:lnTo>
                <a:lnTo>
                  <a:pt x="8811904" y="4106026"/>
                </a:lnTo>
                <a:lnTo>
                  <a:pt x="8769756" y="4122246"/>
                </a:lnTo>
                <a:lnTo>
                  <a:pt x="8726337" y="4135749"/>
                </a:lnTo>
                <a:lnTo>
                  <a:pt x="8681751" y="4146431"/>
                </a:lnTo>
                <a:lnTo>
                  <a:pt x="8636100" y="4154189"/>
                </a:lnTo>
                <a:lnTo>
                  <a:pt x="8589488" y="4158920"/>
                </a:lnTo>
                <a:lnTo>
                  <a:pt x="8542019" y="4160520"/>
                </a:lnTo>
                <a:lnTo>
                  <a:pt x="693420" y="4160520"/>
                </a:lnTo>
                <a:lnTo>
                  <a:pt x="645951" y="4158920"/>
                </a:lnTo>
                <a:lnTo>
                  <a:pt x="599339" y="4154189"/>
                </a:lnTo>
                <a:lnTo>
                  <a:pt x="553688" y="4146431"/>
                </a:lnTo>
                <a:lnTo>
                  <a:pt x="509102" y="4135749"/>
                </a:lnTo>
                <a:lnTo>
                  <a:pt x="465683" y="4122246"/>
                </a:lnTo>
                <a:lnTo>
                  <a:pt x="423535" y="4106026"/>
                </a:lnTo>
                <a:lnTo>
                  <a:pt x="382760" y="4087191"/>
                </a:lnTo>
                <a:lnTo>
                  <a:pt x="343464" y="4065845"/>
                </a:lnTo>
                <a:lnTo>
                  <a:pt x="305748" y="4042091"/>
                </a:lnTo>
                <a:lnTo>
                  <a:pt x="269717" y="4016033"/>
                </a:lnTo>
                <a:lnTo>
                  <a:pt x="235473" y="3987774"/>
                </a:lnTo>
                <a:lnTo>
                  <a:pt x="203120" y="3957416"/>
                </a:lnTo>
                <a:lnTo>
                  <a:pt x="172762" y="3925064"/>
                </a:lnTo>
                <a:lnTo>
                  <a:pt x="144501" y="3890821"/>
                </a:lnTo>
                <a:lnTo>
                  <a:pt x="118441" y="3854790"/>
                </a:lnTo>
                <a:lnTo>
                  <a:pt x="94685" y="3817074"/>
                </a:lnTo>
                <a:lnTo>
                  <a:pt x="73337" y="3777776"/>
                </a:lnTo>
                <a:lnTo>
                  <a:pt x="54500" y="3737000"/>
                </a:lnTo>
                <a:lnTo>
                  <a:pt x="38278" y="3694850"/>
                </a:lnTo>
                <a:lnTo>
                  <a:pt x="24773" y="3651427"/>
                </a:lnTo>
                <a:lnTo>
                  <a:pt x="14090" y="3606837"/>
                </a:lnTo>
                <a:lnTo>
                  <a:pt x="6331" y="3561181"/>
                </a:lnTo>
                <a:lnTo>
                  <a:pt x="1600" y="3514563"/>
                </a:lnTo>
                <a:lnTo>
                  <a:pt x="0" y="3467087"/>
                </a:lnTo>
                <a:lnTo>
                  <a:pt x="0" y="693420"/>
                </a:lnTo>
                <a:close/>
              </a:path>
            </a:pathLst>
          </a:custGeom>
          <a:ln w="9144">
            <a:solidFill>
              <a:srgbClr val="C53024"/>
            </a:solidFill>
          </a:ln>
        </p:spPr>
        <p:txBody>
          <a:bodyPr wrap="square" lIns="0" tIns="0" rIns="0" bIns="0" rtlCol="0"/>
          <a:lstStyle/>
          <a:p>
            <a:endParaRPr/>
          </a:p>
        </p:txBody>
      </p:sp>
      <p:sp>
        <p:nvSpPr>
          <p:cNvPr id="6" name="object 15"/>
          <p:cNvSpPr txBox="1"/>
          <p:nvPr/>
        </p:nvSpPr>
        <p:spPr>
          <a:xfrm>
            <a:off x="838200" y="1551017"/>
            <a:ext cx="9878695" cy="466026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1</a:t>
            </a:r>
            <a:r>
              <a:rPr sz="2800" b="1" i="1" spc="-5" dirty="0">
                <a:solidFill>
                  <a:srgbClr val="DF635A"/>
                </a:solidFill>
                <a:latin typeface="微软雅黑"/>
                <a:cs typeface="微软雅黑"/>
              </a:rPr>
              <a:t>、网络安全生态系统日趋完善</a:t>
            </a:r>
            <a:endParaRPr sz="2800">
              <a:latin typeface="微软雅黑"/>
              <a:cs typeface="微软雅黑"/>
            </a:endParaRPr>
          </a:p>
          <a:p>
            <a:pPr marL="1001394" marR="309880" indent="633730">
              <a:lnSpc>
                <a:spcPct val="150000"/>
              </a:lnSpc>
              <a:spcBef>
                <a:spcPts val="2890"/>
              </a:spcBef>
            </a:pPr>
            <a:r>
              <a:rPr sz="2400" dirty="0">
                <a:solidFill>
                  <a:srgbClr val="3E3E3E"/>
                </a:solidFill>
                <a:latin typeface="微软雅黑"/>
                <a:cs typeface="微软雅黑"/>
              </a:rPr>
              <a:t>网络安全有关法律、政策、标准等将逐步落地实施，并在具 体实践中不断建立和完善；</a:t>
            </a:r>
            <a:endParaRPr sz="2400">
              <a:latin typeface="微软雅黑"/>
              <a:cs typeface="微软雅黑"/>
            </a:endParaRPr>
          </a:p>
          <a:p>
            <a:pPr marL="1001394" marR="309880" indent="633730">
              <a:lnSpc>
                <a:spcPct val="150000"/>
              </a:lnSpc>
              <a:spcBef>
                <a:spcPts val="5"/>
              </a:spcBef>
            </a:pPr>
            <a:r>
              <a:rPr sz="2400" dirty="0">
                <a:solidFill>
                  <a:srgbClr val="3E3E3E"/>
                </a:solidFill>
                <a:latin typeface="微软雅黑"/>
                <a:cs typeface="微软雅黑"/>
              </a:rPr>
              <a:t>自主可控、安全可信等技术创新战略将带动国内网络安全产 业快速发展；</a:t>
            </a:r>
            <a:endParaRPr sz="2400">
              <a:latin typeface="微软雅黑"/>
              <a:cs typeface="微软雅黑"/>
            </a:endParaRPr>
          </a:p>
          <a:p>
            <a:pPr marL="1633855">
              <a:lnSpc>
                <a:spcPct val="100000"/>
              </a:lnSpc>
              <a:spcBef>
                <a:spcPts val="1440"/>
              </a:spcBef>
            </a:pPr>
            <a:r>
              <a:rPr sz="2400" dirty="0">
                <a:solidFill>
                  <a:srgbClr val="3E3E3E"/>
                </a:solidFill>
                <a:latin typeface="微软雅黑"/>
                <a:cs typeface="微软雅黑"/>
              </a:rPr>
              <a:t>全社会网络安全意</a:t>
            </a:r>
            <a:r>
              <a:rPr sz="2400" spc="-10" dirty="0">
                <a:solidFill>
                  <a:srgbClr val="3E3E3E"/>
                </a:solidFill>
                <a:latin typeface="微软雅黑"/>
                <a:cs typeface="微软雅黑"/>
              </a:rPr>
              <a:t>识</a:t>
            </a:r>
            <a:r>
              <a:rPr sz="2400" dirty="0">
                <a:solidFill>
                  <a:srgbClr val="3E3E3E"/>
                </a:solidFill>
                <a:latin typeface="微软雅黑"/>
                <a:cs typeface="微软雅黑"/>
              </a:rPr>
              <a:t>进一步</a:t>
            </a:r>
            <a:r>
              <a:rPr sz="2400" spc="-10" dirty="0">
                <a:solidFill>
                  <a:srgbClr val="3E3E3E"/>
                </a:solidFill>
                <a:latin typeface="微软雅黑"/>
                <a:cs typeface="微软雅黑"/>
              </a:rPr>
              <a:t>提</a:t>
            </a:r>
            <a:r>
              <a:rPr sz="2400" dirty="0">
                <a:solidFill>
                  <a:srgbClr val="3E3E3E"/>
                </a:solidFill>
                <a:latin typeface="微软雅黑"/>
                <a:cs typeface="微软雅黑"/>
              </a:rPr>
              <a:t>升，网</a:t>
            </a:r>
            <a:r>
              <a:rPr sz="2400" spc="-10" dirty="0">
                <a:solidFill>
                  <a:srgbClr val="3E3E3E"/>
                </a:solidFill>
                <a:latin typeface="微软雅黑"/>
                <a:cs typeface="微软雅黑"/>
              </a:rPr>
              <a:t>络</a:t>
            </a:r>
            <a:r>
              <a:rPr sz="2400" dirty="0">
                <a:solidFill>
                  <a:srgbClr val="3E3E3E"/>
                </a:solidFill>
                <a:latin typeface="微软雅黑"/>
                <a:cs typeface="微软雅黑"/>
              </a:rPr>
              <a:t>环境治</a:t>
            </a:r>
            <a:r>
              <a:rPr sz="2400" spc="-10" dirty="0">
                <a:solidFill>
                  <a:srgbClr val="3E3E3E"/>
                </a:solidFill>
                <a:latin typeface="微软雅黑"/>
                <a:cs typeface="微软雅黑"/>
              </a:rPr>
              <a:t>理</a:t>
            </a:r>
            <a:r>
              <a:rPr sz="2400" dirty="0">
                <a:solidFill>
                  <a:srgbClr val="3E3E3E"/>
                </a:solidFill>
                <a:latin typeface="微软雅黑"/>
                <a:cs typeface="微软雅黑"/>
              </a:rPr>
              <a:t>、安全</a:t>
            </a:r>
            <a:r>
              <a:rPr sz="2400" spc="-10" dirty="0">
                <a:solidFill>
                  <a:srgbClr val="3E3E3E"/>
                </a:solidFill>
                <a:latin typeface="微软雅黑"/>
                <a:cs typeface="微软雅黑"/>
              </a:rPr>
              <a:t>防</a:t>
            </a:r>
            <a:r>
              <a:rPr sz="2400" dirty="0">
                <a:solidFill>
                  <a:srgbClr val="3E3E3E"/>
                </a:solidFill>
                <a:latin typeface="微软雅黑"/>
                <a:cs typeface="微软雅黑"/>
              </a:rPr>
              <a:t>护、</a:t>
            </a:r>
            <a:endParaRPr sz="2400">
              <a:latin typeface="微软雅黑"/>
              <a:cs typeface="微软雅黑"/>
            </a:endParaRPr>
          </a:p>
          <a:p>
            <a:pPr marL="1001394">
              <a:lnSpc>
                <a:spcPct val="100000"/>
              </a:lnSpc>
              <a:spcBef>
                <a:spcPts val="1440"/>
              </a:spcBef>
            </a:pPr>
            <a:r>
              <a:rPr sz="2400" dirty="0">
                <a:solidFill>
                  <a:srgbClr val="3E3E3E"/>
                </a:solidFill>
                <a:latin typeface="微软雅黑"/>
                <a:cs typeface="微软雅黑"/>
              </a:rPr>
              <a:t>应急处置等工作将取得明显成效；</a:t>
            </a:r>
            <a:endParaRPr sz="2400">
              <a:latin typeface="微软雅黑"/>
              <a:cs typeface="微软雅黑"/>
            </a:endParaRPr>
          </a:p>
          <a:p>
            <a:pPr marL="1635760">
              <a:lnSpc>
                <a:spcPct val="100000"/>
              </a:lnSpc>
              <a:spcBef>
                <a:spcPts val="1440"/>
              </a:spcBef>
            </a:pPr>
            <a:r>
              <a:rPr sz="2400" dirty="0">
                <a:solidFill>
                  <a:srgbClr val="3E3E3E"/>
                </a:solidFill>
                <a:latin typeface="微软雅黑"/>
                <a:cs typeface="微软雅黑"/>
              </a:rPr>
              <a:t>网络安全国际合作更加紧密，更具国际话语权。</a:t>
            </a:r>
            <a:endParaRPr sz="240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36652"/>
            <a:ext cx="12191998" cy="400110"/>
            <a:chOff x="0" y="247949"/>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3531703" y="247949"/>
              <a:ext cx="866029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676068"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网络安全趋势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86</a:t>
            </a:fld>
            <a:endParaRPr lang="zh-CN" altLang="en-US"/>
          </a:p>
        </p:txBody>
      </p:sp>
    </p:spTree>
    <p:extLst>
      <p:ext uri="{BB962C8B-B14F-4D97-AF65-F5344CB8AC3E}">
        <p14:creationId xmlns:p14="http://schemas.microsoft.com/office/powerpoint/2010/main" val="2428172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1635090" y="2542432"/>
            <a:ext cx="9235440" cy="3302635"/>
          </a:xfrm>
          <a:custGeom>
            <a:avLst/>
            <a:gdLst/>
            <a:ahLst/>
            <a:cxnLst/>
            <a:rect l="l" t="t" r="r" b="b"/>
            <a:pathLst>
              <a:path w="9235440" h="3302635">
                <a:moveTo>
                  <a:pt x="8685021" y="0"/>
                </a:moveTo>
                <a:lnTo>
                  <a:pt x="550417" y="0"/>
                </a:lnTo>
                <a:lnTo>
                  <a:pt x="502918" y="2019"/>
                </a:lnTo>
                <a:lnTo>
                  <a:pt x="456542" y="7969"/>
                </a:lnTo>
                <a:lnTo>
                  <a:pt x="411455" y="17684"/>
                </a:lnTo>
                <a:lnTo>
                  <a:pt x="367821" y="30998"/>
                </a:lnTo>
                <a:lnTo>
                  <a:pt x="325806" y="47747"/>
                </a:lnTo>
                <a:lnTo>
                  <a:pt x="285574" y="67766"/>
                </a:lnTo>
                <a:lnTo>
                  <a:pt x="247291" y="90889"/>
                </a:lnTo>
                <a:lnTo>
                  <a:pt x="211123" y="116951"/>
                </a:lnTo>
                <a:lnTo>
                  <a:pt x="177233" y="145787"/>
                </a:lnTo>
                <a:lnTo>
                  <a:pt x="145787" y="177233"/>
                </a:lnTo>
                <a:lnTo>
                  <a:pt x="116951" y="211123"/>
                </a:lnTo>
                <a:lnTo>
                  <a:pt x="90889" y="247291"/>
                </a:lnTo>
                <a:lnTo>
                  <a:pt x="67766" y="285574"/>
                </a:lnTo>
                <a:lnTo>
                  <a:pt x="47747" y="325806"/>
                </a:lnTo>
                <a:lnTo>
                  <a:pt x="30998" y="367821"/>
                </a:lnTo>
                <a:lnTo>
                  <a:pt x="17684" y="411455"/>
                </a:lnTo>
                <a:lnTo>
                  <a:pt x="7969" y="456542"/>
                </a:lnTo>
                <a:lnTo>
                  <a:pt x="2019" y="502918"/>
                </a:lnTo>
                <a:lnTo>
                  <a:pt x="0" y="550417"/>
                </a:lnTo>
                <a:lnTo>
                  <a:pt x="0" y="2752090"/>
                </a:lnTo>
                <a:lnTo>
                  <a:pt x="2019" y="2799582"/>
                </a:lnTo>
                <a:lnTo>
                  <a:pt x="7969" y="2845952"/>
                </a:lnTo>
                <a:lnTo>
                  <a:pt x="17684" y="2891035"/>
                </a:lnTo>
                <a:lnTo>
                  <a:pt x="30998" y="2934666"/>
                </a:lnTo>
                <a:lnTo>
                  <a:pt x="47747" y="2976680"/>
                </a:lnTo>
                <a:lnTo>
                  <a:pt x="67766" y="3016910"/>
                </a:lnTo>
                <a:lnTo>
                  <a:pt x="90889" y="3055193"/>
                </a:lnTo>
                <a:lnTo>
                  <a:pt x="116951" y="3091363"/>
                </a:lnTo>
                <a:lnTo>
                  <a:pt x="145787" y="3125254"/>
                </a:lnTo>
                <a:lnTo>
                  <a:pt x="177233" y="3156702"/>
                </a:lnTo>
                <a:lnTo>
                  <a:pt x="211123" y="3185541"/>
                </a:lnTo>
                <a:lnTo>
                  <a:pt x="247291" y="3211605"/>
                </a:lnTo>
                <a:lnTo>
                  <a:pt x="285574" y="3234731"/>
                </a:lnTo>
                <a:lnTo>
                  <a:pt x="325806" y="3254752"/>
                </a:lnTo>
                <a:lnTo>
                  <a:pt x="367821" y="3271503"/>
                </a:lnTo>
                <a:lnTo>
                  <a:pt x="411455" y="3284820"/>
                </a:lnTo>
                <a:lnTo>
                  <a:pt x="456542" y="3294536"/>
                </a:lnTo>
                <a:lnTo>
                  <a:pt x="502918" y="3300487"/>
                </a:lnTo>
                <a:lnTo>
                  <a:pt x="550417" y="3302507"/>
                </a:lnTo>
                <a:lnTo>
                  <a:pt x="8685021" y="3302507"/>
                </a:lnTo>
                <a:lnTo>
                  <a:pt x="8732521" y="3300487"/>
                </a:lnTo>
                <a:lnTo>
                  <a:pt x="8778897" y="3294536"/>
                </a:lnTo>
                <a:lnTo>
                  <a:pt x="8823984" y="3284820"/>
                </a:lnTo>
                <a:lnTo>
                  <a:pt x="8867618" y="3271503"/>
                </a:lnTo>
                <a:lnTo>
                  <a:pt x="8909633" y="3254752"/>
                </a:lnTo>
                <a:lnTo>
                  <a:pt x="8949865" y="3234731"/>
                </a:lnTo>
                <a:lnTo>
                  <a:pt x="8988148" y="3211605"/>
                </a:lnTo>
                <a:lnTo>
                  <a:pt x="9024316" y="3185541"/>
                </a:lnTo>
                <a:lnTo>
                  <a:pt x="9058206" y="3156702"/>
                </a:lnTo>
                <a:lnTo>
                  <a:pt x="9089652" y="3125254"/>
                </a:lnTo>
                <a:lnTo>
                  <a:pt x="9118488" y="3091363"/>
                </a:lnTo>
                <a:lnTo>
                  <a:pt x="9144550" y="3055193"/>
                </a:lnTo>
                <a:lnTo>
                  <a:pt x="9167673" y="3016910"/>
                </a:lnTo>
                <a:lnTo>
                  <a:pt x="9187692" y="2976680"/>
                </a:lnTo>
                <a:lnTo>
                  <a:pt x="9204441" y="2934666"/>
                </a:lnTo>
                <a:lnTo>
                  <a:pt x="9217755" y="2891035"/>
                </a:lnTo>
                <a:lnTo>
                  <a:pt x="9227470" y="2845952"/>
                </a:lnTo>
                <a:lnTo>
                  <a:pt x="9233420" y="2799582"/>
                </a:lnTo>
                <a:lnTo>
                  <a:pt x="9235440" y="2752090"/>
                </a:lnTo>
                <a:lnTo>
                  <a:pt x="9235440" y="550417"/>
                </a:lnTo>
                <a:lnTo>
                  <a:pt x="9233420" y="502918"/>
                </a:lnTo>
                <a:lnTo>
                  <a:pt x="9227470" y="456542"/>
                </a:lnTo>
                <a:lnTo>
                  <a:pt x="9217755" y="411455"/>
                </a:lnTo>
                <a:lnTo>
                  <a:pt x="9204441" y="367821"/>
                </a:lnTo>
                <a:lnTo>
                  <a:pt x="9187692" y="325806"/>
                </a:lnTo>
                <a:lnTo>
                  <a:pt x="9167673" y="285574"/>
                </a:lnTo>
                <a:lnTo>
                  <a:pt x="9144550" y="247291"/>
                </a:lnTo>
                <a:lnTo>
                  <a:pt x="9118488" y="211123"/>
                </a:lnTo>
                <a:lnTo>
                  <a:pt x="9089652" y="177233"/>
                </a:lnTo>
                <a:lnTo>
                  <a:pt x="9058206" y="145787"/>
                </a:lnTo>
                <a:lnTo>
                  <a:pt x="9024316" y="116951"/>
                </a:lnTo>
                <a:lnTo>
                  <a:pt x="8988148" y="90889"/>
                </a:lnTo>
                <a:lnTo>
                  <a:pt x="8949865" y="67766"/>
                </a:lnTo>
                <a:lnTo>
                  <a:pt x="8909633" y="47747"/>
                </a:lnTo>
                <a:lnTo>
                  <a:pt x="8867618" y="30998"/>
                </a:lnTo>
                <a:lnTo>
                  <a:pt x="8823984" y="17684"/>
                </a:lnTo>
                <a:lnTo>
                  <a:pt x="8778897" y="7969"/>
                </a:lnTo>
                <a:lnTo>
                  <a:pt x="8732521" y="2019"/>
                </a:lnTo>
                <a:lnTo>
                  <a:pt x="8685021" y="0"/>
                </a:lnTo>
                <a:close/>
              </a:path>
            </a:pathLst>
          </a:custGeom>
          <a:solidFill>
            <a:srgbClr val="FFFFFF"/>
          </a:solidFill>
        </p:spPr>
        <p:txBody>
          <a:bodyPr wrap="square" lIns="0" tIns="0" rIns="0" bIns="0" rtlCol="0"/>
          <a:lstStyle/>
          <a:p>
            <a:endParaRPr/>
          </a:p>
        </p:txBody>
      </p:sp>
      <p:sp>
        <p:nvSpPr>
          <p:cNvPr id="5" name="object 14"/>
          <p:cNvSpPr/>
          <p:nvPr/>
        </p:nvSpPr>
        <p:spPr>
          <a:xfrm>
            <a:off x="1635090" y="2542432"/>
            <a:ext cx="9235440" cy="3302635"/>
          </a:xfrm>
          <a:custGeom>
            <a:avLst/>
            <a:gdLst/>
            <a:ahLst/>
            <a:cxnLst/>
            <a:rect l="l" t="t" r="r" b="b"/>
            <a:pathLst>
              <a:path w="9235440" h="3302635">
                <a:moveTo>
                  <a:pt x="0" y="550417"/>
                </a:moveTo>
                <a:lnTo>
                  <a:pt x="2019" y="502918"/>
                </a:lnTo>
                <a:lnTo>
                  <a:pt x="7969" y="456542"/>
                </a:lnTo>
                <a:lnTo>
                  <a:pt x="17684" y="411455"/>
                </a:lnTo>
                <a:lnTo>
                  <a:pt x="30998" y="367821"/>
                </a:lnTo>
                <a:lnTo>
                  <a:pt x="47747" y="325806"/>
                </a:lnTo>
                <a:lnTo>
                  <a:pt x="67766" y="285574"/>
                </a:lnTo>
                <a:lnTo>
                  <a:pt x="90889" y="247291"/>
                </a:lnTo>
                <a:lnTo>
                  <a:pt x="116951" y="211123"/>
                </a:lnTo>
                <a:lnTo>
                  <a:pt x="145787" y="177233"/>
                </a:lnTo>
                <a:lnTo>
                  <a:pt x="177233" y="145787"/>
                </a:lnTo>
                <a:lnTo>
                  <a:pt x="211123" y="116951"/>
                </a:lnTo>
                <a:lnTo>
                  <a:pt x="247291" y="90889"/>
                </a:lnTo>
                <a:lnTo>
                  <a:pt x="285574" y="67766"/>
                </a:lnTo>
                <a:lnTo>
                  <a:pt x="325806" y="47747"/>
                </a:lnTo>
                <a:lnTo>
                  <a:pt x="367821" y="30998"/>
                </a:lnTo>
                <a:lnTo>
                  <a:pt x="411455" y="17684"/>
                </a:lnTo>
                <a:lnTo>
                  <a:pt x="456542" y="7969"/>
                </a:lnTo>
                <a:lnTo>
                  <a:pt x="502918" y="2019"/>
                </a:lnTo>
                <a:lnTo>
                  <a:pt x="550417" y="0"/>
                </a:lnTo>
                <a:lnTo>
                  <a:pt x="8685021" y="0"/>
                </a:lnTo>
                <a:lnTo>
                  <a:pt x="8732521" y="2019"/>
                </a:lnTo>
                <a:lnTo>
                  <a:pt x="8778897" y="7969"/>
                </a:lnTo>
                <a:lnTo>
                  <a:pt x="8823984" y="17684"/>
                </a:lnTo>
                <a:lnTo>
                  <a:pt x="8867618" y="30998"/>
                </a:lnTo>
                <a:lnTo>
                  <a:pt x="8909633" y="47747"/>
                </a:lnTo>
                <a:lnTo>
                  <a:pt x="8949865" y="67766"/>
                </a:lnTo>
                <a:lnTo>
                  <a:pt x="8988148" y="90889"/>
                </a:lnTo>
                <a:lnTo>
                  <a:pt x="9024316" y="116951"/>
                </a:lnTo>
                <a:lnTo>
                  <a:pt x="9058206" y="145787"/>
                </a:lnTo>
                <a:lnTo>
                  <a:pt x="9089652" y="177233"/>
                </a:lnTo>
                <a:lnTo>
                  <a:pt x="9118488" y="211123"/>
                </a:lnTo>
                <a:lnTo>
                  <a:pt x="9144550" y="247291"/>
                </a:lnTo>
                <a:lnTo>
                  <a:pt x="9167673" y="285574"/>
                </a:lnTo>
                <a:lnTo>
                  <a:pt x="9187692" y="325806"/>
                </a:lnTo>
                <a:lnTo>
                  <a:pt x="9204441" y="367821"/>
                </a:lnTo>
                <a:lnTo>
                  <a:pt x="9217755" y="411455"/>
                </a:lnTo>
                <a:lnTo>
                  <a:pt x="9227470" y="456542"/>
                </a:lnTo>
                <a:lnTo>
                  <a:pt x="9233420" y="502918"/>
                </a:lnTo>
                <a:lnTo>
                  <a:pt x="9235440" y="550417"/>
                </a:lnTo>
                <a:lnTo>
                  <a:pt x="9235440" y="2752090"/>
                </a:lnTo>
                <a:lnTo>
                  <a:pt x="9233420" y="2799582"/>
                </a:lnTo>
                <a:lnTo>
                  <a:pt x="9227470" y="2845952"/>
                </a:lnTo>
                <a:lnTo>
                  <a:pt x="9217755" y="2891035"/>
                </a:lnTo>
                <a:lnTo>
                  <a:pt x="9204441" y="2934666"/>
                </a:lnTo>
                <a:lnTo>
                  <a:pt x="9187692" y="2976680"/>
                </a:lnTo>
                <a:lnTo>
                  <a:pt x="9167673" y="3016910"/>
                </a:lnTo>
                <a:lnTo>
                  <a:pt x="9144550" y="3055193"/>
                </a:lnTo>
                <a:lnTo>
                  <a:pt x="9118488" y="3091363"/>
                </a:lnTo>
                <a:lnTo>
                  <a:pt x="9089652" y="3125254"/>
                </a:lnTo>
                <a:lnTo>
                  <a:pt x="9058206" y="3156702"/>
                </a:lnTo>
                <a:lnTo>
                  <a:pt x="9024316" y="3185541"/>
                </a:lnTo>
                <a:lnTo>
                  <a:pt x="8988148" y="3211605"/>
                </a:lnTo>
                <a:lnTo>
                  <a:pt x="8949865" y="3234731"/>
                </a:lnTo>
                <a:lnTo>
                  <a:pt x="8909633" y="3254752"/>
                </a:lnTo>
                <a:lnTo>
                  <a:pt x="8867618" y="3271503"/>
                </a:lnTo>
                <a:lnTo>
                  <a:pt x="8823984" y="3284820"/>
                </a:lnTo>
                <a:lnTo>
                  <a:pt x="8778897" y="3294536"/>
                </a:lnTo>
                <a:lnTo>
                  <a:pt x="8732521" y="3300487"/>
                </a:lnTo>
                <a:lnTo>
                  <a:pt x="8685021" y="3302507"/>
                </a:lnTo>
                <a:lnTo>
                  <a:pt x="550417" y="3302507"/>
                </a:lnTo>
                <a:lnTo>
                  <a:pt x="502918" y="3300487"/>
                </a:lnTo>
                <a:lnTo>
                  <a:pt x="456542" y="3294536"/>
                </a:lnTo>
                <a:lnTo>
                  <a:pt x="411455" y="3284820"/>
                </a:lnTo>
                <a:lnTo>
                  <a:pt x="367821" y="3271503"/>
                </a:lnTo>
                <a:lnTo>
                  <a:pt x="325806" y="3254752"/>
                </a:lnTo>
                <a:lnTo>
                  <a:pt x="285574" y="3234731"/>
                </a:lnTo>
                <a:lnTo>
                  <a:pt x="247291" y="3211605"/>
                </a:lnTo>
                <a:lnTo>
                  <a:pt x="211123" y="3185541"/>
                </a:lnTo>
                <a:lnTo>
                  <a:pt x="177233" y="3156702"/>
                </a:lnTo>
                <a:lnTo>
                  <a:pt x="145787" y="3125254"/>
                </a:lnTo>
                <a:lnTo>
                  <a:pt x="116951" y="3091363"/>
                </a:lnTo>
                <a:lnTo>
                  <a:pt x="90889" y="3055193"/>
                </a:lnTo>
                <a:lnTo>
                  <a:pt x="67766" y="3016910"/>
                </a:lnTo>
                <a:lnTo>
                  <a:pt x="47747" y="2976680"/>
                </a:lnTo>
                <a:lnTo>
                  <a:pt x="30998" y="2934666"/>
                </a:lnTo>
                <a:lnTo>
                  <a:pt x="17684" y="2891035"/>
                </a:lnTo>
                <a:lnTo>
                  <a:pt x="7969" y="2845952"/>
                </a:lnTo>
                <a:lnTo>
                  <a:pt x="2019" y="2799582"/>
                </a:lnTo>
                <a:lnTo>
                  <a:pt x="0" y="2752090"/>
                </a:lnTo>
                <a:lnTo>
                  <a:pt x="0" y="550417"/>
                </a:lnTo>
                <a:close/>
              </a:path>
            </a:pathLst>
          </a:custGeom>
          <a:ln w="9144">
            <a:solidFill>
              <a:srgbClr val="C53024"/>
            </a:solidFill>
          </a:ln>
        </p:spPr>
        <p:txBody>
          <a:bodyPr wrap="square" lIns="0" tIns="0" rIns="0" bIns="0" rtlCol="0"/>
          <a:lstStyle/>
          <a:p>
            <a:endParaRPr/>
          </a:p>
        </p:txBody>
      </p:sp>
      <p:sp>
        <p:nvSpPr>
          <p:cNvPr id="6" name="object 15"/>
          <p:cNvSpPr txBox="1"/>
          <p:nvPr/>
        </p:nvSpPr>
        <p:spPr>
          <a:xfrm>
            <a:off x="962498" y="1714646"/>
            <a:ext cx="9497060" cy="371538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2</a:t>
            </a:r>
            <a:r>
              <a:rPr sz="2800" b="1" i="1" spc="-5" dirty="0">
                <a:solidFill>
                  <a:srgbClr val="DF635A"/>
                </a:solidFill>
                <a:latin typeface="微软雅黑"/>
                <a:cs typeface="微软雅黑"/>
              </a:rPr>
              <a:t>、</a:t>
            </a:r>
            <a:r>
              <a:rPr sz="2800" b="1" spc="-5" dirty="0">
                <a:solidFill>
                  <a:srgbClr val="DF635A"/>
                </a:solidFill>
                <a:latin typeface="微软雅黑"/>
                <a:cs typeface="微软雅黑"/>
              </a:rPr>
              <a:t>APT</a:t>
            </a:r>
            <a:r>
              <a:rPr sz="2800" b="1" i="1" spc="-5" dirty="0">
                <a:solidFill>
                  <a:srgbClr val="DF635A"/>
                </a:solidFill>
                <a:latin typeface="微软雅黑"/>
                <a:cs typeface="微软雅黑"/>
              </a:rPr>
              <a:t>攻击活动将持续活跃</a:t>
            </a:r>
            <a:endParaRPr sz="2800">
              <a:latin typeface="微软雅黑"/>
              <a:cs typeface="微软雅黑"/>
            </a:endParaRPr>
          </a:p>
          <a:p>
            <a:pPr>
              <a:lnSpc>
                <a:spcPct val="100000"/>
              </a:lnSpc>
              <a:spcBef>
                <a:spcPts val="10"/>
              </a:spcBef>
            </a:pPr>
            <a:endParaRPr sz="3550">
              <a:latin typeface="Times New Roman"/>
              <a:cs typeface="Times New Roman"/>
            </a:endParaRPr>
          </a:p>
          <a:p>
            <a:pPr marL="925194" marR="5080" indent="633730" algn="just">
              <a:lnSpc>
                <a:spcPct val="150000"/>
              </a:lnSpc>
            </a:pPr>
            <a:r>
              <a:rPr sz="2400" dirty="0">
                <a:solidFill>
                  <a:srgbClr val="3E3E3E"/>
                </a:solidFill>
                <a:latin typeface="微软雅黑"/>
                <a:cs typeface="微软雅黑"/>
              </a:rPr>
              <a:t>随着中国国际地位的不断崛起，各种与中国有关的政治、经 </a:t>
            </a:r>
            <a:r>
              <a:rPr sz="2400" spc="-5" dirty="0">
                <a:solidFill>
                  <a:srgbClr val="3E3E3E"/>
                </a:solidFill>
                <a:latin typeface="微软雅黑"/>
                <a:cs typeface="微软雅黑"/>
              </a:rPr>
              <a:t>济、军事、科技情报搜集对专业黑客组织有极大的吸引力，中国 </a:t>
            </a:r>
            <a:r>
              <a:rPr sz="2400" dirty="0">
                <a:solidFill>
                  <a:srgbClr val="3E3E3E"/>
                </a:solidFill>
                <a:latin typeface="微软雅黑"/>
                <a:cs typeface="微软雅黑"/>
              </a:rPr>
              <a:t>将成为全球APT攻击的主要受害国之一。</a:t>
            </a:r>
            <a:endParaRPr sz="2400">
              <a:latin typeface="微软雅黑"/>
              <a:cs typeface="微软雅黑"/>
            </a:endParaRPr>
          </a:p>
          <a:p>
            <a:pPr marL="925194" marR="5080" indent="633730" algn="just">
              <a:lnSpc>
                <a:spcPts val="4320"/>
              </a:lnSpc>
              <a:spcBef>
                <a:spcPts val="384"/>
              </a:spcBef>
            </a:pPr>
            <a:r>
              <a:rPr sz="2400" dirty="0">
                <a:solidFill>
                  <a:srgbClr val="3E3E3E"/>
                </a:solidFill>
                <a:latin typeface="微软雅黑"/>
                <a:cs typeface="微软雅黑"/>
              </a:rPr>
              <a:t>随着关键信息基础设施承载的信息价值越来越大，针对我国 关键信息基础设施的网络攻击将愈演愈烈。</a:t>
            </a:r>
            <a:endParaRPr sz="240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36652"/>
            <a:ext cx="12191998" cy="400110"/>
            <a:chOff x="0" y="247949"/>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3531703" y="247949"/>
              <a:ext cx="866029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676068"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网络安全趋势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87</a:t>
            </a:fld>
            <a:endParaRPr lang="zh-CN" altLang="en-US"/>
          </a:p>
        </p:txBody>
      </p:sp>
    </p:spTree>
    <p:extLst>
      <p:ext uri="{BB962C8B-B14F-4D97-AF65-F5344CB8AC3E}">
        <p14:creationId xmlns:p14="http://schemas.microsoft.com/office/powerpoint/2010/main" val="3734631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1615840" y="2513557"/>
            <a:ext cx="9235440" cy="3645535"/>
          </a:xfrm>
          <a:custGeom>
            <a:avLst/>
            <a:gdLst/>
            <a:ahLst/>
            <a:cxnLst/>
            <a:rect l="l" t="t" r="r" b="b"/>
            <a:pathLst>
              <a:path w="9235440" h="3645535">
                <a:moveTo>
                  <a:pt x="8627871" y="0"/>
                </a:moveTo>
                <a:lnTo>
                  <a:pt x="607567" y="0"/>
                </a:lnTo>
                <a:lnTo>
                  <a:pt x="560089" y="1828"/>
                </a:lnTo>
                <a:lnTo>
                  <a:pt x="513609" y="7222"/>
                </a:lnTo>
                <a:lnTo>
                  <a:pt x="468263" y="16047"/>
                </a:lnTo>
                <a:lnTo>
                  <a:pt x="424186" y="28168"/>
                </a:lnTo>
                <a:lnTo>
                  <a:pt x="381514" y="43449"/>
                </a:lnTo>
                <a:lnTo>
                  <a:pt x="340382" y="61756"/>
                </a:lnTo>
                <a:lnTo>
                  <a:pt x="300924" y="82954"/>
                </a:lnTo>
                <a:lnTo>
                  <a:pt x="263275" y="106907"/>
                </a:lnTo>
                <a:lnTo>
                  <a:pt x="227572" y="133481"/>
                </a:lnTo>
                <a:lnTo>
                  <a:pt x="193948" y="162539"/>
                </a:lnTo>
                <a:lnTo>
                  <a:pt x="162539" y="193948"/>
                </a:lnTo>
                <a:lnTo>
                  <a:pt x="133481" y="227572"/>
                </a:lnTo>
                <a:lnTo>
                  <a:pt x="106907" y="263275"/>
                </a:lnTo>
                <a:lnTo>
                  <a:pt x="82954" y="300924"/>
                </a:lnTo>
                <a:lnTo>
                  <a:pt x="61756" y="340382"/>
                </a:lnTo>
                <a:lnTo>
                  <a:pt x="43449" y="381514"/>
                </a:lnTo>
                <a:lnTo>
                  <a:pt x="28168" y="424186"/>
                </a:lnTo>
                <a:lnTo>
                  <a:pt x="16047" y="468263"/>
                </a:lnTo>
                <a:lnTo>
                  <a:pt x="7222" y="513609"/>
                </a:lnTo>
                <a:lnTo>
                  <a:pt x="1828" y="560089"/>
                </a:lnTo>
                <a:lnTo>
                  <a:pt x="0" y="607567"/>
                </a:lnTo>
                <a:lnTo>
                  <a:pt x="0" y="3037827"/>
                </a:lnTo>
                <a:lnTo>
                  <a:pt x="1828" y="3085309"/>
                </a:lnTo>
                <a:lnTo>
                  <a:pt x="7222" y="3131792"/>
                </a:lnTo>
                <a:lnTo>
                  <a:pt x="16047" y="3177140"/>
                </a:lnTo>
                <a:lnTo>
                  <a:pt x="28168" y="3221219"/>
                </a:lnTo>
                <a:lnTo>
                  <a:pt x="43449" y="3263892"/>
                </a:lnTo>
                <a:lnTo>
                  <a:pt x="61756" y="3305026"/>
                </a:lnTo>
                <a:lnTo>
                  <a:pt x="82954" y="3344485"/>
                </a:lnTo>
                <a:lnTo>
                  <a:pt x="106907" y="3382134"/>
                </a:lnTo>
                <a:lnTo>
                  <a:pt x="133481" y="3417838"/>
                </a:lnTo>
                <a:lnTo>
                  <a:pt x="162539" y="3451462"/>
                </a:lnTo>
                <a:lnTo>
                  <a:pt x="193948" y="3482871"/>
                </a:lnTo>
                <a:lnTo>
                  <a:pt x="227572" y="3511929"/>
                </a:lnTo>
                <a:lnTo>
                  <a:pt x="263275" y="3538503"/>
                </a:lnTo>
                <a:lnTo>
                  <a:pt x="300924" y="3562455"/>
                </a:lnTo>
                <a:lnTo>
                  <a:pt x="340382" y="3583653"/>
                </a:lnTo>
                <a:lnTo>
                  <a:pt x="381514" y="3601959"/>
                </a:lnTo>
                <a:lnTo>
                  <a:pt x="424186" y="3617241"/>
                </a:lnTo>
                <a:lnTo>
                  <a:pt x="468263" y="3629361"/>
                </a:lnTo>
                <a:lnTo>
                  <a:pt x="513609" y="3638186"/>
                </a:lnTo>
                <a:lnTo>
                  <a:pt x="560089" y="3643580"/>
                </a:lnTo>
                <a:lnTo>
                  <a:pt x="607567" y="3645408"/>
                </a:lnTo>
                <a:lnTo>
                  <a:pt x="8627871" y="3645408"/>
                </a:lnTo>
                <a:lnTo>
                  <a:pt x="8675350" y="3643580"/>
                </a:lnTo>
                <a:lnTo>
                  <a:pt x="8721830" y="3638186"/>
                </a:lnTo>
                <a:lnTo>
                  <a:pt x="8767176" y="3629361"/>
                </a:lnTo>
                <a:lnTo>
                  <a:pt x="8811253" y="3617241"/>
                </a:lnTo>
                <a:lnTo>
                  <a:pt x="8853925" y="3601959"/>
                </a:lnTo>
                <a:lnTo>
                  <a:pt x="8895057" y="3583653"/>
                </a:lnTo>
                <a:lnTo>
                  <a:pt x="8934515" y="3562455"/>
                </a:lnTo>
                <a:lnTo>
                  <a:pt x="8972164" y="3538503"/>
                </a:lnTo>
                <a:lnTo>
                  <a:pt x="9007867" y="3511929"/>
                </a:lnTo>
                <a:lnTo>
                  <a:pt x="9041491" y="3482871"/>
                </a:lnTo>
                <a:lnTo>
                  <a:pt x="9072900" y="3451462"/>
                </a:lnTo>
                <a:lnTo>
                  <a:pt x="9101958" y="3417838"/>
                </a:lnTo>
                <a:lnTo>
                  <a:pt x="9128532" y="3382134"/>
                </a:lnTo>
                <a:lnTo>
                  <a:pt x="9152485" y="3344485"/>
                </a:lnTo>
                <a:lnTo>
                  <a:pt x="9173683" y="3305026"/>
                </a:lnTo>
                <a:lnTo>
                  <a:pt x="9191990" y="3263892"/>
                </a:lnTo>
                <a:lnTo>
                  <a:pt x="9207271" y="3221219"/>
                </a:lnTo>
                <a:lnTo>
                  <a:pt x="9219392" y="3177140"/>
                </a:lnTo>
                <a:lnTo>
                  <a:pt x="9228217" y="3131792"/>
                </a:lnTo>
                <a:lnTo>
                  <a:pt x="9233611" y="3085309"/>
                </a:lnTo>
                <a:lnTo>
                  <a:pt x="9235440" y="3037827"/>
                </a:lnTo>
                <a:lnTo>
                  <a:pt x="9235440" y="607567"/>
                </a:lnTo>
                <a:lnTo>
                  <a:pt x="9233611" y="560089"/>
                </a:lnTo>
                <a:lnTo>
                  <a:pt x="9228217" y="513609"/>
                </a:lnTo>
                <a:lnTo>
                  <a:pt x="9219392" y="468263"/>
                </a:lnTo>
                <a:lnTo>
                  <a:pt x="9207271" y="424186"/>
                </a:lnTo>
                <a:lnTo>
                  <a:pt x="9191990" y="381514"/>
                </a:lnTo>
                <a:lnTo>
                  <a:pt x="9173683" y="340382"/>
                </a:lnTo>
                <a:lnTo>
                  <a:pt x="9152485" y="300924"/>
                </a:lnTo>
                <a:lnTo>
                  <a:pt x="9128532" y="263275"/>
                </a:lnTo>
                <a:lnTo>
                  <a:pt x="9101958" y="227572"/>
                </a:lnTo>
                <a:lnTo>
                  <a:pt x="9072900" y="193948"/>
                </a:lnTo>
                <a:lnTo>
                  <a:pt x="9041491" y="162539"/>
                </a:lnTo>
                <a:lnTo>
                  <a:pt x="9007867" y="133481"/>
                </a:lnTo>
                <a:lnTo>
                  <a:pt x="8972164" y="106907"/>
                </a:lnTo>
                <a:lnTo>
                  <a:pt x="8934515" y="82954"/>
                </a:lnTo>
                <a:lnTo>
                  <a:pt x="8895057" y="61756"/>
                </a:lnTo>
                <a:lnTo>
                  <a:pt x="8853925" y="43449"/>
                </a:lnTo>
                <a:lnTo>
                  <a:pt x="8811253" y="28168"/>
                </a:lnTo>
                <a:lnTo>
                  <a:pt x="8767176" y="16047"/>
                </a:lnTo>
                <a:lnTo>
                  <a:pt x="8721830" y="7222"/>
                </a:lnTo>
                <a:lnTo>
                  <a:pt x="8675350" y="1828"/>
                </a:lnTo>
                <a:lnTo>
                  <a:pt x="8627871" y="0"/>
                </a:lnTo>
                <a:close/>
              </a:path>
            </a:pathLst>
          </a:custGeom>
          <a:solidFill>
            <a:srgbClr val="FFFFFF"/>
          </a:solidFill>
        </p:spPr>
        <p:txBody>
          <a:bodyPr wrap="square" lIns="0" tIns="0" rIns="0" bIns="0" rtlCol="0"/>
          <a:lstStyle/>
          <a:p>
            <a:endParaRPr/>
          </a:p>
        </p:txBody>
      </p:sp>
      <p:sp>
        <p:nvSpPr>
          <p:cNvPr id="5" name="object 14"/>
          <p:cNvSpPr/>
          <p:nvPr/>
        </p:nvSpPr>
        <p:spPr>
          <a:xfrm>
            <a:off x="1615840" y="2513557"/>
            <a:ext cx="9235440" cy="3645535"/>
          </a:xfrm>
          <a:custGeom>
            <a:avLst/>
            <a:gdLst/>
            <a:ahLst/>
            <a:cxnLst/>
            <a:rect l="l" t="t" r="r" b="b"/>
            <a:pathLst>
              <a:path w="9235440" h="3645535">
                <a:moveTo>
                  <a:pt x="0" y="607567"/>
                </a:moveTo>
                <a:lnTo>
                  <a:pt x="1828" y="560089"/>
                </a:lnTo>
                <a:lnTo>
                  <a:pt x="7222" y="513609"/>
                </a:lnTo>
                <a:lnTo>
                  <a:pt x="16047" y="468263"/>
                </a:lnTo>
                <a:lnTo>
                  <a:pt x="28168" y="424186"/>
                </a:lnTo>
                <a:lnTo>
                  <a:pt x="43449" y="381514"/>
                </a:lnTo>
                <a:lnTo>
                  <a:pt x="61756" y="340382"/>
                </a:lnTo>
                <a:lnTo>
                  <a:pt x="82954" y="300924"/>
                </a:lnTo>
                <a:lnTo>
                  <a:pt x="106907" y="263275"/>
                </a:lnTo>
                <a:lnTo>
                  <a:pt x="133481" y="227572"/>
                </a:lnTo>
                <a:lnTo>
                  <a:pt x="162539" y="193948"/>
                </a:lnTo>
                <a:lnTo>
                  <a:pt x="193948" y="162539"/>
                </a:lnTo>
                <a:lnTo>
                  <a:pt x="227572" y="133481"/>
                </a:lnTo>
                <a:lnTo>
                  <a:pt x="263275" y="106907"/>
                </a:lnTo>
                <a:lnTo>
                  <a:pt x="300924" y="82954"/>
                </a:lnTo>
                <a:lnTo>
                  <a:pt x="340382" y="61756"/>
                </a:lnTo>
                <a:lnTo>
                  <a:pt x="381514" y="43449"/>
                </a:lnTo>
                <a:lnTo>
                  <a:pt x="424186" y="28168"/>
                </a:lnTo>
                <a:lnTo>
                  <a:pt x="468263" y="16047"/>
                </a:lnTo>
                <a:lnTo>
                  <a:pt x="513609" y="7222"/>
                </a:lnTo>
                <a:lnTo>
                  <a:pt x="560089" y="1828"/>
                </a:lnTo>
                <a:lnTo>
                  <a:pt x="607567" y="0"/>
                </a:lnTo>
                <a:lnTo>
                  <a:pt x="8627871" y="0"/>
                </a:lnTo>
                <a:lnTo>
                  <a:pt x="8675350" y="1828"/>
                </a:lnTo>
                <a:lnTo>
                  <a:pt x="8721830" y="7222"/>
                </a:lnTo>
                <a:lnTo>
                  <a:pt x="8767176" y="16047"/>
                </a:lnTo>
                <a:lnTo>
                  <a:pt x="8811253" y="28168"/>
                </a:lnTo>
                <a:lnTo>
                  <a:pt x="8853925" y="43449"/>
                </a:lnTo>
                <a:lnTo>
                  <a:pt x="8895057" y="61756"/>
                </a:lnTo>
                <a:lnTo>
                  <a:pt x="8934515" y="82954"/>
                </a:lnTo>
                <a:lnTo>
                  <a:pt x="8972164" y="106907"/>
                </a:lnTo>
                <a:lnTo>
                  <a:pt x="9007867" y="133481"/>
                </a:lnTo>
                <a:lnTo>
                  <a:pt x="9041491" y="162539"/>
                </a:lnTo>
                <a:lnTo>
                  <a:pt x="9072900" y="193948"/>
                </a:lnTo>
                <a:lnTo>
                  <a:pt x="9101958" y="227572"/>
                </a:lnTo>
                <a:lnTo>
                  <a:pt x="9128532" y="263275"/>
                </a:lnTo>
                <a:lnTo>
                  <a:pt x="9152485" y="300924"/>
                </a:lnTo>
                <a:lnTo>
                  <a:pt x="9173683" y="340382"/>
                </a:lnTo>
                <a:lnTo>
                  <a:pt x="9191990" y="381514"/>
                </a:lnTo>
                <a:lnTo>
                  <a:pt x="9207271" y="424186"/>
                </a:lnTo>
                <a:lnTo>
                  <a:pt x="9219392" y="468263"/>
                </a:lnTo>
                <a:lnTo>
                  <a:pt x="9228217" y="513609"/>
                </a:lnTo>
                <a:lnTo>
                  <a:pt x="9233611" y="560089"/>
                </a:lnTo>
                <a:lnTo>
                  <a:pt x="9235440" y="607567"/>
                </a:lnTo>
                <a:lnTo>
                  <a:pt x="9235440" y="3037827"/>
                </a:lnTo>
                <a:lnTo>
                  <a:pt x="9233611" y="3085309"/>
                </a:lnTo>
                <a:lnTo>
                  <a:pt x="9228217" y="3131792"/>
                </a:lnTo>
                <a:lnTo>
                  <a:pt x="9219392" y="3177140"/>
                </a:lnTo>
                <a:lnTo>
                  <a:pt x="9207271" y="3221219"/>
                </a:lnTo>
                <a:lnTo>
                  <a:pt x="9191990" y="3263892"/>
                </a:lnTo>
                <a:lnTo>
                  <a:pt x="9173683" y="3305026"/>
                </a:lnTo>
                <a:lnTo>
                  <a:pt x="9152485" y="3344485"/>
                </a:lnTo>
                <a:lnTo>
                  <a:pt x="9128532" y="3382134"/>
                </a:lnTo>
                <a:lnTo>
                  <a:pt x="9101958" y="3417838"/>
                </a:lnTo>
                <a:lnTo>
                  <a:pt x="9072900" y="3451462"/>
                </a:lnTo>
                <a:lnTo>
                  <a:pt x="9041491" y="3482871"/>
                </a:lnTo>
                <a:lnTo>
                  <a:pt x="9007867" y="3511929"/>
                </a:lnTo>
                <a:lnTo>
                  <a:pt x="8972164" y="3538503"/>
                </a:lnTo>
                <a:lnTo>
                  <a:pt x="8934515" y="3562455"/>
                </a:lnTo>
                <a:lnTo>
                  <a:pt x="8895057" y="3583653"/>
                </a:lnTo>
                <a:lnTo>
                  <a:pt x="8853925" y="3601959"/>
                </a:lnTo>
                <a:lnTo>
                  <a:pt x="8811253" y="3617241"/>
                </a:lnTo>
                <a:lnTo>
                  <a:pt x="8767176" y="3629361"/>
                </a:lnTo>
                <a:lnTo>
                  <a:pt x="8721830" y="3638186"/>
                </a:lnTo>
                <a:lnTo>
                  <a:pt x="8675350" y="3643580"/>
                </a:lnTo>
                <a:lnTo>
                  <a:pt x="8627871" y="3645408"/>
                </a:lnTo>
                <a:lnTo>
                  <a:pt x="607567" y="3645408"/>
                </a:lnTo>
                <a:lnTo>
                  <a:pt x="560089" y="3643580"/>
                </a:lnTo>
                <a:lnTo>
                  <a:pt x="513609" y="3638186"/>
                </a:lnTo>
                <a:lnTo>
                  <a:pt x="468263" y="3629361"/>
                </a:lnTo>
                <a:lnTo>
                  <a:pt x="424186" y="3617241"/>
                </a:lnTo>
                <a:lnTo>
                  <a:pt x="381514" y="3601959"/>
                </a:lnTo>
                <a:lnTo>
                  <a:pt x="340382" y="3583653"/>
                </a:lnTo>
                <a:lnTo>
                  <a:pt x="300924" y="3562455"/>
                </a:lnTo>
                <a:lnTo>
                  <a:pt x="263275" y="3538503"/>
                </a:lnTo>
                <a:lnTo>
                  <a:pt x="227572" y="3511929"/>
                </a:lnTo>
                <a:lnTo>
                  <a:pt x="193948" y="3482871"/>
                </a:lnTo>
                <a:lnTo>
                  <a:pt x="162539" y="3451462"/>
                </a:lnTo>
                <a:lnTo>
                  <a:pt x="133481" y="3417838"/>
                </a:lnTo>
                <a:lnTo>
                  <a:pt x="106907" y="3382134"/>
                </a:lnTo>
                <a:lnTo>
                  <a:pt x="82954" y="3344485"/>
                </a:lnTo>
                <a:lnTo>
                  <a:pt x="61756" y="3305026"/>
                </a:lnTo>
                <a:lnTo>
                  <a:pt x="43449" y="3263892"/>
                </a:lnTo>
                <a:lnTo>
                  <a:pt x="28168" y="3221219"/>
                </a:lnTo>
                <a:lnTo>
                  <a:pt x="16047" y="3177140"/>
                </a:lnTo>
                <a:lnTo>
                  <a:pt x="7222" y="3131792"/>
                </a:lnTo>
                <a:lnTo>
                  <a:pt x="1828" y="3085309"/>
                </a:lnTo>
                <a:lnTo>
                  <a:pt x="0" y="3037827"/>
                </a:lnTo>
                <a:lnTo>
                  <a:pt x="0" y="607567"/>
                </a:lnTo>
                <a:close/>
              </a:path>
            </a:pathLst>
          </a:custGeom>
          <a:ln w="9144">
            <a:solidFill>
              <a:srgbClr val="C53024"/>
            </a:solidFill>
          </a:ln>
        </p:spPr>
        <p:txBody>
          <a:bodyPr wrap="square" lIns="0" tIns="0" rIns="0" bIns="0" rtlCol="0"/>
          <a:lstStyle/>
          <a:p>
            <a:endParaRPr/>
          </a:p>
        </p:txBody>
      </p:sp>
      <p:sp>
        <p:nvSpPr>
          <p:cNvPr id="6" name="object 15"/>
          <p:cNvSpPr txBox="1"/>
          <p:nvPr/>
        </p:nvSpPr>
        <p:spPr>
          <a:xfrm>
            <a:off x="943248" y="1685771"/>
            <a:ext cx="9514205" cy="4328749"/>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3</a:t>
            </a:r>
            <a:r>
              <a:rPr sz="2800" b="1" i="1" spc="-5" dirty="0">
                <a:solidFill>
                  <a:srgbClr val="DF635A"/>
                </a:solidFill>
                <a:latin typeface="微软雅黑"/>
                <a:cs typeface="微软雅黑"/>
              </a:rPr>
              <a:t>、挖矿、勒索病毒呈一体化、自动化传播趋势</a:t>
            </a:r>
            <a:endParaRPr sz="2800" dirty="0">
              <a:latin typeface="微软雅黑"/>
              <a:cs typeface="微软雅黑"/>
            </a:endParaRPr>
          </a:p>
          <a:p>
            <a:pPr>
              <a:lnSpc>
                <a:spcPct val="100000"/>
              </a:lnSpc>
              <a:spcBef>
                <a:spcPts val="25"/>
              </a:spcBef>
            </a:pPr>
            <a:endParaRPr sz="3650" dirty="0">
              <a:latin typeface="Times New Roman"/>
              <a:cs typeface="Times New Roman"/>
            </a:endParaRPr>
          </a:p>
          <a:p>
            <a:pPr marL="942340" marR="5080" indent="633730" algn="just">
              <a:lnSpc>
                <a:spcPct val="150000"/>
              </a:lnSpc>
            </a:pPr>
            <a:r>
              <a:rPr sz="2400" dirty="0">
                <a:solidFill>
                  <a:srgbClr val="3E3E3E"/>
                </a:solidFill>
                <a:latin typeface="微软雅黑"/>
                <a:cs typeface="微软雅黑"/>
              </a:rPr>
              <a:t>勒索病毒和挖矿病毒的界限开始模糊，病毒运行后除了释放 </a:t>
            </a:r>
            <a:r>
              <a:rPr sz="2400" spc="-5" dirty="0">
                <a:solidFill>
                  <a:srgbClr val="3E3E3E"/>
                </a:solidFill>
                <a:latin typeface="微软雅黑"/>
                <a:cs typeface="微软雅黑"/>
              </a:rPr>
              <a:t>勒索模块加密受害者计算机中的文件之外，又开始释放挖矿模块 </a:t>
            </a:r>
            <a:r>
              <a:rPr sz="2400" dirty="0">
                <a:solidFill>
                  <a:srgbClr val="3E3E3E"/>
                </a:solidFill>
                <a:latin typeface="微软雅黑"/>
                <a:cs typeface="微软雅黑"/>
              </a:rPr>
              <a:t>挖掘虚拟货币，消耗受害者计算机资源。</a:t>
            </a:r>
            <a:endParaRPr sz="2400" dirty="0">
              <a:latin typeface="微软雅黑"/>
              <a:cs typeface="微软雅黑"/>
            </a:endParaRPr>
          </a:p>
          <a:p>
            <a:pPr marL="942340" marR="5080" indent="633730" algn="just">
              <a:lnSpc>
                <a:spcPct val="150000"/>
              </a:lnSpc>
            </a:pPr>
            <a:r>
              <a:rPr sz="2400" dirty="0" err="1">
                <a:solidFill>
                  <a:srgbClr val="3E3E3E"/>
                </a:solidFill>
                <a:latin typeface="微软雅黑"/>
                <a:cs typeface="微软雅黑"/>
              </a:rPr>
              <a:t>病毒通过蠕虫病毒模块实现自动化传播的趋势，病毒会通过</a:t>
            </a:r>
            <a:r>
              <a:rPr sz="2400" dirty="0">
                <a:solidFill>
                  <a:srgbClr val="3E3E3E"/>
                </a:solidFill>
                <a:latin typeface="微软雅黑"/>
                <a:cs typeface="微软雅黑"/>
              </a:rPr>
              <a:t> </a:t>
            </a:r>
            <a:r>
              <a:rPr sz="2400" dirty="0" err="1" smtClean="0">
                <a:solidFill>
                  <a:srgbClr val="3E3E3E"/>
                </a:solidFill>
                <a:latin typeface="微软雅黑"/>
                <a:cs typeface="微软雅黑"/>
              </a:rPr>
              <a:t>弱口令</a:t>
            </a:r>
            <a:r>
              <a:rPr lang="zh-CN" altLang="en-US" sz="2400" dirty="0" smtClean="0">
                <a:solidFill>
                  <a:srgbClr val="3E3E3E"/>
                </a:solidFill>
                <a:latin typeface="微软雅黑"/>
                <a:cs typeface="微软雅黑"/>
              </a:rPr>
              <a:t>、</a:t>
            </a:r>
            <a:r>
              <a:rPr sz="2400" dirty="0" err="1" smtClean="0">
                <a:solidFill>
                  <a:srgbClr val="3E3E3E"/>
                </a:solidFill>
                <a:latin typeface="微软雅黑"/>
                <a:cs typeface="微软雅黑"/>
              </a:rPr>
              <a:t>系统漏洞</a:t>
            </a:r>
            <a:r>
              <a:rPr sz="2400" dirty="0" err="1">
                <a:solidFill>
                  <a:srgbClr val="3E3E3E"/>
                </a:solidFill>
                <a:latin typeface="微软雅黑"/>
                <a:cs typeface="微软雅黑"/>
              </a:rPr>
              <a:t>、多种</a:t>
            </a:r>
            <a:r>
              <a:rPr sz="2400" spc="-10" dirty="0" err="1">
                <a:solidFill>
                  <a:srgbClr val="3E3E3E"/>
                </a:solidFill>
                <a:latin typeface="微软雅黑"/>
                <a:cs typeface="微软雅黑"/>
              </a:rPr>
              <a:t>web</a:t>
            </a:r>
            <a:r>
              <a:rPr sz="2400" dirty="0" err="1">
                <a:solidFill>
                  <a:srgbClr val="3E3E3E"/>
                </a:solidFill>
                <a:latin typeface="微软雅黑"/>
                <a:cs typeface="微软雅黑"/>
              </a:rPr>
              <a:t>漏洞传播，攻击存在弱口令和漏洞</a:t>
            </a:r>
            <a:r>
              <a:rPr sz="2400" dirty="0">
                <a:solidFill>
                  <a:srgbClr val="3E3E3E"/>
                </a:solidFill>
                <a:latin typeface="微软雅黑"/>
                <a:cs typeface="微软雅黑"/>
              </a:rPr>
              <a:t> 的计算机。</a:t>
            </a:r>
            <a:endParaRPr sz="2400" dirty="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36652"/>
            <a:ext cx="12191998" cy="400110"/>
            <a:chOff x="0" y="247949"/>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3531703" y="247949"/>
              <a:ext cx="866029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676068"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网络安全趋势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88</a:t>
            </a:fld>
            <a:endParaRPr lang="zh-CN" altLang="en-US"/>
          </a:p>
        </p:txBody>
      </p:sp>
    </p:spTree>
    <p:extLst>
      <p:ext uri="{BB962C8B-B14F-4D97-AF65-F5344CB8AC3E}">
        <p14:creationId xmlns:p14="http://schemas.microsoft.com/office/powerpoint/2010/main" val="3036642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1577339" y="2686811"/>
            <a:ext cx="9235440" cy="2776855"/>
          </a:xfrm>
          <a:custGeom>
            <a:avLst/>
            <a:gdLst/>
            <a:ahLst/>
            <a:cxnLst/>
            <a:rect l="l" t="t" r="r" b="b"/>
            <a:pathLst>
              <a:path w="9235440" h="2776854">
                <a:moveTo>
                  <a:pt x="8772652" y="0"/>
                </a:moveTo>
                <a:lnTo>
                  <a:pt x="462787" y="0"/>
                </a:lnTo>
                <a:lnTo>
                  <a:pt x="415460" y="2388"/>
                </a:lnTo>
                <a:lnTo>
                  <a:pt x="369502" y="9399"/>
                </a:lnTo>
                <a:lnTo>
                  <a:pt x="325146" y="20800"/>
                </a:lnTo>
                <a:lnTo>
                  <a:pt x="282624" y="36359"/>
                </a:lnTo>
                <a:lnTo>
                  <a:pt x="242169" y="55843"/>
                </a:lnTo>
                <a:lnTo>
                  <a:pt x="204012" y="79021"/>
                </a:lnTo>
                <a:lnTo>
                  <a:pt x="168386" y="105658"/>
                </a:lnTo>
                <a:lnTo>
                  <a:pt x="135524" y="135524"/>
                </a:lnTo>
                <a:lnTo>
                  <a:pt x="105658" y="168386"/>
                </a:lnTo>
                <a:lnTo>
                  <a:pt x="79021" y="204012"/>
                </a:lnTo>
                <a:lnTo>
                  <a:pt x="55843" y="242169"/>
                </a:lnTo>
                <a:lnTo>
                  <a:pt x="36359" y="282624"/>
                </a:lnTo>
                <a:lnTo>
                  <a:pt x="20800" y="325146"/>
                </a:lnTo>
                <a:lnTo>
                  <a:pt x="9399" y="369502"/>
                </a:lnTo>
                <a:lnTo>
                  <a:pt x="2388" y="415460"/>
                </a:lnTo>
                <a:lnTo>
                  <a:pt x="0" y="462788"/>
                </a:lnTo>
                <a:lnTo>
                  <a:pt x="0" y="2313940"/>
                </a:lnTo>
                <a:lnTo>
                  <a:pt x="2388" y="2361267"/>
                </a:lnTo>
                <a:lnTo>
                  <a:pt x="9399" y="2407225"/>
                </a:lnTo>
                <a:lnTo>
                  <a:pt x="20800" y="2451581"/>
                </a:lnTo>
                <a:lnTo>
                  <a:pt x="36359" y="2494103"/>
                </a:lnTo>
                <a:lnTo>
                  <a:pt x="55843" y="2534558"/>
                </a:lnTo>
                <a:lnTo>
                  <a:pt x="79021" y="2572715"/>
                </a:lnTo>
                <a:lnTo>
                  <a:pt x="105658" y="2608341"/>
                </a:lnTo>
                <a:lnTo>
                  <a:pt x="135524" y="2641203"/>
                </a:lnTo>
                <a:lnTo>
                  <a:pt x="168386" y="2671069"/>
                </a:lnTo>
                <a:lnTo>
                  <a:pt x="204012" y="2697706"/>
                </a:lnTo>
                <a:lnTo>
                  <a:pt x="242169" y="2720884"/>
                </a:lnTo>
                <a:lnTo>
                  <a:pt x="282624" y="2740368"/>
                </a:lnTo>
                <a:lnTo>
                  <a:pt x="325146" y="2755927"/>
                </a:lnTo>
                <a:lnTo>
                  <a:pt x="369502" y="2767328"/>
                </a:lnTo>
                <a:lnTo>
                  <a:pt x="415460" y="2774339"/>
                </a:lnTo>
                <a:lnTo>
                  <a:pt x="462787" y="2776728"/>
                </a:lnTo>
                <a:lnTo>
                  <a:pt x="8772652" y="2776728"/>
                </a:lnTo>
                <a:lnTo>
                  <a:pt x="8819979" y="2774339"/>
                </a:lnTo>
                <a:lnTo>
                  <a:pt x="8865937" y="2767328"/>
                </a:lnTo>
                <a:lnTo>
                  <a:pt x="8910293" y="2755927"/>
                </a:lnTo>
                <a:lnTo>
                  <a:pt x="8952815" y="2740368"/>
                </a:lnTo>
                <a:lnTo>
                  <a:pt x="8993270" y="2720884"/>
                </a:lnTo>
                <a:lnTo>
                  <a:pt x="9031427" y="2697706"/>
                </a:lnTo>
                <a:lnTo>
                  <a:pt x="9067053" y="2671069"/>
                </a:lnTo>
                <a:lnTo>
                  <a:pt x="9099915" y="2641203"/>
                </a:lnTo>
                <a:lnTo>
                  <a:pt x="9129781" y="2608341"/>
                </a:lnTo>
                <a:lnTo>
                  <a:pt x="9156418" y="2572715"/>
                </a:lnTo>
                <a:lnTo>
                  <a:pt x="9179596" y="2534558"/>
                </a:lnTo>
                <a:lnTo>
                  <a:pt x="9199080" y="2494103"/>
                </a:lnTo>
                <a:lnTo>
                  <a:pt x="9214639" y="2451581"/>
                </a:lnTo>
                <a:lnTo>
                  <a:pt x="9226040" y="2407225"/>
                </a:lnTo>
                <a:lnTo>
                  <a:pt x="9233051" y="2361267"/>
                </a:lnTo>
                <a:lnTo>
                  <a:pt x="9235440" y="2313940"/>
                </a:lnTo>
                <a:lnTo>
                  <a:pt x="9235440" y="462788"/>
                </a:lnTo>
                <a:lnTo>
                  <a:pt x="9233051" y="415460"/>
                </a:lnTo>
                <a:lnTo>
                  <a:pt x="9226040" y="369502"/>
                </a:lnTo>
                <a:lnTo>
                  <a:pt x="9214639" y="325146"/>
                </a:lnTo>
                <a:lnTo>
                  <a:pt x="9199080" y="282624"/>
                </a:lnTo>
                <a:lnTo>
                  <a:pt x="9179596" y="242169"/>
                </a:lnTo>
                <a:lnTo>
                  <a:pt x="9156418" y="204012"/>
                </a:lnTo>
                <a:lnTo>
                  <a:pt x="9129781" y="168386"/>
                </a:lnTo>
                <a:lnTo>
                  <a:pt x="9099915" y="135524"/>
                </a:lnTo>
                <a:lnTo>
                  <a:pt x="9067053" y="105658"/>
                </a:lnTo>
                <a:lnTo>
                  <a:pt x="9031427" y="79021"/>
                </a:lnTo>
                <a:lnTo>
                  <a:pt x="8993270" y="55843"/>
                </a:lnTo>
                <a:lnTo>
                  <a:pt x="8952815" y="36359"/>
                </a:lnTo>
                <a:lnTo>
                  <a:pt x="8910293" y="20800"/>
                </a:lnTo>
                <a:lnTo>
                  <a:pt x="8865937" y="9399"/>
                </a:lnTo>
                <a:lnTo>
                  <a:pt x="8819979" y="2388"/>
                </a:lnTo>
                <a:lnTo>
                  <a:pt x="8772652" y="0"/>
                </a:lnTo>
                <a:close/>
              </a:path>
            </a:pathLst>
          </a:custGeom>
          <a:solidFill>
            <a:srgbClr val="FFFFFF"/>
          </a:solidFill>
        </p:spPr>
        <p:txBody>
          <a:bodyPr wrap="square" lIns="0" tIns="0" rIns="0" bIns="0" rtlCol="0"/>
          <a:lstStyle/>
          <a:p>
            <a:endParaRPr/>
          </a:p>
        </p:txBody>
      </p:sp>
      <p:sp>
        <p:nvSpPr>
          <p:cNvPr id="5" name="object 14"/>
          <p:cNvSpPr/>
          <p:nvPr/>
        </p:nvSpPr>
        <p:spPr>
          <a:xfrm>
            <a:off x="1577339" y="2686811"/>
            <a:ext cx="9235440" cy="2776855"/>
          </a:xfrm>
          <a:custGeom>
            <a:avLst/>
            <a:gdLst/>
            <a:ahLst/>
            <a:cxnLst/>
            <a:rect l="l" t="t" r="r" b="b"/>
            <a:pathLst>
              <a:path w="9235440" h="2776854">
                <a:moveTo>
                  <a:pt x="0" y="462788"/>
                </a:moveTo>
                <a:lnTo>
                  <a:pt x="2388" y="415460"/>
                </a:lnTo>
                <a:lnTo>
                  <a:pt x="9399" y="369502"/>
                </a:lnTo>
                <a:lnTo>
                  <a:pt x="20800" y="325146"/>
                </a:lnTo>
                <a:lnTo>
                  <a:pt x="36359" y="282624"/>
                </a:lnTo>
                <a:lnTo>
                  <a:pt x="55843" y="242169"/>
                </a:lnTo>
                <a:lnTo>
                  <a:pt x="79021" y="204012"/>
                </a:lnTo>
                <a:lnTo>
                  <a:pt x="105658" y="168386"/>
                </a:lnTo>
                <a:lnTo>
                  <a:pt x="135524" y="135524"/>
                </a:lnTo>
                <a:lnTo>
                  <a:pt x="168386" y="105658"/>
                </a:lnTo>
                <a:lnTo>
                  <a:pt x="204012" y="79021"/>
                </a:lnTo>
                <a:lnTo>
                  <a:pt x="242169" y="55843"/>
                </a:lnTo>
                <a:lnTo>
                  <a:pt x="282624" y="36359"/>
                </a:lnTo>
                <a:lnTo>
                  <a:pt x="325146" y="20800"/>
                </a:lnTo>
                <a:lnTo>
                  <a:pt x="369502" y="9399"/>
                </a:lnTo>
                <a:lnTo>
                  <a:pt x="415460" y="2388"/>
                </a:lnTo>
                <a:lnTo>
                  <a:pt x="462787" y="0"/>
                </a:lnTo>
                <a:lnTo>
                  <a:pt x="8772652" y="0"/>
                </a:lnTo>
                <a:lnTo>
                  <a:pt x="8819979" y="2388"/>
                </a:lnTo>
                <a:lnTo>
                  <a:pt x="8865937" y="9399"/>
                </a:lnTo>
                <a:lnTo>
                  <a:pt x="8910293" y="20800"/>
                </a:lnTo>
                <a:lnTo>
                  <a:pt x="8952815" y="36359"/>
                </a:lnTo>
                <a:lnTo>
                  <a:pt x="8993270" y="55843"/>
                </a:lnTo>
                <a:lnTo>
                  <a:pt x="9031427" y="79021"/>
                </a:lnTo>
                <a:lnTo>
                  <a:pt x="9067053" y="105658"/>
                </a:lnTo>
                <a:lnTo>
                  <a:pt x="9099915" y="135524"/>
                </a:lnTo>
                <a:lnTo>
                  <a:pt x="9129781" y="168386"/>
                </a:lnTo>
                <a:lnTo>
                  <a:pt x="9156418" y="204012"/>
                </a:lnTo>
                <a:lnTo>
                  <a:pt x="9179596" y="242169"/>
                </a:lnTo>
                <a:lnTo>
                  <a:pt x="9199080" y="282624"/>
                </a:lnTo>
                <a:lnTo>
                  <a:pt x="9214639" y="325146"/>
                </a:lnTo>
                <a:lnTo>
                  <a:pt x="9226040" y="369502"/>
                </a:lnTo>
                <a:lnTo>
                  <a:pt x="9233051" y="415460"/>
                </a:lnTo>
                <a:lnTo>
                  <a:pt x="9235440" y="462788"/>
                </a:lnTo>
                <a:lnTo>
                  <a:pt x="9235440" y="2313940"/>
                </a:lnTo>
                <a:lnTo>
                  <a:pt x="9233051" y="2361267"/>
                </a:lnTo>
                <a:lnTo>
                  <a:pt x="9226040" y="2407225"/>
                </a:lnTo>
                <a:lnTo>
                  <a:pt x="9214639" y="2451581"/>
                </a:lnTo>
                <a:lnTo>
                  <a:pt x="9199080" y="2494103"/>
                </a:lnTo>
                <a:lnTo>
                  <a:pt x="9179596" y="2534558"/>
                </a:lnTo>
                <a:lnTo>
                  <a:pt x="9156418" y="2572715"/>
                </a:lnTo>
                <a:lnTo>
                  <a:pt x="9129781" y="2608341"/>
                </a:lnTo>
                <a:lnTo>
                  <a:pt x="9099915" y="2641203"/>
                </a:lnTo>
                <a:lnTo>
                  <a:pt x="9067053" y="2671069"/>
                </a:lnTo>
                <a:lnTo>
                  <a:pt x="9031427" y="2697706"/>
                </a:lnTo>
                <a:lnTo>
                  <a:pt x="8993270" y="2720884"/>
                </a:lnTo>
                <a:lnTo>
                  <a:pt x="8952815" y="2740368"/>
                </a:lnTo>
                <a:lnTo>
                  <a:pt x="8910293" y="2755927"/>
                </a:lnTo>
                <a:lnTo>
                  <a:pt x="8865937" y="2767328"/>
                </a:lnTo>
                <a:lnTo>
                  <a:pt x="8819979" y="2774339"/>
                </a:lnTo>
                <a:lnTo>
                  <a:pt x="8772652" y="2776728"/>
                </a:lnTo>
                <a:lnTo>
                  <a:pt x="462787" y="2776728"/>
                </a:lnTo>
                <a:lnTo>
                  <a:pt x="415460" y="2774339"/>
                </a:lnTo>
                <a:lnTo>
                  <a:pt x="369502" y="2767328"/>
                </a:lnTo>
                <a:lnTo>
                  <a:pt x="325146" y="2755927"/>
                </a:lnTo>
                <a:lnTo>
                  <a:pt x="282624" y="2740368"/>
                </a:lnTo>
                <a:lnTo>
                  <a:pt x="242169" y="2720884"/>
                </a:lnTo>
                <a:lnTo>
                  <a:pt x="204012" y="2697706"/>
                </a:lnTo>
                <a:lnTo>
                  <a:pt x="168386" y="2671069"/>
                </a:lnTo>
                <a:lnTo>
                  <a:pt x="135524" y="2641203"/>
                </a:lnTo>
                <a:lnTo>
                  <a:pt x="105658" y="2608341"/>
                </a:lnTo>
                <a:lnTo>
                  <a:pt x="79021" y="2572715"/>
                </a:lnTo>
                <a:lnTo>
                  <a:pt x="55843" y="2534558"/>
                </a:lnTo>
                <a:lnTo>
                  <a:pt x="36359" y="2494103"/>
                </a:lnTo>
                <a:lnTo>
                  <a:pt x="20800" y="2451581"/>
                </a:lnTo>
                <a:lnTo>
                  <a:pt x="9399" y="2407225"/>
                </a:lnTo>
                <a:lnTo>
                  <a:pt x="2388" y="2361267"/>
                </a:lnTo>
                <a:lnTo>
                  <a:pt x="0" y="2313940"/>
                </a:lnTo>
                <a:lnTo>
                  <a:pt x="0" y="462788"/>
                </a:lnTo>
                <a:close/>
              </a:path>
            </a:pathLst>
          </a:custGeom>
          <a:ln w="9144">
            <a:solidFill>
              <a:srgbClr val="C53024"/>
            </a:solidFill>
          </a:ln>
        </p:spPr>
        <p:txBody>
          <a:bodyPr wrap="square" lIns="0" tIns="0" rIns="0" bIns="0" rtlCol="0"/>
          <a:lstStyle/>
          <a:p>
            <a:endParaRPr/>
          </a:p>
        </p:txBody>
      </p:sp>
      <p:sp>
        <p:nvSpPr>
          <p:cNvPr id="6" name="object 15"/>
          <p:cNvSpPr txBox="1"/>
          <p:nvPr/>
        </p:nvSpPr>
        <p:spPr>
          <a:xfrm>
            <a:off x="904747" y="1859025"/>
            <a:ext cx="9471660" cy="314071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4</a:t>
            </a:r>
            <a:r>
              <a:rPr sz="2800" b="1" i="1" spc="-5" dirty="0">
                <a:solidFill>
                  <a:srgbClr val="DF635A"/>
                </a:solidFill>
                <a:latin typeface="微软雅黑"/>
                <a:cs typeface="微软雅黑"/>
              </a:rPr>
              <a:t>、网页篡改针对性越来越强</a:t>
            </a:r>
            <a:endParaRPr sz="2800">
              <a:latin typeface="微软雅黑"/>
              <a:cs typeface="微软雅黑"/>
            </a:endParaRPr>
          </a:p>
          <a:p>
            <a:pPr>
              <a:lnSpc>
                <a:spcPct val="100000"/>
              </a:lnSpc>
              <a:spcBef>
                <a:spcPts val="35"/>
              </a:spcBef>
            </a:pPr>
            <a:endParaRPr sz="3350">
              <a:latin typeface="Times New Roman"/>
              <a:cs typeface="Times New Roman"/>
            </a:endParaRPr>
          </a:p>
          <a:p>
            <a:pPr marL="899794" marR="5080" indent="633730">
              <a:lnSpc>
                <a:spcPct val="150000"/>
              </a:lnSpc>
            </a:pPr>
            <a:r>
              <a:rPr sz="2400" dirty="0">
                <a:solidFill>
                  <a:srgbClr val="3E3E3E"/>
                </a:solidFill>
                <a:latin typeface="微软雅黑"/>
                <a:cs typeface="微软雅黑"/>
              </a:rPr>
              <a:t>网络攻击者发起网络攻击的针对性越来越强，具有特殊目的 的攻击行动发生频率越来越高。</a:t>
            </a:r>
            <a:endParaRPr sz="2400">
              <a:latin typeface="微软雅黑"/>
              <a:cs typeface="微软雅黑"/>
            </a:endParaRPr>
          </a:p>
          <a:p>
            <a:pPr marL="899794" marR="5080" indent="633730">
              <a:lnSpc>
                <a:spcPct val="150000"/>
              </a:lnSpc>
              <a:spcBef>
                <a:spcPts val="5"/>
              </a:spcBef>
            </a:pPr>
            <a:r>
              <a:rPr sz="2400" dirty="0">
                <a:solidFill>
                  <a:srgbClr val="3E3E3E"/>
                </a:solidFill>
                <a:latin typeface="微软雅黑"/>
                <a:cs typeface="微软雅黑"/>
              </a:rPr>
              <a:t>网络安全事件与社会活动紧密结合趋势明显，网络博彩、网 络色情等地下黑色产业将更加活跃。</a:t>
            </a:r>
            <a:endParaRPr sz="240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36652"/>
            <a:ext cx="12191998" cy="400110"/>
            <a:chOff x="0" y="247949"/>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3531703" y="247949"/>
              <a:ext cx="866029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676068"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网络安全趋势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89</a:t>
            </a:fld>
            <a:endParaRPr lang="zh-CN" altLang="en-US"/>
          </a:p>
        </p:txBody>
      </p:sp>
    </p:spTree>
    <p:extLst>
      <p:ext uri="{BB962C8B-B14F-4D97-AF65-F5344CB8AC3E}">
        <p14:creationId xmlns:p14="http://schemas.microsoft.com/office/powerpoint/2010/main" val="117670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392305"/>
            <a:ext cx="10515600" cy="3641708"/>
          </a:xfrm>
        </p:spPr>
        <p:txBody>
          <a:bodyPr vert="horz" lIns="91440" tIns="45720" rIns="91440" bIns="45720" rtlCol="0">
            <a:normAutofit/>
          </a:bodyPr>
          <a:lstStyle/>
          <a:p>
            <a:pPr marL="358775" indent="-358775" algn="just">
              <a:lnSpc>
                <a:spcPct val="130000"/>
              </a:lnSpc>
              <a:buSzPct val="110000"/>
            </a:pPr>
            <a:r>
              <a:rPr lang="zh-CN" altLang="en-US" b="1" spc="-5" dirty="0">
                <a:latin typeface="华文行楷"/>
                <a:ea typeface="黑体" panose="02010609060101010101" pitchFamily="49" charset="-122"/>
                <a:cs typeface="华文行楷"/>
              </a:rPr>
              <a:t>信息安全</a:t>
            </a:r>
            <a:endParaRPr lang="en-US" altLang="zh-CN" b="1" spc="-5" dirty="0">
              <a:latin typeface="华文行楷"/>
              <a:ea typeface="黑体" panose="02010609060101010101" pitchFamily="49" charset="-122"/>
              <a:cs typeface="华文行楷"/>
            </a:endParaRPr>
          </a:p>
          <a:p>
            <a:pPr marL="803275" lvl="1" indent="-346075">
              <a:lnSpc>
                <a:spcPct val="130000"/>
              </a:lnSpc>
              <a:buSzPct val="120000"/>
              <a:buFont typeface="Times New Roman" panose="02020603050405020304" pitchFamily="18" charset="0"/>
              <a:buChar char="–"/>
            </a:pPr>
            <a:r>
              <a:rPr lang="zh-CN" altLang="en-US" dirty="0" smtClean="0">
                <a:latin typeface="Times New Roman" panose="02020603050405020304" pitchFamily="18" charset="0"/>
                <a:ea typeface="黑体" panose="02010609060101010101" pitchFamily="49" charset="-122"/>
              </a:rPr>
              <a:t>保护</a:t>
            </a:r>
            <a:r>
              <a:rPr lang="zh-CN" altLang="en-US" dirty="0">
                <a:latin typeface="Times New Roman" panose="02020603050405020304" pitchFamily="18" charset="0"/>
                <a:ea typeface="黑体" panose="02010609060101010101" pitchFamily="49" charset="-122"/>
              </a:rPr>
              <a:t>信息及信息系统免受未经授权的进入、使用、披露、破坏、修改、检视、记录及销毁</a:t>
            </a:r>
            <a:endParaRPr lang="en-US" altLang="zh-CN" dirty="0">
              <a:latin typeface="Times New Roman" panose="02020603050405020304" pitchFamily="18" charset="0"/>
              <a:ea typeface="黑体" panose="02010609060101010101" pitchFamily="49" charset="-122"/>
            </a:endParaRPr>
          </a:p>
          <a:p>
            <a:pPr marL="358775" indent="-358775" algn="just">
              <a:lnSpc>
                <a:spcPct val="130000"/>
              </a:lnSpc>
              <a:buSzPct val="110000"/>
            </a:pPr>
            <a:r>
              <a:rPr lang="zh-CN" altLang="en-US" b="1" spc="-5" dirty="0">
                <a:latin typeface="华文行楷"/>
                <a:ea typeface="黑体" panose="02010609060101010101" pitchFamily="49" charset="-122"/>
                <a:cs typeface="华文行楷"/>
              </a:rPr>
              <a:t>网络安全</a:t>
            </a:r>
            <a:endParaRPr lang="en-US" altLang="zh-CN" b="1" spc="-5" dirty="0">
              <a:latin typeface="华文行楷"/>
              <a:ea typeface="黑体" panose="02010609060101010101" pitchFamily="49" charset="-122"/>
              <a:cs typeface="华文行楷"/>
            </a:endParaRPr>
          </a:p>
          <a:p>
            <a:pPr marL="803275" lvl="1" indent="-346075">
              <a:lnSpc>
                <a:spcPct val="130000"/>
              </a:lnSpc>
              <a:buSzPct val="120000"/>
              <a:buFont typeface="Times New Roman" panose="02020603050405020304" pitchFamily="18" charset="0"/>
              <a:buChar char="–"/>
            </a:pPr>
            <a:r>
              <a:rPr lang="zh-CN" altLang="en-US" dirty="0">
                <a:latin typeface="Times New Roman" panose="02020603050405020304" pitchFamily="18" charset="0"/>
                <a:ea typeface="黑体" panose="02010609060101010101" pitchFamily="49" charset="-122"/>
              </a:rPr>
              <a:t>网络安全（英语：</a:t>
            </a:r>
            <a:r>
              <a:rPr lang="en-US" altLang="zh-CN" dirty="0">
                <a:latin typeface="Times New Roman" panose="02020603050405020304" pitchFamily="18" charset="0"/>
                <a:ea typeface="黑体" panose="02010609060101010101" pitchFamily="49" charset="-122"/>
              </a:rPr>
              <a:t>network security</a:t>
            </a:r>
            <a:r>
              <a:rPr lang="zh-CN" altLang="en-US" dirty="0">
                <a:latin typeface="Times New Roman" panose="02020603050405020304" pitchFamily="18" charset="0"/>
                <a:ea typeface="黑体" panose="02010609060101010101" pitchFamily="49" charset="-122"/>
              </a:rPr>
              <a:t>）包含网络设备安全、网络信息安全、网络软件安全</a:t>
            </a:r>
          </a:p>
        </p:txBody>
      </p:sp>
      <p:grpSp>
        <p:nvGrpSpPr>
          <p:cNvPr id="5" name="组合 4">
            <a:extLst>
              <a:ext uri="{FF2B5EF4-FFF2-40B4-BE49-F238E27FC236}">
                <a16:creationId xmlns:a16="http://schemas.microsoft.com/office/drawing/2014/main" id="{94FACF2C-E8EA-4EBB-A5F5-624C5A2029E3}"/>
              </a:ext>
            </a:extLst>
          </p:cNvPr>
          <p:cNvGrpSpPr/>
          <p:nvPr/>
        </p:nvGrpSpPr>
        <p:grpSpPr>
          <a:xfrm>
            <a:off x="1" y="336652"/>
            <a:ext cx="12191999" cy="400110"/>
            <a:chOff x="0" y="247949"/>
            <a:chExt cx="12191999" cy="400110"/>
          </a:xfrm>
          <a:effectLst/>
        </p:grpSpPr>
        <p:sp>
          <p:nvSpPr>
            <p:cNvPr id="6" name="矩形 5">
              <a:extLst>
                <a:ext uri="{FF2B5EF4-FFF2-40B4-BE49-F238E27FC236}">
                  <a16:creationId xmlns:a16="http://schemas.microsoft.com/office/drawing/2014/main" id="{F9A61405-0682-4602-BF60-F734C8C97EA0}"/>
                </a:ext>
              </a:extLst>
            </p:cNvPr>
            <p:cNvSpPr/>
            <p:nvPr/>
          </p:nvSpPr>
          <p:spPr>
            <a:xfrm>
              <a:off x="3405937"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7">
              <a:extLst>
                <a:ext uri="{FF2B5EF4-FFF2-40B4-BE49-F238E27FC236}">
                  <a16:creationId xmlns:a16="http://schemas.microsoft.com/office/drawing/2014/main" id="{A14467AD-D84F-4CF0-9B77-D33FECC89748}"/>
                </a:ext>
              </a:extLst>
            </p:cNvPr>
            <p:cNvSpPr txBox="1"/>
            <p:nvPr/>
          </p:nvSpPr>
          <p:spPr>
            <a:xfrm>
              <a:off x="765471" y="247949"/>
              <a:ext cx="26404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01</a:t>
              </a:r>
              <a:r>
                <a:rPr lang="zh-CN" altLang="en-US" sz="2000" spc="600" dirty="0">
                  <a:solidFill>
                    <a:srgbClr val="084772"/>
                  </a:solidFill>
                  <a:latin typeface="微软雅黑" panose="020B0503020204020204" pitchFamily="34" charset="-122"/>
                  <a:ea typeface="微软雅黑" panose="020B0503020204020204" pitchFamily="34" charset="-122"/>
                </a:rPr>
                <a:t>何谓网络</a:t>
              </a:r>
              <a:r>
                <a:rPr lang="zh-CN" altLang="en-US" sz="2000" spc="600" dirty="0" smtClean="0">
                  <a:solidFill>
                    <a:srgbClr val="084772"/>
                  </a:solidFill>
                  <a:latin typeface="微软雅黑" panose="020B0503020204020204" pitchFamily="34" charset="-122"/>
                  <a:ea typeface="微软雅黑" panose="020B0503020204020204" pitchFamily="34" charset="-122"/>
                </a:rPr>
                <a:t>安全</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B5E2B5B6-A674-4CF6-99C6-1FF1C1309F75}"/>
              </a:ext>
            </a:extLst>
          </p:cNvPr>
          <p:cNvSpPr/>
          <p:nvPr/>
        </p:nvSpPr>
        <p:spPr>
          <a:xfrm>
            <a:off x="11412080"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a:extLst>
              <a:ext uri="{FF2B5EF4-FFF2-40B4-BE49-F238E27FC236}">
                <a16:creationId xmlns:a16="http://schemas.microsoft.com/office/drawing/2014/main" id="{B5E2B5B6-A674-4CF6-99C6-1FF1C1309F75}"/>
              </a:ext>
            </a:extLst>
          </p:cNvPr>
          <p:cNvSpPr/>
          <p:nvPr/>
        </p:nvSpPr>
        <p:spPr>
          <a:xfrm>
            <a:off x="10812009" y="134012"/>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B5E2B5B6-A674-4CF6-99C6-1FF1C1309F75}"/>
              </a:ext>
            </a:extLst>
          </p:cNvPr>
          <p:cNvSpPr/>
          <p:nvPr/>
        </p:nvSpPr>
        <p:spPr>
          <a:xfrm>
            <a:off x="1101203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B5E2B5B6-A674-4CF6-99C6-1FF1C1309F75}"/>
              </a:ext>
            </a:extLst>
          </p:cNvPr>
          <p:cNvSpPr/>
          <p:nvPr/>
        </p:nvSpPr>
        <p:spPr>
          <a:xfrm>
            <a:off x="11612103"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B5E2B5B6-A674-4CF6-99C6-1FF1C1309F75}"/>
              </a:ext>
            </a:extLst>
          </p:cNvPr>
          <p:cNvSpPr/>
          <p:nvPr/>
        </p:nvSpPr>
        <p:spPr>
          <a:xfrm>
            <a:off x="11212057" y="134012"/>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9</a:t>
            </a:fld>
            <a:endParaRPr lang="zh-CN" altLang="en-US"/>
          </a:p>
        </p:txBody>
      </p:sp>
    </p:spTree>
    <p:extLst>
      <p:ext uri="{BB962C8B-B14F-4D97-AF65-F5344CB8AC3E}">
        <p14:creationId xmlns:p14="http://schemas.microsoft.com/office/powerpoint/2010/main" val="449291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p:cNvSpPr/>
          <p:nvPr/>
        </p:nvSpPr>
        <p:spPr>
          <a:xfrm>
            <a:off x="1566672" y="2697479"/>
            <a:ext cx="9235440" cy="2778760"/>
          </a:xfrm>
          <a:custGeom>
            <a:avLst/>
            <a:gdLst/>
            <a:ahLst/>
            <a:cxnLst/>
            <a:rect l="l" t="t" r="r" b="b"/>
            <a:pathLst>
              <a:path w="9235440" h="2778760">
                <a:moveTo>
                  <a:pt x="8772398" y="0"/>
                </a:moveTo>
                <a:lnTo>
                  <a:pt x="463041" y="0"/>
                </a:lnTo>
                <a:lnTo>
                  <a:pt x="415690" y="2390"/>
                </a:lnTo>
                <a:lnTo>
                  <a:pt x="369709" y="9405"/>
                </a:lnTo>
                <a:lnTo>
                  <a:pt x="325330" y="20813"/>
                </a:lnTo>
                <a:lnTo>
                  <a:pt x="282785" y="36381"/>
                </a:lnTo>
                <a:lnTo>
                  <a:pt x="242307" y="55877"/>
                </a:lnTo>
                <a:lnTo>
                  <a:pt x="204130" y="79067"/>
                </a:lnTo>
                <a:lnTo>
                  <a:pt x="168484" y="105721"/>
                </a:lnTo>
                <a:lnTo>
                  <a:pt x="135604" y="135604"/>
                </a:lnTo>
                <a:lnTo>
                  <a:pt x="105721" y="168484"/>
                </a:lnTo>
                <a:lnTo>
                  <a:pt x="79067" y="204130"/>
                </a:lnTo>
                <a:lnTo>
                  <a:pt x="55877" y="242307"/>
                </a:lnTo>
                <a:lnTo>
                  <a:pt x="36381" y="282785"/>
                </a:lnTo>
                <a:lnTo>
                  <a:pt x="20813" y="325330"/>
                </a:lnTo>
                <a:lnTo>
                  <a:pt x="9405" y="369709"/>
                </a:lnTo>
                <a:lnTo>
                  <a:pt x="2390" y="415690"/>
                </a:lnTo>
                <a:lnTo>
                  <a:pt x="0" y="463042"/>
                </a:lnTo>
                <a:lnTo>
                  <a:pt x="0" y="2315210"/>
                </a:lnTo>
                <a:lnTo>
                  <a:pt x="2390" y="2362561"/>
                </a:lnTo>
                <a:lnTo>
                  <a:pt x="9405" y="2408542"/>
                </a:lnTo>
                <a:lnTo>
                  <a:pt x="20813" y="2452921"/>
                </a:lnTo>
                <a:lnTo>
                  <a:pt x="36381" y="2495466"/>
                </a:lnTo>
                <a:lnTo>
                  <a:pt x="55877" y="2535944"/>
                </a:lnTo>
                <a:lnTo>
                  <a:pt x="79067" y="2574121"/>
                </a:lnTo>
                <a:lnTo>
                  <a:pt x="105721" y="2609767"/>
                </a:lnTo>
                <a:lnTo>
                  <a:pt x="135604" y="2642647"/>
                </a:lnTo>
                <a:lnTo>
                  <a:pt x="168484" y="2672530"/>
                </a:lnTo>
                <a:lnTo>
                  <a:pt x="204130" y="2699184"/>
                </a:lnTo>
                <a:lnTo>
                  <a:pt x="242307" y="2722374"/>
                </a:lnTo>
                <a:lnTo>
                  <a:pt x="282785" y="2741870"/>
                </a:lnTo>
                <a:lnTo>
                  <a:pt x="325330" y="2757438"/>
                </a:lnTo>
                <a:lnTo>
                  <a:pt x="369709" y="2768846"/>
                </a:lnTo>
                <a:lnTo>
                  <a:pt x="415690" y="2775861"/>
                </a:lnTo>
                <a:lnTo>
                  <a:pt x="463041" y="2778252"/>
                </a:lnTo>
                <a:lnTo>
                  <a:pt x="8772398" y="2778252"/>
                </a:lnTo>
                <a:lnTo>
                  <a:pt x="8819749" y="2775861"/>
                </a:lnTo>
                <a:lnTo>
                  <a:pt x="8865730" y="2768846"/>
                </a:lnTo>
                <a:lnTo>
                  <a:pt x="8910109" y="2757438"/>
                </a:lnTo>
                <a:lnTo>
                  <a:pt x="8952654" y="2741870"/>
                </a:lnTo>
                <a:lnTo>
                  <a:pt x="8993132" y="2722374"/>
                </a:lnTo>
                <a:lnTo>
                  <a:pt x="9031309" y="2699184"/>
                </a:lnTo>
                <a:lnTo>
                  <a:pt x="9066955" y="2672530"/>
                </a:lnTo>
                <a:lnTo>
                  <a:pt x="9099835" y="2642647"/>
                </a:lnTo>
                <a:lnTo>
                  <a:pt x="9129718" y="2609767"/>
                </a:lnTo>
                <a:lnTo>
                  <a:pt x="9156372" y="2574121"/>
                </a:lnTo>
                <a:lnTo>
                  <a:pt x="9179562" y="2535944"/>
                </a:lnTo>
                <a:lnTo>
                  <a:pt x="9199058" y="2495466"/>
                </a:lnTo>
                <a:lnTo>
                  <a:pt x="9214626" y="2452921"/>
                </a:lnTo>
                <a:lnTo>
                  <a:pt x="9226034" y="2408542"/>
                </a:lnTo>
                <a:lnTo>
                  <a:pt x="9233049" y="2362561"/>
                </a:lnTo>
                <a:lnTo>
                  <a:pt x="9235440" y="2315210"/>
                </a:lnTo>
                <a:lnTo>
                  <a:pt x="9235440" y="463042"/>
                </a:lnTo>
                <a:lnTo>
                  <a:pt x="9233049" y="415690"/>
                </a:lnTo>
                <a:lnTo>
                  <a:pt x="9226034" y="369709"/>
                </a:lnTo>
                <a:lnTo>
                  <a:pt x="9214626" y="325330"/>
                </a:lnTo>
                <a:lnTo>
                  <a:pt x="9199058" y="282785"/>
                </a:lnTo>
                <a:lnTo>
                  <a:pt x="9179562" y="242307"/>
                </a:lnTo>
                <a:lnTo>
                  <a:pt x="9156372" y="204130"/>
                </a:lnTo>
                <a:lnTo>
                  <a:pt x="9129718" y="168484"/>
                </a:lnTo>
                <a:lnTo>
                  <a:pt x="9099835" y="135604"/>
                </a:lnTo>
                <a:lnTo>
                  <a:pt x="9066955" y="105721"/>
                </a:lnTo>
                <a:lnTo>
                  <a:pt x="9031309" y="79067"/>
                </a:lnTo>
                <a:lnTo>
                  <a:pt x="8993132" y="55877"/>
                </a:lnTo>
                <a:lnTo>
                  <a:pt x="8952654" y="36381"/>
                </a:lnTo>
                <a:lnTo>
                  <a:pt x="8910109" y="20813"/>
                </a:lnTo>
                <a:lnTo>
                  <a:pt x="8865730" y="9405"/>
                </a:lnTo>
                <a:lnTo>
                  <a:pt x="8819749" y="2390"/>
                </a:lnTo>
                <a:lnTo>
                  <a:pt x="8772398" y="0"/>
                </a:lnTo>
                <a:close/>
              </a:path>
            </a:pathLst>
          </a:custGeom>
          <a:solidFill>
            <a:srgbClr val="FFFFFF"/>
          </a:solidFill>
        </p:spPr>
        <p:txBody>
          <a:bodyPr wrap="square" lIns="0" tIns="0" rIns="0" bIns="0" rtlCol="0"/>
          <a:lstStyle/>
          <a:p>
            <a:endParaRPr/>
          </a:p>
        </p:txBody>
      </p:sp>
      <p:sp>
        <p:nvSpPr>
          <p:cNvPr id="5" name="object 14"/>
          <p:cNvSpPr/>
          <p:nvPr/>
        </p:nvSpPr>
        <p:spPr>
          <a:xfrm>
            <a:off x="1566672" y="2697479"/>
            <a:ext cx="9235440" cy="2778760"/>
          </a:xfrm>
          <a:custGeom>
            <a:avLst/>
            <a:gdLst/>
            <a:ahLst/>
            <a:cxnLst/>
            <a:rect l="l" t="t" r="r" b="b"/>
            <a:pathLst>
              <a:path w="9235440" h="2778760">
                <a:moveTo>
                  <a:pt x="0" y="463042"/>
                </a:moveTo>
                <a:lnTo>
                  <a:pt x="2390" y="415690"/>
                </a:lnTo>
                <a:lnTo>
                  <a:pt x="9405" y="369709"/>
                </a:lnTo>
                <a:lnTo>
                  <a:pt x="20813" y="325330"/>
                </a:lnTo>
                <a:lnTo>
                  <a:pt x="36381" y="282785"/>
                </a:lnTo>
                <a:lnTo>
                  <a:pt x="55877" y="242307"/>
                </a:lnTo>
                <a:lnTo>
                  <a:pt x="79067" y="204130"/>
                </a:lnTo>
                <a:lnTo>
                  <a:pt x="105721" y="168484"/>
                </a:lnTo>
                <a:lnTo>
                  <a:pt x="135604" y="135604"/>
                </a:lnTo>
                <a:lnTo>
                  <a:pt x="168484" y="105721"/>
                </a:lnTo>
                <a:lnTo>
                  <a:pt x="204130" y="79067"/>
                </a:lnTo>
                <a:lnTo>
                  <a:pt x="242307" y="55877"/>
                </a:lnTo>
                <a:lnTo>
                  <a:pt x="282785" y="36381"/>
                </a:lnTo>
                <a:lnTo>
                  <a:pt x="325330" y="20813"/>
                </a:lnTo>
                <a:lnTo>
                  <a:pt x="369709" y="9405"/>
                </a:lnTo>
                <a:lnTo>
                  <a:pt x="415690" y="2390"/>
                </a:lnTo>
                <a:lnTo>
                  <a:pt x="463041" y="0"/>
                </a:lnTo>
                <a:lnTo>
                  <a:pt x="8772398" y="0"/>
                </a:lnTo>
                <a:lnTo>
                  <a:pt x="8819749" y="2390"/>
                </a:lnTo>
                <a:lnTo>
                  <a:pt x="8865730" y="9405"/>
                </a:lnTo>
                <a:lnTo>
                  <a:pt x="8910109" y="20813"/>
                </a:lnTo>
                <a:lnTo>
                  <a:pt x="8952654" y="36381"/>
                </a:lnTo>
                <a:lnTo>
                  <a:pt x="8993132" y="55877"/>
                </a:lnTo>
                <a:lnTo>
                  <a:pt x="9031309" y="79067"/>
                </a:lnTo>
                <a:lnTo>
                  <a:pt x="9066955" y="105721"/>
                </a:lnTo>
                <a:lnTo>
                  <a:pt x="9099835" y="135604"/>
                </a:lnTo>
                <a:lnTo>
                  <a:pt x="9129718" y="168484"/>
                </a:lnTo>
                <a:lnTo>
                  <a:pt x="9156372" y="204130"/>
                </a:lnTo>
                <a:lnTo>
                  <a:pt x="9179562" y="242307"/>
                </a:lnTo>
                <a:lnTo>
                  <a:pt x="9199058" y="282785"/>
                </a:lnTo>
                <a:lnTo>
                  <a:pt x="9214626" y="325330"/>
                </a:lnTo>
                <a:lnTo>
                  <a:pt x="9226034" y="369709"/>
                </a:lnTo>
                <a:lnTo>
                  <a:pt x="9233049" y="415690"/>
                </a:lnTo>
                <a:lnTo>
                  <a:pt x="9235440" y="463042"/>
                </a:lnTo>
                <a:lnTo>
                  <a:pt x="9235440" y="2315210"/>
                </a:lnTo>
                <a:lnTo>
                  <a:pt x="9233049" y="2362561"/>
                </a:lnTo>
                <a:lnTo>
                  <a:pt x="9226034" y="2408542"/>
                </a:lnTo>
                <a:lnTo>
                  <a:pt x="9214626" y="2452921"/>
                </a:lnTo>
                <a:lnTo>
                  <a:pt x="9199058" y="2495466"/>
                </a:lnTo>
                <a:lnTo>
                  <a:pt x="9179562" y="2535944"/>
                </a:lnTo>
                <a:lnTo>
                  <a:pt x="9156372" y="2574121"/>
                </a:lnTo>
                <a:lnTo>
                  <a:pt x="9129718" y="2609767"/>
                </a:lnTo>
                <a:lnTo>
                  <a:pt x="9099835" y="2642647"/>
                </a:lnTo>
                <a:lnTo>
                  <a:pt x="9066955" y="2672530"/>
                </a:lnTo>
                <a:lnTo>
                  <a:pt x="9031309" y="2699184"/>
                </a:lnTo>
                <a:lnTo>
                  <a:pt x="8993132" y="2722374"/>
                </a:lnTo>
                <a:lnTo>
                  <a:pt x="8952654" y="2741870"/>
                </a:lnTo>
                <a:lnTo>
                  <a:pt x="8910109" y="2757438"/>
                </a:lnTo>
                <a:lnTo>
                  <a:pt x="8865730" y="2768846"/>
                </a:lnTo>
                <a:lnTo>
                  <a:pt x="8819749" y="2775861"/>
                </a:lnTo>
                <a:lnTo>
                  <a:pt x="8772398" y="2778252"/>
                </a:lnTo>
                <a:lnTo>
                  <a:pt x="463041" y="2778252"/>
                </a:lnTo>
                <a:lnTo>
                  <a:pt x="415690" y="2775861"/>
                </a:lnTo>
                <a:lnTo>
                  <a:pt x="369709" y="2768846"/>
                </a:lnTo>
                <a:lnTo>
                  <a:pt x="325330" y="2757438"/>
                </a:lnTo>
                <a:lnTo>
                  <a:pt x="282785" y="2741870"/>
                </a:lnTo>
                <a:lnTo>
                  <a:pt x="242307" y="2722374"/>
                </a:lnTo>
                <a:lnTo>
                  <a:pt x="204130" y="2699184"/>
                </a:lnTo>
                <a:lnTo>
                  <a:pt x="168484" y="2672530"/>
                </a:lnTo>
                <a:lnTo>
                  <a:pt x="135604" y="2642647"/>
                </a:lnTo>
                <a:lnTo>
                  <a:pt x="105721" y="2609767"/>
                </a:lnTo>
                <a:lnTo>
                  <a:pt x="79067" y="2574121"/>
                </a:lnTo>
                <a:lnTo>
                  <a:pt x="55877" y="2535944"/>
                </a:lnTo>
                <a:lnTo>
                  <a:pt x="36381" y="2495466"/>
                </a:lnTo>
                <a:lnTo>
                  <a:pt x="20813" y="2452921"/>
                </a:lnTo>
                <a:lnTo>
                  <a:pt x="9405" y="2408542"/>
                </a:lnTo>
                <a:lnTo>
                  <a:pt x="2390" y="2362561"/>
                </a:lnTo>
                <a:lnTo>
                  <a:pt x="0" y="2315210"/>
                </a:lnTo>
                <a:lnTo>
                  <a:pt x="0" y="463042"/>
                </a:lnTo>
                <a:close/>
              </a:path>
            </a:pathLst>
          </a:custGeom>
          <a:ln w="9143">
            <a:solidFill>
              <a:srgbClr val="C53024"/>
            </a:solidFill>
          </a:ln>
        </p:spPr>
        <p:txBody>
          <a:bodyPr wrap="square" lIns="0" tIns="0" rIns="0" bIns="0" rtlCol="0"/>
          <a:lstStyle/>
          <a:p>
            <a:endParaRPr/>
          </a:p>
        </p:txBody>
      </p:sp>
      <p:sp>
        <p:nvSpPr>
          <p:cNvPr id="6" name="object 15"/>
          <p:cNvSpPr txBox="1"/>
          <p:nvPr/>
        </p:nvSpPr>
        <p:spPr>
          <a:xfrm>
            <a:off x="904747" y="1859025"/>
            <a:ext cx="9467850" cy="315214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DF635A"/>
                </a:solidFill>
                <a:latin typeface="微软雅黑"/>
                <a:cs typeface="微软雅黑"/>
              </a:rPr>
              <a:t>5</a:t>
            </a:r>
            <a:r>
              <a:rPr sz="2800" b="1" i="1" spc="-5" dirty="0">
                <a:solidFill>
                  <a:srgbClr val="DF635A"/>
                </a:solidFill>
                <a:latin typeface="微软雅黑"/>
                <a:cs typeface="微软雅黑"/>
              </a:rPr>
              <a:t>、个人信息和重要数据泄露危害更加严重</a:t>
            </a:r>
            <a:endParaRPr sz="2800" dirty="0">
              <a:latin typeface="微软雅黑"/>
              <a:cs typeface="微软雅黑"/>
            </a:endParaRPr>
          </a:p>
          <a:p>
            <a:pPr>
              <a:lnSpc>
                <a:spcPct val="100000"/>
              </a:lnSpc>
              <a:spcBef>
                <a:spcPts val="15"/>
              </a:spcBef>
            </a:pPr>
            <a:endParaRPr sz="4700" dirty="0">
              <a:latin typeface="Times New Roman"/>
              <a:cs typeface="Times New Roman"/>
            </a:endParaRPr>
          </a:p>
          <a:p>
            <a:pPr marL="1522095">
              <a:lnSpc>
                <a:spcPct val="100000"/>
              </a:lnSpc>
            </a:pPr>
            <a:r>
              <a:rPr sz="2400" dirty="0">
                <a:solidFill>
                  <a:srgbClr val="3E3E3E"/>
                </a:solidFill>
                <a:latin typeface="微软雅黑"/>
                <a:cs typeface="微软雅黑"/>
              </a:rPr>
              <a:t>随着信息时代数据价值的回归，网络活动的目的性、逐利性</a:t>
            </a:r>
            <a:endParaRPr sz="2400" dirty="0">
              <a:latin typeface="微软雅黑"/>
              <a:cs typeface="微软雅黑"/>
            </a:endParaRPr>
          </a:p>
          <a:p>
            <a:pPr marL="1522095" marR="5080" indent="-634365">
              <a:lnSpc>
                <a:spcPct val="150000"/>
              </a:lnSpc>
            </a:pPr>
            <a:r>
              <a:rPr sz="2400" dirty="0">
                <a:solidFill>
                  <a:srgbClr val="3E3E3E"/>
                </a:solidFill>
                <a:latin typeface="微软雅黑"/>
                <a:cs typeface="微软雅黑"/>
              </a:rPr>
              <a:t>越来越强，非法收集、窃取信息等数据泄露问题将无处不在。 犯罪分子运用大数据处理技术，整合泄露数据资源进行人物</a:t>
            </a:r>
            <a:endParaRPr sz="2400" dirty="0">
              <a:latin typeface="微软雅黑"/>
              <a:cs typeface="微软雅黑"/>
            </a:endParaRPr>
          </a:p>
          <a:p>
            <a:pPr marL="888365">
              <a:lnSpc>
                <a:spcPct val="100000"/>
              </a:lnSpc>
              <a:spcBef>
                <a:spcPts val="1445"/>
              </a:spcBef>
            </a:pPr>
            <a:r>
              <a:rPr sz="2400" dirty="0">
                <a:solidFill>
                  <a:srgbClr val="3E3E3E"/>
                </a:solidFill>
                <a:latin typeface="微软雅黑"/>
                <a:cs typeface="微软雅黑"/>
              </a:rPr>
              <a:t>画像，将会对个人和国家造成更大的危害。</a:t>
            </a:r>
            <a:endParaRPr sz="2400" dirty="0">
              <a:latin typeface="微软雅黑"/>
              <a:cs typeface="微软雅黑"/>
            </a:endParaRPr>
          </a:p>
        </p:txBody>
      </p:sp>
      <p:grpSp>
        <p:nvGrpSpPr>
          <p:cNvPr id="8" name="组合 7">
            <a:extLst>
              <a:ext uri="{FF2B5EF4-FFF2-40B4-BE49-F238E27FC236}">
                <a16:creationId xmlns:a16="http://schemas.microsoft.com/office/drawing/2014/main" id="{94FACF2C-E8EA-4EBB-A5F5-624C5A2029E3}"/>
              </a:ext>
            </a:extLst>
          </p:cNvPr>
          <p:cNvGrpSpPr/>
          <p:nvPr/>
        </p:nvGrpSpPr>
        <p:grpSpPr>
          <a:xfrm>
            <a:off x="1" y="336652"/>
            <a:ext cx="12191998" cy="400110"/>
            <a:chOff x="0" y="247949"/>
            <a:chExt cx="12191998" cy="400110"/>
          </a:xfrm>
        </p:grpSpPr>
        <p:sp>
          <p:nvSpPr>
            <p:cNvPr id="16" name="矩形 15">
              <a:extLst>
                <a:ext uri="{FF2B5EF4-FFF2-40B4-BE49-F238E27FC236}">
                  <a16:creationId xmlns:a16="http://schemas.microsoft.com/office/drawing/2014/main" id="{F9A61405-0682-4602-BF60-F734C8C97EA0}"/>
                </a:ext>
              </a:extLst>
            </p:cNvPr>
            <p:cNvSpPr/>
            <p:nvPr/>
          </p:nvSpPr>
          <p:spPr>
            <a:xfrm>
              <a:off x="3531703" y="247949"/>
              <a:ext cx="866029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27">
              <a:extLst>
                <a:ext uri="{FF2B5EF4-FFF2-40B4-BE49-F238E27FC236}">
                  <a16:creationId xmlns:a16="http://schemas.microsoft.com/office/drawing/2014/main" id="{A14467AD-D84F-4CF0-9B77-D33FECC89748}"/>
                </a:ext>
              </a:extLst>
            </p:cNvPr>
            <p:cNvSpPr txBox="1"/>
            <p:nvPr/>
          </p:nvSpPr>
          <p:spPr>
            <a:xfrm>
              <a:off x="676068"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网络安全趋势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90</a:t>
            </a:fld>
            <a:endParaRPr lang="zh-CN" altLang="en-US"/>
          </a:p>
        </p:txBody>
      </p:sp>
    </p:spTree>
    <p:extLst>
      <p:ext uri="{BB962C8B-B14F-4D97-AF65-F5344CB8AC3E}">
        <p14:creationId xmlns:p14="http://schemas.microsoft.com/office/powerpoint/2010/main" val="148589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4"/>
          <p:cNvSpPr/>
          <p:nvPr/>
        </p:nvSpPr>
        <p:spPr>
          <a:xfrm>
            <a:off x="1566672" y="2697479"/>
            <a:ext cx="9235440" cy="3223260"/>
          </a:xfrm>
          <a:custGeom>
            <a:avLst/>
            <a:gdLst/>
            <a:ahLst/>
            <a:cxnLst/>
            <a:rect l="l" t="t" r="r" b="b"/>
            <a:pathLst>
              <a:path w="9235440" h="3223260">
                <a:moveTo>
                  <a:pt x="0" y="537210"/>
                </a:moveTo>
                <a:lnTo>
                  <a:pt x="2195" y="488316"/>
                </a:lnTo>
                <a:lnTo>
                  <a:pt x="8655" y="440651"/>
                </a:lnTo>
                <a:lnTo>
                  <a:pt x="19191" y="394405"/>
                </a:lnTo>
                <a:lnTo>
                  <a:pt x="33611" y="349768"/>
                </a:lnTo>
                <a:lnTo>
                  <a:pt x="51727" y="306929"/>
                </a:lnTo>
                <a:lnTo>
                  <a:pt x="73349" y="266079"/>
                </a:lnTo>
                <a:lnTo>
                  <a:pt x="98287" y="227406"/>
                </a:lnTo>
                <a:lnTo>
                  <a:pt x="126351" y="191101"/>
                </a:lnTo>
                <a:lnTo>
                  <a:pt x="157353" y="157352"/>
                </a:lnTo>
                <a:lnTo>
                  <a:pt x="191101" y="126351"/>
                </a:lnTo>
                <a:lnTo>
                  <a:pt x="227406" y="98287"/>
                </a:lnTo>
                <a:lnTo>
                  <a:pt x="266079" y="73349"/>
                </a:lnTo>
                <a:lnTo>
                  <a:pt x="306929" y="51727"/>
                </a:lnTo>
                <a:lnTo>
                  <a:pt x="349768" y="33611"/>
                </a:lnTo>
                <a:lnTo>
                  <a:pt x="394405" y="19191"/>
                </a:lnTo>
                <a:lnTo>
                  <a:pt x="440651" y="8655"/>
                </a:lnTo>
                <a:lnTo>
                  <a:pt x="488316" y="2195"/>
                </a:lnTo>
                <a:lnTo>
                  <a:pt x="537210" y="0"/>
                </a:lnTo>
                <a:lnTo>
                  <a:pt x="8698230" y="0"/>
                </a:lnTo>
                <a:lnTo>
                  <a:pt x="8747123" y="2195"/>
                </a:lnTo>
                <a:lnTo>
                  <a:pt x="8794788" y="8655"/>
                </a:lnTo>
                <a:lnTo>
                  <a:pt x="8841034" y="19191"/>
                </a:lnTo>
                <a:lnTo>
                  <a:pt x="8885671" y="33611"/>
                </a:lnTo>
                <a:lnTo>
                  <a:pt x="8928510" y="51727"/>
                </a:lnTo>
                <a:lnTo>
                  <a:pt x="8969360" y="73349"/>
                </a:lnTo>
                <a:lnTo>
                  <a:pt x="9008033" y="98287"/>
                </a:lnTo>
                <a:lnTo>
                  <a:pt x="9044338" y="126351"/>
                </a:lnTo>
                <a:lnTo>
                  <a:pt x="9078086" y="157353"/>
                </a:lnTo>
                <a:lnTo>
                  <a:pt x="9109088" y="191101"/>
                </a:lnTo>
                <a:lnTo>
                  <a:pt x="9137152" y="227406"/>
                </a:lnTo>
                <a:lnTo>
                  <a:pt x="9162090" y="266079"/>
                </a:lnTo>
                <a:lnTo>
                  <a:pt x="9183712" y="306929"/>
                </a:lnTo>
                <a:lnTo>
                  <a:pt x="9201828" y="349768"/>
                </a:lnTo>
                <a:lnTo>
                  <a:pt x="9216248" y="394405"/>
                </a:lnTo>
                <a:lnTo>
                  <a:pt x="9226784" y="440651"/>
                </a:lnTo>
                <a:lnTo>
                  <a:pt x="9233244" y="488316"/>
                </a:lnTo>
                <a:lnTo>
                  <a:pt x="9235440" y="537210"/>
                </a:lnTo>
                <a:lnTo>
                  <a:pt x="9235440" y="2686050"/>
                </a:lnTo>
                <a:lnTo>
                  <a:pt x="9233244" y="2734945"/>
                </a:lnTo>
                <a:lnTo>
                  <a:pt x="9226784" y="2782612"/>
                </a:lnTo>
                <a:lnTo>
                  <a:pt x="9216248" y="2828858"/>
                </a:lnTo>
                <a:lnTo>
                  <a:pt x="9201828" y="2873496"/>
                </a:lnTo>
                <a:lnTo>
                  <a:pt x="9183712" y="2916335"/>
                </a:lnTo>
                <a:lnTo>
                  <a:pt x="9162090" y="2957186"/>
                </a:lnTo>
                <a:lnTo>
                  <a:pt x="9137152" y="2995859"/>
                </a:lnTo>
                <a:lnTo>
                  <a:pt x="9109088" y="3032164"/>
                </a:lnTo>
                <a:lnTo>
                  <a:pt x="9078087" y="3065911"/>
                </a:lnTo>
                <a:lnTo>
                  <a:pt x="9044338" y="3096912"/>
                </a:lnTo>
                <a:lnTo>
                  <a:pt x="9008033" y="3124975"/>
                </a:lnTo>
                <a:lnTo>
                  <a:pt x="8969360" y="3149913"/>
                </a:lnTo>
                <a:lnTo>
                  <a:pt x="8928510" y="3171534"/>
                </a:lnTo>
                <a:lnTo>
                  <a:pt x="8885671" y="3189649"/>
                </a:lnTo>
                <a:lnTo>
                  <a:pt x="8841034" y="3204069"/>
                </a:lnTo>
                <a:lnTo>
                  <a:pt x="8794788" y="3214604"/>
                </a:lnTo>
                <a:lnTo>
                  <a:pt x="8747123" y="3221064"/>
                </a:lnTo>
                <a:lnTo>
                  <a:pt x="8698230" y="3223260"/>
                </a:lnTo>
                <a:lnTo>
                  <a:pt x="537210" y="3223260"/>
                </a:lnTo>
                <a:lnTo>
                  <a:pt x="488316" y="3221064"/>
                </a:lnTo>
                <a:lnTo>
                  <a:pt x="440651" y="3214604"/>
                </a:lnTo>
                <a:lnTo>
                  <a:pt x="394405" y="3204069"/>
                </a:lnTo>
                <a:lnTo>
                  <a:pt x="349768" y="3189649"/>
                </a:lnTo>
                <a:lnTo>
                  <a:pt x="306929" y="3171534"/>
                </a:lnTo>
                <a:lnTo>
                  <a:pt x="266079" y="3149913"/>
                </a:lnTo>
                <a:lnTo>
                  <a:pt x="227406" y="3124975"/>
                </a:lnTo>
                <a:lnTo>
                  <a:pt x="191101" y="3096912"/>
                </a:lnTo>
                <a:lnTo>
                  <a:pt x="157352" y="3065911"/>
                </a:lnTo>
                <a:lnTo>
                  <a:pt x="126351" y="3032164"/>
                </a:lnTo>
                <a:lnTo>
                  <a:pt x="98287" y="2995859"/>
                </a:lnTo>
                <a:lnTo>
                  <a:pt x="73349" y="2957186"/>
                </a:lnTo>
                <a:lnTo>
                  <a:pt x="51727" y="2916335"/>
                </a:lnTo>
                <a:lnTo>
                  <a:pt x="33611" y="2873496"/>
                </a:lnTo>
                <a:lnTo>
                  <a:pt x="19191" y="2828858"/>
                </a:lnTo>
                <a:lnTo>
                  <a:pt x="8655" y="2782612"/>
                </a:lnTo>
                <a:lnTo>
                  <a:pt x="2195" y="2734945"/>
                </a:lnTo>
                <a:lnTo>
                  <a:pt x="0" y="2686050"/>
                </a:lnTo>
                <a:lnTo>
                  <a:pt x="0" y="537210"/>
                </a:lnTo>
                <a:close/>
              </a:path>
            </a:pathLst>
          </a:custGeom>
          <a:ln w="9144">
            <a:solidFill>
              <a:srgbClr val="C53024"/>
            </a:solidFill>
          </a:ln>
        </p:spPr>
        <p:txBody>
          <a:bodyPr wrap="square" lIns="0" tIns="0" rIns="0" bIns="0" rtlCol="0"/>
          <a:lstStyle/>
          <a:p>
            <a:endParaRPr/>
          </a:p>
        </p:txBody>
      </p:sp>
      <p:sp>
        <p:nvSpPr>
          <p:cNvPr id="11" name="object 15"/>
          <p:cNvSpPr txBox="1">
            <a:spLocks/>
          </p:cNvSpPr>
          <p:nvPr/>
        </p:nvSpPr>
        <p:spPr>
          <a:xfrm>
            <a:off x="914400" y="1752600"/>
            <a:ext cx="10402315" cy="4018408"/>
          </a:xfrm>
          <a:prstGeom prst="rect">
            <a:avLst/>
          </a:prstGeom>
        </p:spPr>
        <p:txBody>
          <a:bodyPr vert="horz" wrap="square" lIns="0" tIns="1206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95"/>
              </a:spcBef>
              <a:buNone/>
            </a:pPr>
            <a:r>
              <a:rPr lang="en-US" altLang="zh-CN" b="1" i="1" spc="-5" dirty="0">
                <a:solidFill>
                  <a:srgbClr val="DF635A"/>
                </a:solidFill>
                <a:latin typeface="微软雅黑"/>
                <a:cs typeface="微软雅黑"/>
              </a:rPr>
              <a:t>6</a:t>
            </a:r>
            <a:r>
              <a:rPr lang="zh-CN" altLang="en-US" b="1" i="1" spc="-5" dirty="0">
                <a:solidFill>
                  <a:srgbClr val="DF635A"/>
                </a:solidFill>
                <a:latin typeface="微软雅黑"/>
                <a:cs typeface="微软雅黑"/>
              </a:rPr>
              <a:t>、</a:t>
            </a:r>
            <a:r>
              <a:rPr lang="en-US" altLang="zh-CN" b="1" i="1" spc="-5" dirty="0">
                <a:solidFill>
                  <a:srgbClr val="DF635A"/>
                </a:solidFill>
                <a:latin typeface="微软雅黑"/>
                <a:cs typeface="微软雅黑"/>
              </a:rPr>
              <a:t>5G</a:t>
            </a:r>
            <a:r>
              <a:rPr lang="zh-CN" altLang="en-US" b="1" i="1" spc="-5" dirty="0">
                <a:solidFill>
                  <a:srgbClr val="DF635A"/>
                </a:solidFill>
                <a:latin typeface="微软雅黑"/>
                <a:cs typeface="微软雅黑"/>
              </a:rPr>
              <a:t>、</a:t>
            </a:r>
            <a:r>
              <a:rPr lang="en-US" altLang="zh-CN" b="1" i="1" spc="-5" dirty="0">
                <a:solidFill>
                  <a:srgbClr val="DF635A"/>
                </a:solidFill>
                <a:latin typeface="微软雅黑"/>
                <a:cs typeface="微软雅黑"/>
              </a:rPr>
              <a:t>IPv6</a:t>
            </a:r>
            <a:r>
              <a:rPr lang="zh-CN" altLang="en-US" b="1" i="1" spc="-5" dirty="0">
                <a:solidFill>
                  <a:srgbClr val="DF635A"/>
                </a:solidFill>
                <a:latin typeface="微软雅黑"/>
                <a:cs typeface="微软雅黑"/>
              </a:rPr>
              <a:t>、区块链等新技术广泛应用带来的安全问题值得关注</a:t>
            </a:r>
          </a:p>
          <a:p>
            <a:pPr marL="9525">
              <a:lnSpc>
                <a:spcPct val="100000"/>
              </a:lnSpc>
              <a:spcBef>
                <a:spcPts val="10"/>
              </a:spcBef>
            </a:pPr>
            <a:endParaRPr lang="zh-CN" altLang="en-US" sz="3600" dirty="0" smtClean="0">
              <a:latin typeface="Times New Roman"/>
              <a:cs typeface="Times New Roman"/>
            </a:endParaRPr>
          </a:p>
          <a:p>
            <a:pPr marL="919480" marR="833119" indent="0">
              <a:lnSpc>
                <a:spcPct val="150000"/>
              </a:lnSpc>
              <a:buNone/>
            </a:pPr>
            <a:r>
              <a:rPr lang="en-US" altLang="zh-CN" sz="2400" dirty="0" smtClean="0">
                <a:solidFill>
                  <a:srgbClr val="3E3E3E"/>
                </a:solidFill>
                <a:latin typeface="微软雅黑" panose="020B0503020204020204" pitchFamily="34" charset="-122"/>
                <a:ea typeface="微软雅黑" panose="020B0503020204020204" pitchFamily="34" charset="-122"/>
                <a:cs typeface="微软雅黑"/>
              </a:rPr>
              <a:t>      5G</a:t>
            </a:r>
            <a:r>
              <a:rPr lang="zh-CN" altLang="en-US" sz="2400" dirty="0" smtClean="0">
                <a:solidFill>
                  <a:srgbClr val="3E3E3E"/>
                </a:solidFill>
                <a:latin typeface="微软雅黑" panose="020B0503020204020204" pitchFamily="34" charset="-122"/>
                <a:ea typeface="微软雅黑" panose="020B0503020204020204" pitchFamily="34" charset="-122"/>
                <a:cs typeface="微软雅黑"/>
              </a:rPr>
              <a:t> </a:t>
            </a:r>
            <a:r>
              <a:rPr lang="zh-CN" altLang="en-US" sz="2400" dirty="0">
                <a:solidFill>
                  <a:srgbClr val="3E3E3E"/>
                </a:solidFill>
                <a:latin typeface="微软雅黑" panose="020B0503020204020204" pitchFamily="34" charset="-122"/>
                <a:ea typeface="微软雅黑" panose="020B0503020204020204" pitchFamily="34" charset="-122"/>
                <a:cs typeface="微软雅黑"/>
              </a:rPr>
              <a:t>、</a:t>
            </a:r>
            <a:r>
              <a:rPr lang="en-US" altLang="zh-CN" sz="2400" dirty="0">
                <a:solidFill>
                  <a:srgbClr val="3E3E3E"/>
                </a:solidFill>
                <a:latin typeface="微软雅黑" panose="020B0503020204020204" pitchFamily="34" charset="-122"/>
                <a:ea typeface="微软雅黑" panose="020B0503020204020204" pitchFamily="34" charset="-122"/>
                <a:cs typeface="微软雅黑"/>
              </a:rPr>
              <a:t>IPv6</a:t>
            </a:r>
            <a:r>
              <a:rPr lang="zh-CN" altLang="en-US" sz="2400" dirty="0">
                <a:solidFill>
                  <a:srgbClr val="3E3E3E"/>
                </a:solidFill>
                <a:latin typeface="微软雅黑" panose="020B0503020204020204" pitchFamily="34" charset="-122"/>
                <a:ea typeface="微软雅黑" panose="020B0503020204020204" pitchFamily="34" charset="-122"/>
                <a:cs typeface="微软雅黑"/>
              </a:rPr>
              <a:t>渗透到万物互联的各个领域，与工业控制、智慧 交通等紧密结合在一起，当前物联网安全问题将在</a:t>
            </a:r>
            <a:r>
              <a:rPr lang="en-US" altLang="zh-CN" sz="2400" dirty="0">
                <a:solidFill>
                  <a:srgbClr val="3E3E3E"/>
                </a:solidFill>
                <a:latin typeface="微软雅黑" panose="020B0503020204020204" pitchFamily="34" charset="-122"/>
                <a:ea typeface="微软雅黑" panose="020B0503020204020204" pitchFamily="34" charset="-122"/>
                <a:cs typeface="微软雅黑"/>
              </a:rPr>
              <a:t>5G</a:t>
            </a:r>
            <a:r>
              <a:rPr lang="zh-CN" altLang="en-US" sz="2400" dirty="0">
                <a:solidFill>
                  <a:srgbClr val="3E3E3E"/>
                </a:solidFill>
                <a:latin typeface="微软雅黑" panose="020B0503020204020204" pitchFamily="34" charset="-122"/>
                <a:ea typeface="微软雅黑" panose="020B0503020204020204" pitchFamily="34" charset="-122"/>
                <a:cs typeface="微软雅黑"/>
              </a:rPr>
              <a:t>、</a:t>
            </a:r>
            <a:r>
              <a:rPr lang="en-US" altLang="zh-CN" sz="2400" dirty="0">
                <a:solidFill>
                  <a:srgbClr val="3E3E3E"/>
                </a:solidFill>
                <a:latin typeface="微软雅黑" panose="020B0503020204020204" pitchFamily="34" charset="-122"/>
                <a:ea typeface="微软雅黑" panose="020B0503020204020204" pitchFamily="34" charset="-122"/>
                <a:cs typeface="微软雅黑"/>
              </a:rPr>
              <a:t>IPv6</a:t>
            </a:r>
            <a:r>
              <a:rPr lang="zh-CN" altLang="en-US" sz="2400" dirty="0">
                <a:solidFill>
                  <a:srgbClr val="3E3E3E"/>
                </a:solidFill>
                <a:latin typeface="微软雅黑" panose="020B0503020204020204" pitchFamily="34" charset="-122"/>
                <a:ea typeface="微软雅黑" panose="020B0503020204020204" pitchFamily="34" charset="-122"/>
                <a:cs typeface="微软雅黑"/>
              </a:rPr>
              <a:t>环境 下的进一步放大，网络攻击的问题也将更加突出。</a:t>
            </a:r>
            <a:endParaRPr lang="en-US" altLang="zh-CN" sz="2400" dirty="0">
              <a:solidFill>
                <a:srgbClr val="3E3E3E"/>
              </a:solidFill>
              <a:latin typeface="微软雅黑" panose="020B0503020204020204" pitchFamily="34" charset="-122"/>
              <a:ea typeface="微软雅黑" panose="020B0503020204020204" pitchFamily="34" charset="-122"/>
              <a:cs typeface="微软雅黑"/>
            </a:endParaRPr>
          </a:p>
          <a:p>
            <a:pPr marL="919480" marR="833119" indent="0">
              <a:lnSpc>
                <a:spcPct val="150000"/>
              </a:lnSpc>
              <a:buNone/>
            </a:pPr>
            <a:r>
              <a:rPr lang="zh-CN" altLang="en-US" sz="2400" dirty="0" smtClean="0">
                <a:solidFill>
                  <a:srgbClr val="3E3E3E"/>
                </a:solidFill>
                <a:latin typeface="微软雅黑" panose="020B0503020204020204" pitchFamily="34" charset="-122"/>
                <a:ea typeface="微软雅黑" panose="020B0503020204020204" pitchFamily="34" charset="-122"/>
                <a:cs typeface="微软雅黑"/>
              </a:rPr>
              <a:t>      区</a:t>
            </a:r>
            <a:r>
              <a:rPr lang="zh-CN" altLang="en-US" sz="2400" dirty="0">
                <a:solidFill>
                  <a:srgbClr val="3E3E3E"/>
                </a:solidFill>
                <a:latin typeface="微软雅黑" panose="020B0503020204020204" pitchFamily="34" charset="-122"/>
                <a:ea typeface="微软雅黑" panose="020B0503020204020204" pitchFamily="34" charset="-122"/>
                <a:cs typeface="微软雅黑"/>
              </a:rPr>
              <a:t>块链技术的深入应用，由此引发的数字货币被盗、智能合约、钱包和挖矿软件漏洞等安全问题将会更加凸显。</a:t>
            </a:r>
          </a:p>
        </p:txBody>
      </p:sp>
      <p:grpSp>
        <p:nvGrpSpPr>
          <p:cNvPr id="13" name="组合 12">
            <a:extLst>
              <a:ext uri="{FF2B5EF4-FFF2-40B4-BE49-F238E27FC236}">
                <a16:creationId xmlns:a16="http://schemas.microsoft.com/office/drawing/2014/main" id="{94FACF2C-E8EA-4EBB-A5F5-624C5A2029E3}"/>
              </a:ext>
            </a:extLst>
          </p:cNvPr>
          <p:cNvGrpSpPr/>
          <p:nvPr/>
        </p:nvGrpSpPr>
        <p:grpSpPr>
          <a:xfrm>
            <a:off x="1" y="336652"/>
            <a:ext cx="12191998" cy="400110"/>
            <a:chOff x="0" y="247949"/>
            <a:chExt cx="12191998" cy="400110"/>
          </a:xfrm>
        </p:grpSpPr>
        <p:sp>
          <p:nvSpPr>
            <p:cNvPr id="21" name="矩形 20">
              <a:extLst>
                <a:ext uri="{FF2B5EF4-FFF2-40B4-BE49-F238E27FC236}">
                  <a16:creationId xmlns:a16="http://schemas.microsoft.com/office/drawing/2014/main" id="{F9A61405-0682-4602-BF60-F734C8C97EA0}"/>
                </a:ext>
              </a:extLst>
            </p:cNvPr>
            <p:cNvSpPr/>
            <p:nvPr/>
          </p:nvSpPr>
          <p:spPr>
            <a:xfrm>
              <a:off x="3531703" y="247949"/>
              <a:ext cx="8660295"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7">
              <a:extLst>
                <a:ext uri="{FF2B5EF4-FFF2-40B4-BE49-F238E27FC236}">
                  <a16:creationId xmlns:a16="http://schemas.microsoft.com/office/drawing/2014/main" id="{A14467AD-D84F-4CF0-9B77-D33FECC89748}"/>
                </a:ext>
              </a:extLst>
            </p:cNvPr>
            <p:cNvSpPr txBox="1"/>
            <p:nvPr/>
          </p:nvSpPr>
          <p:spPr>
            <a:xfrm>
              <a:off x="676068"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smtClean="0">
                  <a:solidFill>
                    <a:srgbClr val="084772"/>
                  </a:solidFill>
                  <a:latin typeface="微软雅黑" panose="020B0503020204020204" pitchFamily="34" charset="-122"/>
                  <a:ea typeface="微软雅黑" panose="020B0503020204020204" pitchFamily="34" charset="-122"/>
                </a:rPr>
                <a:t>05 </a:t>
              </a:r>
              <a:r>
                <a:rPr lang="zh-CN" altLang="en-US" sz="2000" spc="600" dirty="0" smtClean="0">
                  <a:solidFill>
                    <a:srgbClr val="084772"/>
                  </a:solidFill>
                  <a:latin typeface="微软雅黑" panose="020B0503020204020204" pitchFamily="34" charset="-122"/>
                  <a:ea typeface="微软雅黑" panose="020B0503020204020204" pitchFamily="34" charset="-122"/>
                </a:rPr>
                <a:t>网络安全趋势</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a:extLst>
              <a:ext uri="{FF2B5EF4-FFF2-40B4-BE49-F238E27FC236}">
                <a16:creationId xmlns:a16="http://schemas.microsoft.com/office/drawing/2014/main" id="{B5E2B5B6-A674-4CF6-99C6-1FF1C1309F75}"/>
              </a:ext>
            </a:extLst>
          </p:cNvPr>
          <p:cNvSpPr/>
          <p:nvPr/>
        </p:nvSpPr>
        <p:spPr>
          <a:xfrm>
            <a:off x="10683599"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B5E2B5B6-A674-4CF6-99C6-1FF1C1309F75}"/>
              </a:ext>
            </a:extLst>
          </p:cNvPr>
          <p:cNvSpPr/>
          <p:nvPr/>
        </p:nvSpPr>
        <p:spPr>
          <a:xfrm>
            <a:off x="11484072" y="147254"/>
            <a:ext cx="133382" cy="126041"/>
          </a:xfrm>
          <a:prstGeom prst="ellips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a:extLst>
              <a:ext uri="{FF2B5EF4-FFF2-40B4-BE49-F238E27FC236}">
                <a16:creationId xmlns:a16="http://schemas.microsoft.com/office/drawing/2014/main" id="{B5E2B5B6-A674-4CF6-99C6-1FF1C1309F75}"/>
              </a:ext>
            </a:extLst>
          </p:cNvPr>
          <p:cNvSpPr/>
          <p:nvPr/>
        </p:nvSpPr>
        <p:spPr>
          <a:xfrm>
            <a:off x="1088331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a:extLst>
              <a:ext uri="{FF2B5EF4-FFF2-40B4-BE49-F238E27FC236}">
                <a16:creationId xmlns:a16="http://schemas.microsoft.com/office/drawing/2014/main" id="{B5E2B5B6-A674-4CF6-99C6-1FF1C1309F75}"/>
              </a:ext>
            </a:extLst>
          </p:cNvPr>
          <p:cNvSpPr/>
          <p:nvPr/>
        </p:nvSpPr>
        <p:spPr>
          <a:xfrm>
            <a:off x="11093026"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B5E2B5B6-A674-4CF6-99C6-1FF1C1309F75}"/>
              </a:ext>
            </a:extLst>
          </p:cNvPr>
          <p:cNvSpPr/>
          <p:nvPr/>
        </p:nvSpPr>
        <p:spPr>
          <a:xfrm>
            <a:off x="11286793" y="147254"/>
            <a:ext cx="133382" cy="126041"/>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6DA2B91-A0D1-437A-9D7F-CB2309AAF4E7}" type="slidenum">
              <a:rPr lang="zh-CN" altLang="en-US" smtClean="0"/>
              <a:t>91</a:t>
            </a:fld>
            <a:endParaRPr lang="zh-CN" altLang="en-US"/>
          </a:p>
        </p:txBody>
      </p:sp>
    </p:spTree>
    <p:extLst>
      <p:ext uri="{BB962C8B-B14F-4D97-AF65-F5344CB8AC3E}">
        <p14:creationId xmlns:p14="http://schemas.microsoft.com/office/powerpoint/2010/main" val="1991909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461331"/>
            <a:ext cx="10515600" cy="4715632"/>
          </a:xfrm>
        </p:spPr>
        <p:txBody>
          <a:bodyPr>
            <a:normAutofit/>
          </a:bodyPr>
          <a:lstStyle/>
          <a:p>
            <a:pPr>
              <a:lnSpc>
                <a:spcPct val="150000"/>
              </a:lnSpc>
              <a:buNone/>
            </a:pPr>
            <a:r>
              <a:rPr lang="ja-JP" altLang="en-US" sz="4400" dirty="0">
                <a:latin typeface="华文隶书" panose="02010800040101010101" pitchFamily="2" charset="-122"/>
                <a:ea typeface="华文隶书" panose="02010800040101010101" pitchFamily="2" charset="-122"/>
              </a:rPr>
              <a:t>故用兵之法，无恃其不来，恃吾有以待也；无恃其不攻，恃吾有所不可攻也。</a:t>
            </a:r>
            <a:r>
              <a:rPr lang="en-US" altLang="ja-JP" sz="4400" dirty="0">
                <a:latin typeface="华文隶书" panose="02010800040101010101" pitchFamily="2" charset="-122"/>
                <a:ea typeface="华文隶书" panose="02010800040101010101" pitchFamily="2" charset="-122"/>
              </a:rPr>
              <a:t> </a:t>
            </a:r>
            <a:endParaRPr lang="en-US" altLang="zh-CN" sz="4400" dirty="0">
              <a:latin typeface="华文隶书" panose="02010800040101010101" pitchFamily="2" charset="-122"/>
              <a:ea typeface="华文隶书" panose="02010800040101010101" pitchFamily="2" charset="-122"/>
            </a:endParaRPr>
          </a:p>
          <a:p>
            <a:pPr>
              <a:lnSpc>
                <a:spcPct val="150000"/>
              </a:lnSpc>
              <a:buNone/>
            </a:pPr>
            <a:r>
              <a:rPr lang="en-US" altLang="zh-CN" sz="4400" dirty="0">
                <a:latin typeface="华文隶书" panose="02010800040101010101" pitchFamily="2" charset="-122"/>
                <a:ea typeface="华文隶书" panose="02010800040101010101" pitchFamily="2" charset="-122"/>
              </a:rPr>
              <a:t>					</a:t>
            </a:r>
            <a:r>
              <a:rPr lang="en-US" altLang="zh-CN" sz="4400" dirty="0" smtClean="0">
                <a:latin typeface="华文隶书" panose="02010800040101010101" pitchFamily="2" charset="-122"/>
                <a:ea typeface="华文隶书" panose="02010800040101010101" pitchFamily="2" charset="-122"/>
              </a:rPr>
              <a:t>—《</a:t>
            </a:r>
            <a:r>
              <a:rPr lang="ja-JP" altLang="en-US" sz="4400" dirty="0">
                <a:latin typeface="华文隶书" panose="02010800040101010101" pitchFamily="2" charset="-122"/>
                <a:ea typeface="华文隶书" panose="02010800040101010101" pitchFamily="2" charset="-122"/>
              </a:rPr>
              <a:t>孙子兵法</a:t>
            </a:r>
            <a:r>
              <a:rPr lang="en-US" altLang="zh-CN" sz="4400" dirty="0">
                <a:latin typeface="华文隶书" panose="02010800040101010101" pitchFamily="2" charset="-122"/>
                <a:ea typeface="华文隶书" panose="02010800040101010101" pitchFamily="2" charset="-122"/>
              </a:rPr>
              <a:t> </a:t>
            </a:r>
            <a:r>
              <a:rPr lang="en-US" altLang="ja-JP" sz="4400" dirty="0">
                <a:latin typeface="华文隶书" panose="02010800040101010101" pitchFamily="2" charset="-122"/>
                <a:ea typeface="华文隶书" panose="02010800040101010101" pitchFamily="2" charset="-122"/>
              </a:rPr>
              <a:t>·</a:t>
            </a:r>
            <a:r>
              <a:rPr lang="en-US" altLang="zh-CN" sz="4400" dirty="0">
                <a:latin typeface="华文隶书" panose="02010800040101010101" pitchFamily="2" charset="-122"/>
                <a:ea typeface="华文隶书" panose="02010800040101010101" pitchFamily="2" charset="-122"/>
              </a:rPr>
              <a:t> </a:t>
            </a:r>
            <a:r>
              <a:rPr lang="ja-JP" altLang="en-US" sz="4400" dirty="0">
                <a:latin typeface="华文隶书" panose="02010800040101010101" pitchFamily="2" charset="-122"/>
                <a:ea typeface="华文隶书" panose="02010800040101010101" pitchFamily="2" charset="-122"/>
              </a:rPr>
              <a:t>九变篇</a:t>
            </a:r>
            <a:r>
              <a:rPr lang="en-US" altLang="ja-JP" sz="4400" dirty="0">
                <a:latin typeface="华文隶书" panose="02010800040101010101" pitchFamily="2" charset="-122"/>
                <a:ea typeface="华文隶书" panose="02010800040101010101" pitchFamily="2" charset="-122"/>
              </a:rPr>
              <a:t>》</a:t>
            </a:r>
            <a:endParaRPr lang="en-AU" altLang="zh-CN" sz="4400" dirty="0">
              <a:latin typeface="华文隶书" panose="02010800040101010101" pitchFamily="2" charset="-122"/>
              <a:ea typeface="华文隶书" panose="02010800040101010101" pitchFamily="2" charset="-122"/>
            </a:endParaRPr>
          </a:p>
          <a:p>
            <a:pPr>
              <a:lnSpc>
                <a:spcPct val="150000"/>
              </a:lnSpc>
            </a:pPr>
            <a:endParaRPr lang="zh-CN" altLang="en-US" sz="4400" dirty="0"/>
          </a:p>
        </p:txBody>
      </p:sp>
      <p:sp>
        <p:nvSpPr>
          <p:cNvPr id="2" name="灯片编号占位符 1"/>
          <p:cNvSpPr>
            <a:spLocks noGrp="1"/>
          </p:cNvSpPr>
          <p:nvPr>
            <p:ph type="sldNum" sz="quarter" idx="12"/>
          </p:nvPr>
        </p:nvSpPr>
        <p:spPr/>
        <p:txBody>
          <a:bodyPr/>
          <a:lstStyle/>
          <a:p>
            <a:fld id="{D6DA2B91-A0D1-437A-9D7F-CB2309AAF4E7}" type="slidenum">
              <a:rPr lang="zh-CN" altLang="en-US" smtClean="0"/>
              <a:t>92</a:t>
            </a:fld>
            <a:endParaRPr lang="zh-CN" altLang="en-US"/>
          </a:p>
        </p:txBody>
      </p:sp>
    </p:spTree>
    <p:extLst>
      <p:ext uri="{BB962C8B-B14F-4D97-AF65-F5344CB8AC3E}">
        <p14:creationId xmlns:p14="http://schemas.microsoft.com/office/powerpoint/2010/main" val="661371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23216</TotalTime>
  <Words>9377</Words>
  <Application>Microsoft Office PowerPoint</Application>
  <PresentationFormat>宽屏</PresentationFormat>
  <Paragraphs>829</Paragraphs>
  <Slides>92</Slides>
  <Notes>33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92</vt:i4>
      </vt:variant>
    </vt:vector>
  </HeadingPairs>
  <TitlesOfParts>
    <vt:vector size="112" baseType="lpstr">
      <vt:lpstr>Levenim MT</vt:lpstr>
      <vt:lpstr>MS UI Gothic</vt:lpstr>
      <vt:lpstr>等线</vt:lpstr>
      <vt:lpstr>等线 Light</vt:lpstr>
      <vt:lpstr>黑体</vt:lpstr>
      <vt:lpstr>华文行楷</vt:lpstr>
      <vt:lpstr>华文琥珀</vt:lpstr>
      <vt:lpstr>华文隶书</vt:lpstr>
      <vt:lpstr>华文细黑</vt:lpstr>
      <vt:lpstr>楷体_GB2312</vt:lpstr>
      <vt:lpstr>思源黑体 CN Bold</vt:lpstr>
      <vt:lpstr>宋体</vt:lpstr>
      <vt:lpstr>微软雅黑</vt:lpstr>
      <vt:lpstr>Arial</vt:lpstr>
      <vt:lpstr>Bahnschrift Light</vt:lpstr>
      <vt:lpstr>Calibri</vt:lpstr>
      <vt:lpstr>Calibri Light</vt:lpstr>
      <vt:lpstr>Stencil</vt:lpstr>
      <vt:lpstr>Times New Roman</vt:lpstr>
      <vt:lpstr>Office 主题​​</vt:lpstr>
      <vt:lpstr>PowerPoint 演示文稿</vt:lpstr>
      <vt:lpstr>课程说明</vt:lpstr>
      <vt:lpstr>PowerPoint 演示文稿</vt:lpstr>
      <vt:lpstr>PowerPoint 演示文稿</vt:lpstr>
      <vt:lpstr>参考教程</vt:lpstr>
      <vt:lpstr>网络安全概述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02 计算机网络面临的安全威胁</vt:lpstr>
      <vt:lpstr>02 计算机网络面临的安全威胁</vt:lpstr>
      <vt:lpstr>02 计算机网络面临的安全威胁</vt:lpstr>
      <vt:lpstr>02 计算机网络面临的安全威胁</vt:lpstr>
      <vt:lpstr>02 计算机网络面临的安全威胁</vt:lpstr>
      <vt:lpstr>02 计算机网络面临的安全威胁</vt:lpstr>
      <vt:lpstr>02 计算机网络面临的安全威胁</vt:lpstr>
      <vt:lpstr>PowerPoint 演示文稿</vt:lpstr>
      <vt:lpstr>03计算机网络安全主要技术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03计算机网络安全的主要技术</vt:lpstr>
      <vt:lpstr>PowerPoint 演示文稿</vt:lpstr>
      <vt:lpstr>04网络安全的起源与发展</vt:lpstr>
      <vt:lpstr>04网络安全技术的发展</vt:lpstr>
      <vt:lpstr>04网络安全技术的发展</vt:lpstr>
      <vt:lpstr>04网络安全技术的发展</vt:lpstr>
      <vt:lpstr>04网络安全技术的发展</vt:lpstr>
      <vt:lpstr>04网络安全技术的发展</vt:lpstr>
      <vt:lpstr>04网络安全技术的发展</vt:lpstr>
      <vt:lpstr>04网络安全技术的发展</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网络安全概述</dc:title>
  <dc:creator>WFY</dc:creator>
  <cp:lastModifiedBy>WFY</cp:lastModifiedBy>
  <cp:revision>243</cp:revision>
  <dcterms:created xsi:type="dcterms:W3CDTF">2020-01-29T09:21:37Z</dcterms:created>
  <dcterms:modified xsi:type="dcterms:W3CDTF">2021-03-11T01:21:22Z</dcterms:modified>
</cp:coreProperties>
</file>